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tags/tag3.xml" ContentType="application/vnd.openxmlformats-officedocument.presentationml.tags+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6.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7.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5.xml" ContentType="application/vnd.openxmlformats-officedocument.presentationml.tags+xml"/>
  <Override PartName="/ppt/notesSlides/notesSlide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2.xml" ContentType="application/vnd.openxmlformats-officedocument.presentationml.tags+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5.xml" ContentType="application/vnd.openxmlformats-officedocument.presentationml.notesSlide+xml"/>
  <Override PartName="/ppt/tags/tag26.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7.xml" ContentType="application/vnd.openxmlformats-officedocument.presentationml.tags+xml"/>
  <Override PartName="/ppt/notesSlides/notesSlide18.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9.xml" ContentType="application/vnd.openxmlformats-officedocument.presentationml.notesSlide+xml"/>
  <Override PartName="/ppt/tags/tag3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43" r:id="rId5"/>
    <p:sldMasterId id="2147484404" r:id="rId6"/>
    <p:sldMasterId id="2147484434" r:id="rId7"/>
    <p:sldMasterId id="2147484465" r:id="rId8"/>
    <p:sldMasterId id="2147484496" r:id="rId9"/>
    <p:sldMasterId id="2147484527" r:id="rId10"/>
    <p:sldMasterId id="2147484549" r:id="rId11"/>
  </p:sldMasterIdLst>
  <p:notesMasterIdLst>
    <p:notesMasterId r:id="rId64"/>
  </p:notesMasterIdLst>
  <p:handoutMasterIdLst>
    <p:handoutMasterId r:id="rId65"/>
  </p:handoutMasterIdLst>
  <p:sldIdLst>
    <p:sldId id="525" r:id="rId12"/>
    <p:sldId id="434" r:id="rId13"/>
    <p:sldId id="1337" r:id="rId14"/>
    <p:sldId id="1542" r:id="rId15"/>
    <p:sldId id="1477" r:id="rId16"/>
    <p:sldId id="1478" r:id="rId17"/>
    <p:sldId id="1546" r:id="rId18"/>
    <p:sldId id="512" r:id="rId19"/>
    <p:sldId id="1549" r:id="rId20"/>
    <p:sldId id="272" r:id="rId21"/>
    <p:sldId id="1561" r:id="rId22"/>
    <p:sldId id="1550" r:id="rId23"/>
    <p:sldId id="1553" r:id="rId24"/>
    <p:sldId id="1506" r:id="rId25"/>
    <p:sldId id="1563" r:id="rId26"/>
    <p:sldId id="1562" r:id="rId27"/>
    <p:sldId id="1497" r:id="rId28"/>
    <p:sldId id="1552" r:id="rId29"/>
    <p:sldId id="477" r:id="rId30"/>
    <p:sldId id="478" r:id="rId31"/>
    <p:sldId id="461" r:id="rId32"/>
    <p:sldId id="1501" r:id="rId33"/>
    <p:sldId id="1678" r:id="rId34"/>
    <p:sldId id="1597" r:id="rId35"/>
    <p:sldId id="1525" r:id="rId36"/>
    <p:sldId id="1532" r:id="rId37"/>
    <p:sldId id="481" r:id="rId38"/>
    <p:sldId id="299" r:id="rId39"/>
    <p:sldId id="482" r:id="rId40"/>
    <p:sldId id="458" r:id="rId41"/>
    <p:sldId id="459" r:id="rId42"/>
    <p:sldId id="460" r:id="rId43"/>
    <p:sldId id="292" r:id="rId44"/>
    <p:sldId id="463" r:id="rId45"/>
    <p:sldId id="467" r:id="rId46"/>
    <p:sldId id="313" r:id="rId47"/>
    <p:sldId id="488" r:id="rId48"/>
    <p:sldId id="487" r:id="rId49"/>
    <p:sldId id="541" r:id="rId50"/>
    <p:sldId id="484" r:id="rId51"/>
    <p:sldId id="485" r:id="rId52"/>
    <p:sldId id="486" r:id="rId53"/>
    <p:sldId id="1591" r:id="rId54"/>
    <p:sldId id="1595" r:id="rId55"/>
    <p:sldId id="462" r:id="rId56"/>
    <p:sldId id="1594" r:id="rId57"/>
    <p:sldId id="1598" r:id="rId58"/>
    <p:sldId id="1593" r:id="rId59"/>
    <p:sldId id="1676" r:id="rId60"/>
    <p:sldId id="1596" r:id="rId61"/>
    <p:sldId id="1677" r:id="rId62"/>
    <p:sldId id="1326" r:id="rId6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re Template" id="{0C8682EF-709C-4DD2-B11B-19E2D910C2A9}">
          <p14:sldIdLst>
            <p14:sldId id="525"/>
            <p14:sldId id="434"/>
            <p14:sldId id="1337"/>
            <p14:sldId id="1542"/>
            <p14:sldId id="1477"/>
            <p14:sldId id="1478"/>
            <p14:sldId id="1546"/>
            <p14:sldId id="512"/>
            <p14:sldId id="1549"/>
            <p14:sldId id="272"/>
            <p14:sldId id="1561"/>
            <p14:sldId id="1550"/>
            <p14:sldId id="1553"/>
            <p14:sldId id="1506"/>
            <p14:sldId id="1563"/>
            <p14:sldId id="1562"/>
            <p14:sldId id="1497"/>
            <p14:sldId id="1552"/>
            <p14:sldId id="477"/>
            <p14:sldId id="478"/>
            <p14:sldId id="461"/>
            <p14:sldId id="1501"/>
            <p14:sldId id="1678"/>
            <p14:sldId id="1597"/>
            <p14:sldId id="1525"/>
            <p14:sldId id="1532"/>
            <p14:sldId id="481"/>
            <p14:sldId id="299"/>
            <p14:sldId id="482"/>
            <p14:sldId id="458"/>
            <p14:sldId id="459"/>
            <p14:sldId id="460"/>
            <p14:sldId id="292"/>
            <p14:sldId id="463"/>
            <p14:sldId id="467"/>
            <p14:sldId id="313"/>
            <p14:sldId id="488"/>
            <p14:sldId id="487"/>
            <p14:sldId id="541"/>
            <p14:sldId id="484"/>
            <p14:sldId id="485"/>
            <p14:sldId id="486"/>
            <p14:sldId id="1591"/>
            <p14:sldId id="1595"/>
            <p14:sldId id="462"/>
            <p14:sldId id="1594"/>
            <p14:sldId id="1598"/>
            <p14:sldId id="1593"/>
            <p14:sldId id="1676"/>
            <p14:sldId id="1596"/>
            <p14:sldId id="1677"/>
            <p14:sldId id="1326"/>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Lakshmy Nair" initials="LN" lastIdx="2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C2F9"/>
    <a:srgbClr val="107C10"/>
    <a:srgbClr val="000000"/>
    <a:srgbClr val="002050"/>
    <a:srgbClr val="00188F"/>
    <a:srgbClr val="A80000"/>
    <a:srgbClr val="D83B01"/>
    <a:srgbClr val="0072C6"/>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729" autoAdjust="0"/>
    <p:restoredTop sz="92181" autoAdjust="0"/>
  </p:normalViewPr>
  <p:slideViewPr>
    <p:cSldViewPr>
      <p:cViewPr varScale="1">
        <p:scale>
          <a:sx n="71" d="100"/>
          <a:sy n="71" d="100"/>
        </p:scale>
        <p:origin x="82" y="202"/>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70" d="100"/>
          <a:sy n="70" d="100"/>
        </p:scale>
        <p:origin x="-4086" y="-54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viewProps" Target="viewProp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7.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commentAuthors" Target="commentAuthors.xml"/><Relationship Id="rId5" Type="http://schemas.openxmlformats.org/officeDocument/2006/relationships/slideMaster" Target="slideMasters/slideMaster1.xml"/><Relationship Id="rId61" Type="http://schemas.openxmlformats.org/officeDocument/2006/relationships/slide" Target="slides/slide50.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Master" Target="slideMasters/slideMaster4.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presProps" Target="pres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6.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s>
</file>

<file path=ppt/diagrams/_rels/data3.xml.rels><?xml version="1.0" encoding="UTF-8" standalone="yes"?>
<Relationships xmlns="http://schemas.openxmlformats.org/package/2006/relationships"><Relationship Id="rId2" Type="http://schemas.openxmlformats.org/officeDocument/2006/relationships/hyperlink" Target="https://www.sqlskills.com/help/waits/" TargetMode="External"/><Relationship Id="rId1" Type="http://schemas.openxmlformats.org/officeDocument/2006/relationships/hyperlink" Target="https://sqlperformance.com/2018/10/sql-performance/top-wait-stats" TargetMode="External"/></Relationships>
</file>

<file path=ppt/diagrams/_rels/drawing3.xml.rels><?xml version="1.0" encoding="UTF-8" standalone="yes"?>
<Relationships xmlns="http://schemas.openxmlformats.org/package/2006/relationships"><Relationship Id="rId2" Type="http://schemas.openxmlformats.org/officeDocument/2006/relationships/hyperlink" Target="https://www.sqlskills.com/help/waits/" TargetMode="External"/><Relationship Id="rId1" Type="http://schemas.openxmlformats.org/officeDocument/2006/relationships/hyperlink" Target="https://sqlperformance.com/2018/10/sql-performance/top-wait-stats" TargetMode="Externa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BF0DCD-E488-4C77-B299-EA375E7B1659}"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456D1D49-6979-4A1B-B069-CC14616C89C5}">
      <dgm:prSet phldrT="[Text]"/>
      <dgm:spPr/>
      <dgm:t>
        <a:bodyPr/>
        <a:lstStyle/>
        <a:p>
          <a:r>
            <a:rPr lang="en-US" dirty="0"/>
            <a:t>Management</a:t>
          </a:r>
        </a:p>
      </dgm:t>
    </dgm:pt>
    <dgm:pt modelId="{4726CEC5-2192-4EB0-869C-847C34107D6B}" type="parTrans" cxnId="{1B6B91BD-FF66-42EB-AE69-7BAEADEFA8DC}">
      <dgm:prSet/>
      <dgm:spPr/>
      <dgm:t>
        <a:bodyPr/>
        <a:lstStyle/>
        <a:p>
          <a:endParaRPr lang="en-US"/>
        </a:p>
      </dgm:t>
    </dgm:pt>
    <dgm:pt modelId="{D5DA2F46-75CA-48BE-B4FE-668DDF4397FC}" type="sibTrans" cxnId="{1B6B91BD-FF66-42EB-AE69-7BAEADEFA8DC}">
      <dgm:prSet/>
      <dgm:spPr/>
      <dgm:t>
        <a:bodyPr/>
        <a:lstStyle/>
        <a:p>
          <a:endParaRPr lang="en-US"/>
        </a:p>
      </dgm:t>
    </dgm:pt>
    <dgm:pt modelId="{1CC54FFA-7C20-4DA1-AA81-7DE6D85DE4BF}">
      <dgm:prSet phldrT="[Text]"/>
      <dgm:spPr/>
      <dgm:t>
        <a:bodyPr/>
        <a:lstStyle/>
        <a:p>
          <a:r>
            <a:rPr lang="en-US" dirty="0">
              <a:latin typeface="+mj-lt"/>
            </a:rPr>
            <a:t>Memory Manager</a:t>
          </a:r>
          <a:endParaRPr lang="en-US" dirty="0"/>
        </a:p>
      </dgm:t>
    </dgm:pt>
    <dgm:pt modelId="{5DD522A8-0DF6-4FA6-B3CD-DCBA093E2F82}" type="parTrans" cxnId="{A3EFB94C-B9CF-4724-8C74-039911C6E99C}">
      <dgm:prSet/>
      <dgm:spPr/>
      <dgm:t>
        <a:bodyPr/>
        <a:lstStyle/>
        <a:p>
          <a:endParaRPr lang="en-US"/>
        </a:p>
      </dgm:t>
    </dgm:pt>
    <dgm:pt modelId="{304C4A10-5309-4000-85E8-A91EF32E0570}" type="sibTrans" cxnId="{A3EFB94C-B9CF-4724-8C74-039911C6E99C}">
      <dgm:prSet/>
      <dgm:spPr/>
      <dgm:t>
        <a:bodyPr/>
        <a:lstStyle/>
        <a:p>
          <a:endParaRPr lang="en-US"/>
        </a:p>
      </dgm:t>
    </dgm:pt>
    <dgm:pt modelId="{84C6D042-49EA-45BF-BF34-4520D2F4952C}">
      <dgm:prSet phldrT="[Text]"/>
      <dgm:spPr/>
      <dgm:t>
        <a:bodyPr/>
        <a:lstStyle/>
        <a:p>
          <a:r>
            <a:rPr lang="en-US" dirty="0"/>
            <a:t>Monitoring</a:t>
          </a:r>
        </a:p>
      </dgm:t>
    </dgm:pt>
    <dgm:pt modelId="{035B6CC2-D8FE-40C1-8735-6CFE06391818}" type="parTrans" cxnId="{3B47A219-3AC2-4F75-9546-BF9FB05A62B3}">
      <dgm:prSet/>
      <dgm:spPr/>
      <dgm:t>
        <a:bodyPr/>
        <a:lstStyle/>
        <a:p>
          <a:endParaRPr lang="en-US"/>
        </a:p>
      </dgm:t>
    </dgm:pt>
    <dgm:pt modelId="{4541ADEB-CFBF-4468-A2F9-141754A6501A}" type="sibTrans" cxnId="{3B47A219-3AC2-4F75-9546-BF9FB05A62B3}">
      <dgm:prSet/>
      <dgm:spPr/>
      <dgm:t>
        <a:bodyPr/>
        <a:lstStyle/>
        <a:p>
          <a:endParaRPr lang="en-US"/>
        </a:p>
      </dgm:t>
    </dgm:pt>
    <dgm:pt modelId="{77654ABF-E368-4AAC-AE34-686D9E2BDB5E}">
      <dgm:prSet phldrT="[Text]"/>
      <dgm:spPr/>
      <dgm:t>
        <a:bodyPr/>
        <a:lstStyle/>
        <a:p>
          <a:r>
            <a:rPr lang="en-US" dirty="0">
              <a:latin typeface="+mj-lt"/>
            </a:rPr>
            <a:t>Resource Monitor</a:t>
          </a:r>
          <a:endParaRPr lang="en-US" dirty="0"/>
        </a:p>
      </dgm:t>
    </dgm:pt>
    <dgm:pt modelId="{17DD1F40-E0E8-40AA-8817-9C6BB96D4C1F}" type="parTrans" cxnId="{E96BFE18-0AEC-4838-8187-B4B41FA26CF5}">
      <dgm:prSet/>
      <dgm:spPr/>
      <dgm:t>
        <a:bodyPr/>
        <a:lstStyle/>
        <a:p>
          <a:endParaRPr lang="en-US"/>
        </a:p>
      </dgm:t>
    </dgm:pt>
    <dgm:pt modelId="{C46BCBCF-89BE-4E9E-8597-174E358AEE34}" type="sibTrans" cxnId="{E96BFE18-0AEC-4838-8187-B4B41FA26CF5}">
      <dgm:prSet/>
      <dgm:spPr/>
      <dgm:t>
        <a:bodyPr/>
        <a:lstStyle/>
        <a:p>
          <a:endParaRPr lang="en-US"/>
        </a:p>
      </dgm:t>
    </dgm:pt>
    <dgm:pt modelId="{416A51FF-50BA-4769-A9B3-8FC6714DC899}">
      <dgm:prSet/>
      <dgm:spPr/>
      <dgm:t>
        <a:bodyPr/>
        <a:lstStyle/>
        <a:p>
          <a:r>
            <a:rPr lang="en-US" dirty="0">
              <a:latin typeface="+mj-lt"/>
            </a:rPr>
            <a:t>Process Scheduler</a:t>
          </a:r>
        </a:p>
      </dgm:t>
    </dgm:pt>
    <dgm:pt modelId="{D1BF2092-A472-43ED-A548-CDE201F5C24F}" type="parTrans" cxnId="{7F204644-4576-46AF-9FCF-DD09ACD388F9}">
      <dgm:prSet/>
      <dgm:spPr/>
      <dgm:t>
        <a:bodyPr/>
        <a:lstStyle/>
        <a:p>
          <a:endParaRPr lang="en-US"/>
        </a:p>
      </dgm:t>
    </dgm:pt>
    <dgm:pt modelId="{998B3A49-3DD8-4950-9319-00281840E684}" type="sibTrans" cxnId="{7F204644-4576-46AF-9FCF-DD09ACD388F9}">
      <dgm:prSet/>
      <dgm:spPr/>
      <dgm:t>
        <a:bodyPr/>
        <a:lstStyle/>
        <a:p>
          <a:endParaRPr lang="en-US"/>
        </a:p>
      </dgm:t>
    </dgm:pt>
    <dgm:pt modelId="{9F8A8E49-522D-4085-9A5C-6E559173B8DA}">
      <dgm:prSet/>
      <dgm:spPr/>
      <dgm:t>
        <a:bodyPr/>
        <a:lstStyle/>
        <a:p>
          <a:r>
            <a:rPr lang="en-US">
              <a:latin typeface="+mj-lt"/>
            </a:rPr>
            <a:t>Synchronization</a:t>
          </a:r>
          <a:endParaRPr lang="en-US" dirty="0">
            <a:latin typeface="+mj-lt"/>
          </a:endParaRPr>
        </a:p>
      </dgm:t>
    </dgm:pt>
    <dgm:pt modelId="{4D397B02-DB34-40B8-8657-4F8635D24769}" type="parTrans" cxnId="{C5D7C64B-2638-4CEE-B662-C96D87D4F008}">
      <dgm:prSet/>
      <dgm:spPr/>
      <dgm:t>
        <a:bodyPr/>
        <a:lstStyle/>
        <a:p>
          <a:endParaRPr lang="en-US"/>
        </a:p>
      </dgm:t>
    </dgm:pt>
    <dgm:pt modelId="{BC72DF80-36C6-4071-B0FD-112090AEE4FD}" type="sibTrans" cxnId="{C5D7C64B-2638-4CEE-B662-C96D87D4F008}">
      <dgm:prSet/>
      <dgm:spPr/>
      <dgm:t>
        <a:bodyPr/>
        <a:lstStyle/>
        <a:p>
          <a:endParaRPr lang="en-US"/>
        </a:p>
      </dgm:t>
    </dgm:pt>
    <dgm:pt modelId="{861CFCB4-98B4-45B6-BAE2-B880CC9E5655}">
      <dgm:prSet/>
      <dgm:spPr/>
      <dgm:t>
        <a:bodyPr/>
        <a:lstStyle/>
        <a:p>
          <a:r>
            <a:rPr lang="en-US" dirty="0">
              <a:latin typeface="+mj-lt"/>
            </a:rPr>
            <a:t>I/O</a:t>
          </a:r>
        </a:p>
      </dgm:t>
    </dgm:pt>
    <dgm:pt modelId="{0A5A0CCD-DFDA-4959-A69B-2BC358AFA8F6}" type="parTrans" cxnId="{42F34CAE-D158-4E2F-845D-822CF882EC92}">
      <dgm:prSet/>
      <dgm:spPr/>
      <dgm:t>
        <a:bodyPr/>
        <a:lstStyle/>
        <a:p>
          <a:endParaRPr lang="en-US"/>
        </a:p>
      </dgm:t>
    </dgm:pt>
    <dgm:pt modelId="{CF3E7107-0043-4018-A7A5-9BCBA3A42497}" type="sibTrans" cxnId="{42F34CAE-D158-4E2F-845D-822CF882EC92}">
      <dgm:prSet/>
      <dgm:spPr/>
      <dgm:t>
        <a:bodyPr/>
        <a:lstStyle/>
        <a:p>
          <a:endParaRPr lang="en-US"/>
        </a:p>
      </dgm:t>
    </dgm:pt>
    <dgm:pt modelId="{9893C4C8-7CDC-42E7-A899-41E5F12D4289}">
      <dgm:prSet/>
      <dgm:spPr/>
      <dgm:t>
        <a:bodyPr/>
        <a:lstStyle/>
        <a:p>
          <a:r>
            <a:rPr lang="en-US" dirty="0">
              <a:latin typeface="+mj-lt"/>
            </a:rPr>
            <a:t>Support for Non-Uniform Memory Access (NUMA) and Resource Governor</a:t>
          </a:r>
        </a:p>
      </dgm:t>
    </dgm:pt>
    <dgm:pt modelId="{2BC13D61-CCF8-463B-90D9-FDA575E960EA}" type="parTrans" cxnId="{5E3A2717-292E-4D83-AB7F-BAD589B79C7E}">
      <dgm:prSet/>
      <dgm:spPr/>
      <dgm:t>
        <a:bodyPr/>
        <a:lstStyle/>
        <a:p>
          <a:endParaRPr lang="en-US"/>
        </a:p>
      </dgm:t>
    </dgm:pt>
    <dgm:pt modelId="{A68CB042-C9E4-46AE-BA93-138E05ADC218}" type="sibTrans" cxnId="{5E3A2717-292E-4D83-AB7F-BAD589B79C7E}">
      <dgm:prSet/>
      <dgm:spPr/>
      <dgm:t>
        <a:bodyPr/>
        <a:lstStyle/>
        <a:p>
          <a:endParaRPr lang="en-US"/>
        </a:p>
      </dgm:t>
    </dgm:pt>
    <dgm:pt modelId="{E2751BB0-CE0C-4DC9-9092-C1DB48F21F5F}">
      <dgm:prSet/>
      <dgm:spPr/>
      <dgm:t>
        <a:bodyPr/>
        <a:lstStyle/>
        <a:p>
          <a:r>
            <a:rPr lang="en-US">
              <a:latin typeface="+mj-lt"/>
            </a:rPr>
            <a:t>Deadlock Monitor</a:t>
          </a:r>
          <a:endParaRPr lang="en-US" dirty="0">
            <a:latin typeface="+mj-lt"/>
          </a:endParaRPr>
        </a:p>
      </dgm:t>
    </dgm:pt>
    <dgm:pt modelId="{8320C4EF-E2F9-4392-9B8F-A785C4C728BB}" type="parTrans" cxnId="{58E8E1B5-72C9-4FBD-8DDA-EDDF61AA7849}">
      <dgm:prSet/>
      <dgm:spPr/>
      <dgm:t>
        <a:bodyPr/>
        <a:lstStyle/>
        <a:p>
          <a:endParaRPr lang="en-US"/>
        </a:p>
      </dgm:t>
    </dgm:pt>
    <dgm:pt modelId="{933B252D-9329-4419-AD11-90E29EFDBC4F}" type="sibTrans" cxnId="{58E8E1B5-72C9-4FBD-8DDA-EDDF61AA7849}">
      <dgm:prSet/>
      <dgm:spPr/>
      <dgm:t>
        <a:bodyPr/>
        <a:lstStyle/>
        <a:p>
          <a:endParaRPr lang="en-US"/>
        </a:p>
      </dgm:t>
    </dgm:pt>
    <dgm:pt modelId="{38A58C8F-3D4D-4C41-84EC-1E7E5CD045C0}">
      <dgm:prSet/>
      <dgm:spPr/>
      <dgm:t>
        <a:bodyPr/>
        <a:lstStyle/>
        <a:p>
          <a:r>
            <a:rPr lang="en-US">
              <a:latin typeface="+mj-lt"/>
            </a:rPr>
            <a:t>Scheduler Monitor</a:t>
          </a:r>
          <a:endParaRPr lang="en-US" dirty="0">
            <a:latin typeface="+mj-lt"/>
          </a:endParaRPr>
        </a:p>
      </dgm:t>
    </dgm:pt>
    <dgm:pt modelId="{3D9D2F31-1C64-4CCF-A843-06812EA42B55}" type="parTrans" cxnId="{6467180F-3875-4934-A83E-907599B1FD3C}">
      <dgm:prSet/>
      <dgm:spPr/>
      <dgm:t>
        <a:bodyPr/>
        <a:lstStyle/>
        <a:p>
          <a:endParaRPr lang="en-US"/>
        </a:p>
      </dgm:t>
    </dgm:pt>
    <dgm:pt modelId="{0ECD15C7-21BD-4A6B-8AD2-B14453BBC7D5}" type="sibTrans" cxnId="{6467180F-3875-4934-A83E-907599B1FD3C}">
      <dgm:prSet/>
      <dgm:spPr/>
      <dgm:t>
        <a:bodyPr/>
        <a:lstStyle/>
        <a:p>
          <a:endParaRPr lang="en-US"/>
        </a:p>
      </dgm:t>
    </dgm:pt>
    <dgm:pt modelId="{877304CA-405D-4EF7-8C70-AEAC1D9CC12C}">
      <dgm:prSet/>
      <dgm:spPr/>
      <dgm:t>
        <a:bodyPr/>
        <a:lstStyle/>
        <a:p>
          <a:r>
            <a:rPr lang="en-US">
              <a:latin typeface="+mj-lt"/>
            </a:rPr>
            <a:t>Lazy Writer (Buffer Pool management)</a:t>
          </a:r>
          <a:endParaRPr lang="en-US" dirty="0">
            <a:latin typeface="+mj-lt"/>
          </a:endParaRPr>
        </a:p>
      </dgm:t>
    </dgm:pt>
    <dgm:pt modelId="{5E25B814-8E08-4381-BAE9-CED23AEE97BC}" type="parTrans" cxnId="{087B96E3-B086-4884-B5F3-48A49387373C}">
      <dgm:prSet/>
      <dgm:spPr/>
      <dgm:t>
        <a:bodyPr/>
        <a:lstStyle/>
        <a:p>
          <a:endParaRPr lang="en-US"/>
        </a:p>
      </dgm:t>
    </dgm:pt>
    <dgm:pt modelId="{81E53434-112A-41E9-8E19-7304E6676984}" type="sibTrans" cxnId="{087B96E3-B086-4884-B5F3-48A49387373C}">
      <dgm:prSet/>
      <dgm:spPr/>
      <dgm:t>
        <a:bodyPr/>
        <a:lstStyle/>
        <a:p>
          <a:endParaRPr lang="en-US"/>
        </a:p>
      </dgm:t>
    </dgm:pt>
    <dgm:pt modelId="{E9F146BC-EDFF-458C-B75C-2311AE666945}">
      <dgm:prSet/>
      <dgm:spPr/>
      <dgm:t>
        <a:bodyPr/>
        <a:lstStyle/>
        <a:p>
          <a:r>
            <a:rPr lang="en-US">
              <a:latin typeface="+mj-lt"/>
            </a:rPr>
            <a:t>Dynamic Management Views (DMVs)</a:t>
          </a:r>
          <a:endParaRPr lang="en-US" dirty="0">
            <a:latin typeface="+mj-lt"/>
          </a:endParaRPr>
        </a:p>
      </dgm:t>
    </dgm:pt>
    <dgm:pt modelId="{21C7A925-3964-4724-A588-324CFE199F3C}" type="parTrans" cxnId="{F1B7585A-52D3-4D51-A737-C8DBD0D8CB0B}">
      <dgm:prSet/>
      <dgm:spPr/>
      <dgm:t>
        <a:bodyPr/>
        <a:lstStyle/>
        <a:p>
          <a:endParaRPr lang="en-US"/>
        </a:p>
      </dgm:t>
    </dgm:pt>
    <dgm:pt modelId="{C6B06B2E-9644-4DE7-B458-F59D67196DC8}" type="sibTrans" cxnId="{F1B7585A-52D3-4D51-A737-C8DBD0D8CB0B}">
      <dgm:prSet/>
      <dgm:spPr/>
      <dgm:t>
        <a:bodyPr/>
        <a:lstStyle/>
        <a:p>
          <a:endParaRPr lang="en-US"/>
        </a:p>
      </dgm:t>
    </dgm:pt>
    <dgm:pt modelId="{799E6B04-6284-4FBF-A3E4-FECD49E6A90A}">
      <dgm:prSet/>
      <dgm:spPr/>
      <dgm:t>
        <a:bodyPr/>
        <a:lstStyle/>
        <a:p>
          <a:r>
            <a:rPr lang="en-US">
              <a:latin typeface="+mj-lt"/>
            </a:rPr>
            <a:t>Extended Events</a:t>
          </a:r>
          <a:endParaRPr lang="en-US" dirty="0">
            <a:latin typeface="+mj-lt"/>
          </a:endParaRPr>
        </a:p>
      </dgm:t>
    </dgm:pt>
    <dgm:pt modelId="{7B6724DA-5DB7-4969-8D23-AFC0E0773708}" type="parTrans" cxnId="{CE5C5958-C54C-4B66-AC4E-39289A7FC1DC}">
      <dgm:prSet/>
      <dgm:spPr/>
      <dgm:t>
        <a:bodyPr/>
        <a:lstStyle/>
        <a:p>
          <a:endParaRPr lang="en-US"/>
        </a:p>
      </dgm:t>
    </dgm:pt>
    <dgm:pt modelId="{8D69D8F0-08F2-49C8-BFB1-298D57ED2F93}" type="sibTrans" cxnId="{CE5C5958-C54C-4B66-AC4E-39289A7FC1DC}">
      <dgm:prSet/>
      <dgm:spPr/>
      <dgm:t>
        <a:bodyPr/>
        <a:lstStyle/>
        <a:p>
          <a:endParaRPr lang="en-US"/>
        </a:p>
      </dgm:t>
    </dgm:pt>
    <dgm:pt modelId="{4BC759EE-4BBD-45C1-A456-C6DBD3995E8B}">
      <dgm:prSet/>
      <dgm:spPr/>
      <dgm:t>
        <a:bodyPr/>
        <a:lstStyle/>
        <a:p>
          <a:r>
            <a:rPr lang="en-US" dirty="0">
              <a:latin typeface="+mj-lt"/>
            </a:rPr>
            <a:t>Dedicated Administrator Connection (DAC)</a:t>
          </a:r>
          <a:endParaRPr lang="en-US" dirty="0"/>
        </a:p>
      </dgm:t>
    </dgm:pt>
    <dgm:pt modelId="{A92F9139-1B15-4528-84DB-88A081D21850}" type="parTrans" cxnId="{7DEEC481-57AD-4CB6-8DB2-F05DB916A9A6}">
      <dgm:prSet/>
      <dgm:spPr/>
      <dgm:t>
        <a:bodyPr/>
        <a:lstStyle/>
        <a:p>
          <a:endParaRPr lang="en-US"/>
        </a:p>
      </dgm:t>
    </dgm:pt>
    <dgm:pt modelId="{6BA9C988-2CC2-4EB1-96B0-1F5152B0D754}" type="sibTrans" cxnId="{7DEEC481-57AD-4CB6-8DB2-F05DB916A9A6}">
      <dgm:prSet/>
      <dgm:spPr/>
      <dgm:t>
        <a:bodyPr/>
        <a:lstStyle/>
        <a:p>
          <a:endParaRPr lang="en-US"/>
        </a:p>
      </dgm:t>
    </dgm:pt>
    <dgm:pt modelId="{D9444157-FC01-4DF3-B374-D97F2906D86C}" type="pres">
      <dgm:prSet presAssocID="{64BF0DCD-E488-4C77-B299-EA375E7B1659}" presName="Name0" presStyleCnt="0">
        <dgm:presLayoutVars>
          <dgm:dir/>
          <dgm:animLvl val="lvl"/>
          <dgm:resizeHandles val="exact"/>
        </dgm:presLayoutVars>
      </dgm:prSet>
      <dgm:spPr/>
    </dgm:pt>
    <dgm:pt modelId="{1B9B13D9-BA84-4C8A-A7F1-2A82B8E9B0FC}" type="pres">
      <dgm:prSet presAssocID="{456D1D49-6979-4A1B-B069-CC14616C89C5}" presName="composite" presStyleCnt="0"/>
      <dgm:spPr/>
    </dgm:pt>
    <dgm:pt modelId="{DECFE222-2D5A-4A1B-9046-4D065BA79C36}" type="pres">
      <dgm:prSet presAssocID="{456D1D49-6979-4A1B-B069-CC14616C89C5}" presName="parTx" presStyleLbl="alignNode1" presStyleIdx="0" presStyleCnt="2">
        <dgm:presLayoutVars>
          <dgm:chMax val="0"/>
          <dgm:chPref val="0"/>
          <dgm:bulletEnabled val="1"/>
        </dgm:presLayoutVars>
      </dgm:prSet>
      <dgm:spPr/>
    </dgm:pt>
    <dgm:pt modelId="{E00CBA4F-BD30-43E5-804F-0C1AFABFED89}" type="pres">
      <dgm:prSet presAssocID="{456D1D49-6979-4A1B-B069-CC14616C89C5}" presName="desTx" presStyleLbl="alignAccFollowNode1" presStyleIdx="0" presStyleCnt="2">
        <dgm:presLayoutVars>
          <dgm:bulletEnabled val="1"/>
        </dgm:presLayoutVars>
      </dgm:prSet>
      <dgm:spPr/>
    </dgm:pt>
    <dgm:pt modelId="{35678607-AC5C-412C-84CF-3B4AAB2E8368}" type="pres">
      <dgm:prSet presAssocID="{D5DA2F46-75CA-48BE-B4FE-668DDF4397FC}" presName="space" presStyleCnt="0"/>
      <dgm:spPr/>
    </dgm:pt>
    <dgm:pt modelId="{F37F7AA4-BBBA-4287-926F-BB0E794E0B75}" type="pres">
      <dgm:prSet presAssocID="{84C6D042-49EA-45BF-BF34-4520D2F4952C}" presName="composite" presStyleCnt="0"/>
      <dgm:spPr/>
    </dgm:pt>
    <dgm:pt modelId="{45D8A25D-87CA-4E0A-85F2-3D16A7C72C1D}" type="pres">
      <dgm:prSet presAssocID="{84C6D042-49EA-45BF-BF34-4520D2F4952C}" presName="parTx" presStyleLbl="alignNode1" presStyleIdx="1" presStyleCnt="2">
        <dgm:presLayoutVars>
          <dgm:chMax val="0"/>
          <dgm:chPref val="0"/>
          <dgm:bulletEnabled val="1"/>
        </dgm:presLayoutVars>
      </dgm:prSet>
      <dgm:spPr/>
    </dgm:pt>
    <dgm:pt modelId="{AD34648F-7D87-49A8-ACEF-388E87F344EC}" type="pres">
      <dgm:prSet presAssocID="{84C6D042-49EA-45BF-BF34-4520D2F4952C}" presName="desTx" presStyleLbl="alignAccFollowNode1" presStyleIdx="1" presStyleCnt="2">
        <dgm:presLayoutVars>
          <dgm:bulletEnabled val="1"/>
        </dgm:presLayoutVars>
      </dgm:prSet>
      <dgm:spPr/>
    </dgm:pt>
  </dgm:ptLst>
  <dgm:cxnLst>
    <dgm:cxn modelId="{1B3C370C-4E53-418D-8AEB-F748B6967729}" type="presOf" srcId="{799E6B04-6284-4FBF-A3E4-FECD49E6A90A}" destId="{AD34648F-7D87-49A8-ACEF-388E87F344EC}" srcOrd="0" destOrd="5" presId="urn:microsoft.com/office/officeart/2005/8/layout/hList1"/>
    <dgm:cxn modelId="{6467180F-3875-4934-A83E-907599B1FD3C}" srcId="{84C6D042-49EA-45BF-BF34-4520D2F4952C}" destId="{38A58C8F-3D4D-4C41-84EC-1E7E5CD045C0}" srcOrd="2" destOrd="0" parTransId="{3D9D2F31-1C64-4CCF-A843-06812EA42B55}" sibTransId="{0ECD15C7-21BD-4A6B-8AD2-B14453BBC7D5}"/>
    <dgm:cxn modelId="{5E3A2717-292E-4D83-AB7F-BAD589B79C7E}" srcId="{456D1D49-6979-4A1B-B069-CC14616C89C5}" destId="{9893C4C8-7CDC-42E7-A899-41E5F12D4289}" srcOrd="4" destOrd="0" parTransId="{2BC13D61-CCF8-463B-90D9-FDA575E960EA}" sibTransId="{A68CB042-C9E4-46AE-BA93-138E05ADC218}"/>
    <dgm:cxn modelId="{E96BFE18-0AEC-4838-8187-B4B41FA26CF5}" srcId="{84C6D042-49EA-45BF-BF34-4520D2F4952C}" destId="{77654ABF-E368-4AAC-AE34-686D9E2BDB5E}" srcOrd="0" destOrd="0" parTransId="{17DD1F40-E0E8-40AA-8817-9C6BB96D4C1F}" sibTransId="{C46BCBCF-89BE-4E9E-8597-174E358AEE34}"/>
    <dgm:cxn modelId="{3B47A219-3AC2-4F75-9546-BF9FB05A62B3}" srcId="{64BF0DCD-E488-4C77-B299-EA375E7B1659}" destId="{84C6D042-49EA-45BF-BF34-4520D2F4952C}" srcOrd="1" destOrd="0" parTransId="{035B6CC2-D8FE-40C1-8735-6CFE06391818}" sibTransId="{4541ADEB-CFBF-4468-A2F9-141754A6501A}"/>
    <dgm:cxn modelId="{A8D08320-8C08-4F9A-BCB6-FF6565057F3D}" type="presOf" srcId="{38A58C8F-3D4D-4C41-84EC-1E7E5CD045C0}" destId="{AD34648F-7D87-49A8-ACEF-388E87F344EC}" srcOrd="0" destOrd="2" presId="urn:microsoft.com/office/officeart/2005/8/layout/hList1"/>
    <dgm:cxn modelId="{C7F72B26-3221-4FE6-85FC-C27C1559A31B}" type="presOf" srcId="{4BC759EE-4BBD-45C1-A456-C6DBD3995E8B}" destId="{AD34648F-7D87-49A8-ACEF-388E87F344EC}" srcOrd="0" destOrd="6" presId="urn:microsoft.com/office/officeart/2005/8/layout/hList1"/>
    <dgm:cxn modelId="{4DD8B038-0A05-4935-AD67-C45E47A1B60F}" type="presOf" srcId="{E9F146BC-EDFF-458C-B75C-2311AE666945}" destId="{AD34648F-7D87-49A8-ACEF-388E87F344EC}" srcOrd="0" destOrd="4" presId="urn:microsoft.com/office/officeart/2005/8/layout/hList1"/>
    <dgm:cxn modelId="{669A4F5D-CC2B-4877-80C7-570B8200749B}" type="presOf" srcId="{E2751BB0-CE0C-4DC9-9092-C1DB48F21F5F}" destId="{AD34648F-7D87-49A8-ACEF-388E87F344EC}" srcOrd="0" destOrd="1" presId="urn:microsoft.com/office/officeart/2005/8/layout/hList1"/>
    <dgm:cxn modelId="{7F204644-4576-46AF-9FCF-DD09ACD388F9}" srcId="{456D1D49-6979-4A1B-B069-CC14616C89C5}" destId="{416A51FF-50BA-4769-A9B3-8FC6714DC899}" srcOrd="1" destOrd="0" parTransId="{D1BF2092-A472-43ED-A548-CDE201F5C24F}" sibTransId="{998B3A49-3DD8-4950-9319-00281840E684}"/>
    <dgm:cxn modelId="{C5D7C64B-2638-4CEE-B662-C96D87D4F008}" srcId="{456D1D49-6979-4A1B-B069-CC14616C89C5}" destId="{9F8A8E49-522D-4085-9A5C-6E559173B8DA}" srcOrd="2" destOrd="0" parTransId="{4D397B02-DB34-40B8-8657-4F8635D24769}" sibTransId="{BC72DF80-36C6-4071-B0FD-112090AEE4FD}"/>
    <dgm:cxn modelId="{A3EFB94C-B9CF-4724-8C74-039911C6E99C}" srcId="{456D1D49-6979-4A1B-B069-CC14616C89C5}" destId="{1CC54FFA-7C20-4DA1-AA81-7DE6D85DE4BF}" srcOrd="0" destOrd="0" parTransId="{5DD522A8-0DF6-4FA6-B3CD-DCBA093E2F82}" sibTransId="{304C4A10-5309-4000-85E8-A91EF32E0570}"/>
    <dgm:cxn modelId="{9559F06F-ED52-4545-8861-4339DD8A6CB8}" type="presOf" srcId="{64BF0DCD-E488-4C77-B299-EA375E7B1659}" destId="{D9444157-FC01-4DF3-B374-D97F2906D86C}" srcOrd="0" destOrd="0" presId="urn:microsoft.com/office/officeart/2005/8/layout/hList1"/>
    <dgm:cxn modelId="{3ACB1670-4C58-400F-AA64-6B17D0F16322}" type="presOf" srcId="{416A51FF-50BA-4769-A9B3-8FC6714DC899}" destId="{E00CBA4F-BD30-43E5-804F-0C1AFABFED89}" srcOrd="0" destOrd="1" presId="urn:microsoft.com/office/officeart/2005/8/layout/hList1"/>
    <dgm:cxn modelId="{94EB6C50-CA1E-46F4-AA3E-79EEBFF90CCB}" type="presOf" srcId="{877304CA-405D-4EF7-8C70-AEAC1D9CC12C}" destId="{AD34648F-7D87-49A8-ACEF-388E87F344EC}" srcOrd="0" destOrd="3" presId="urn:microsoft.com/office/officeart/2005/8/layout/hList1"/>
    <dgm:cxn modelId="{514D4471-3E8A-4534-89D5-5A65076631FE}" type="presOf" srcId="{9F8A8E49-522D-4085-9A5C-6E559173B8DA}" destId="{E00CBA4F-BD30-43E5-804F-0C1AFABFED89}" srcOrd="0" destOrd="2" presId="urn:microsoft.com/office/officeart/2005/8/layout/hList1"/>
    <dgm:cxn modelId="{A40D4D78-9D55-4BCC-B274-C7F3CF875141}" type="presOf" srcId="{1CC54FFA-7C20-4DA1-AA81-7DE6D85DE4BF}" destId="{E00CBA4F-BD30-43E5-804F-0C1AFABFED89}" srcOrd="0" destOrd="0" presId="urn:microsoft.com/office/officeart/2005/8/layout/hList1"/>
    <dgm:cxn modelId="{CE5C5958-C54C-4B66-AC4E-39289A7FC1DC}" srcId="{84C6D042-49EA-45BF-BF34-4520D2F4952C}" destId="{799E6B04-6284-4FBF-A3E4-FECD49E6A90A}" srcOrd="5" destOrd="0" parTransId="{7B6724DA-5DB7-4969-8D23-AFC0E0773708}" sibTransId="{8D69D8F0-08F2-49C8-BFB1-298D57ED2F93}"/>
    <dgm:cxn modelId="{F1B7585A-52D3-4D51-A737-C8DBD0D8CB0B}" srcId="{84C6D042-49EA-45BF-BF34-4520D2F4952C}" destId="{E9F146BC-EDFF-458C-B75C-2311AE666945}" srcOrd="4" destOrd="0" parTransId="{21C7A925-3964-4724-A588-324CFE199F3C}" sibTransId="{C6B06B2E-9644-4DE7-B458-F59D67196DC8}"/>
    <dgm:cxn modelId="{CA7FD07A-EAE0-4F9E-8E5D-E6A380D1CCE4}" type="presOf" srcId="{861CFCB4-98B4-45B6-BAE2-B880CC9E5655}" destId="{E00CBA4F-BD30-43E5-804F-0C1AFABFED89}" srcOrd="0" destOrd="3" presId="urn:microsoft.com/office/officeart/2005/8/layout/hList1"/>
    <dgm:cxn modelId="{7DEEC481-57AD-4CB6-8DB2-F05DB916A9A6}" srcId="{84C6D042-49EA-45BF-BF34-4520D2F4952C}" destId="{4BC759EE-4BBD-45C1-A456-C6DBD3995E8B}" srcOrd="6" destOrd="0" parTransId="{A92F9139-1B15-4528-84DB-88A081D21850}" sibTransId="{6BA9C988-2CC2-4EB1-96B0-1F5152B0D754}"/>
    <dgm:cxn modelId="{71955B95-A3EC-4EFB-A238-DF9687F21FC2}" type="presOf" srcId="{456D1D49-6979-4A1B-B069-CC14616C89C5}" destId="{DECFE222-2D5A-4A1B-9046-4D065BA79C36}" srcOrd="0" destOrd="0" presId="urn:microsoft.com/office/officeart/2005/8/layout/hList1"/>
    <dgm:cxn modelId="{B19412A0-4B5C-47DB-AAF9-8F74FBA614C5}" type="presOf" srcId="{9893C4C8-7CDC-42E7-A899-41E5F12D4289}" destId="{E00CBA4F-BD30-43E5-804F-0C1AFABFED89}" srcOrd="0" destOrd="4" presId="urn:microsoft.com/office/officeart/2005/8/layout/hList1"/>
    <dgm:cxn modelId="{D355EAAD-D1A7-4A90-B7E1-B88CA350CB46}" type="presOf" srcId="{84C6D042-49EA-45BF-BF34-4520D2F4952C}" destId="{45D8A25D-87CA-4E0A-85F2-3D16A7C72C1D}" srcOrd="0" destOrd="0" presId="urn:microsoft.com/office/officeart/2005/8/layout/hList1"/>
    <dgm:cxn modelId="{42F34CAE-D158-4E2F-845D-822CF882EC92}" srcId="{456D1D49-6979-4A1B-B069-CC14616C89C5}" destId="{861CFCB4-98B4-45B6-BAE2-B880CC9E5655}" srcOrd="3" destOrd="0" parTransId="{0A5A0CCD-DFDA-4959-A69B-2BC358AFA8F6}" sibTransId="{CF3E7107-0043-4018-A7A5-9BCBA3A42497}"/>
    <dgm:cxn modelId="{58E8E1B5-72C9-4FBD-8DDA-EDDF61AA7849}" srcId="{84C6D042-49EA-45BF-BF34-4520D2F4952C}" destId="{E2751BB0-CE0C-4DC9-9092-C1DB48F21F5F}" srcOrd="1" destOrd="0" parTransId="{8320C4EF-E2F9-4392-9B8F-A785C4C728BB}" sibTransId="{933B252D-9329-4419-AD11-90E29EFDBC4F}"/>
    <dgm:cxn modelId="{5C1882B6-71BF-42B2-8F9E-00D5C2105316}" type="presOf" srcId="{77654ABF-E368-4AAC-AE34-686D9E2BDB5E}" destId="{AD34648F-7D87-49A8-ACEF-388E87F344EC}" srcOrd="0" destOrd="0" presId="urn:microsoft.com/office/officeart/2005/8/layout/hList1"/>
    <dgm:cxn modelId="{1B6B91BD-FF66-42EB-AE69-7BAEADEFA8DC}" srcId="{64BF0DCD-E488-4C77-B299-EA375E7B1659}" destId="{456D1D49-6979-4A1B-B069-CC14616C89C5}" srcOrd="0" destOrd="0" parTransId="{4726CEC5-2192-4EB0-869C-847C34107D6B}" sibTransId="{D5DA2F46-75CA-48BE-B4FE-668DDF4397FC}"/>
    <dgm:cxn modelId="{087B96E3-B086-4884-B5F3-48A49387373C}" srcId="{84C6D042-49EA-45BF-BF34-4520D2F4952C}" destId="{877304CA-405D-4EF7-8C70-AEAC1D9CC12C}" srcOrd="3" destOrd="0" parTransId="{5E25B814-8E08-4381-BAE9-CED23AEE97BC}" sibTransId="{81E53434-112A-41E9-8E19-7304E6676984}"/>
    <dgm:cxn modelId="{B7A2E2C1-EC34-4A5D-B2BC-3725BD6CDAC4}" type="presParOf" srcId="{D9444157-FC01-4DF3-B374-D97F2906D86C}" destId="{1B9B13D9-BA84-4C8A-A7F1-2A82B8E9B0FC}" srcOrd="0" destOrd="0" presId="urn:microsoft.com/office/officeart/2005/8/layout/hList1"/>
    <dgm:cxn modelId="{69DD68C5-A162-465A-A3B0-24F7C18B24B6}" type="presParOf" srcId="{1B9B13D9-BA84-4C8A-A7F1-2A82B8E9B0FC}" destId="{DECFE222-2D5A-4A1B-9046-4D065BA79C36}" srcOrd="0" destOrd="0" presId="urn:microsoft.com/office/officeart/2005/8/layout/hList1"/>
    <dgm:cxn modelId="{BF16BDAB-6AD3-4C41-A93B-DB5D35AD5CEE}" type="presParOf" srcId="{1B9B13D9-BA84-4C8A-A7F1-2A82B8E9B0FC}" destId="{E00CBA4F-BD30-43E5-804F-0C1AFABFED89}" srcOrd="1" destOrd="0" presId="urn:microsoft.com/office/officeart/2005/8/layout/hList1"/>
    <dgm:cxn modelId="{D5B8FC0F-BA47-40A3-911F-F4E22D9523D8}" type="presParOf" srcId="{D9444157-FC01-4DF3-B374-D97F2906D86C}" destId="{35678607-AC5C-412C-84CF-3B4AAB2E8368}" srcOrd="1" destOrd="0" presId="urn:microsoft.com/office/officeart/2005/8/layout/hList1"/>
    <dgm:cxn modelId="{CF05D126-C8F4-4EE1-84E8-518E24960A88}" type="presParOf" srcId="{D9444157-FC01-4DF3-B374-D97F2906D86C}" destId="{F37F7AA4-BBBA-4287-926F-BB0E794E0B75}" srcOrd="2" destOrd="0" presId="urn:microsoft.com/office/officeart/2005/8/layout/hList1"/>
    <dgm:cxn modelId="{BE247666-C8C0-497D-A6F9-42C93F3309C9}" type="presParOf" srcId="{F37F7AA4-BBBA-4287-926F-BB0E794E0B75}" destId="{45D8A25D-87CA-4E0A-85F2-3D16A7C72C1D}" srcOrd="0" destOrd="0" presId="urn:microsoft.com/office/officeart/2005/8/layout/hList1"/>
    <dgm:cxn modelId="{59BFD6E9-B41A-4755-9016-E8F609CB1EA6}" type="presParOf" srcId="{F37F7AA4-BBBA-4287-926F-BB0E794E0B75}" destId="{AD34648F-7D87-49A8-ACEF-388E87F344EC}"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DCBEA9-87D6-493A-9CF2-E87BDBDE8E22}"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01021F09-2D1F-4D03-B46D-943823055552}">
      <dgm:prSet custT="1"/>
      <dgm:spPr/>
      <dgm:t>
        <a:bodyPr/>
        <a:lstStyle/>
        <a:p>
          <a:r>
            <a:rPr lang="en-GB" sz="3600" b="1" dirty="0"/>
            <a:t>Runnable: </a:t>
          </a:r>
          <a:r>
            <a:rPr lang="en-GB" sz="3600" b="0" dirty="0"/>
            <a:t>The thread is currently in the Runnable Queue waiting to execute. (First In, First Out). </a:t>
          </a:r>
          <a:endParaRPr lang="en-US" sz="3600" dirty="0"/>
        </a:p>
      </dgm:t>
    </dgm:pt>
    <dgm:pt modelId="{B6EE58E1-780D-4FFB-8080-2277ED422268}" type="sibTrans" cxnId="{DC458517-008E-491D-9CC1-EC898C7BE308}">
      <dgm:prSet/>
      <dgm:spPr/>
      <dgm:t>
        <a:bodyPr/>
        <a:lstStyle/>
        <a:p>
          <a:endParaRPr lang="en-US"/>
        </a:p>
      </dgm:t>
    </dgm:pt>
    <dgm:pt modelId="{BD316740-22E8-4D35-BB2E-B151094E3349}" type="parTrans" cxnId="{DC458517-008E-491D-9CC1-EC898C7BE308}">
      <dgm:prSet/>
      <dgm:spPr/>
      <dgm:t>
        <a:bodyPr/>
        <a:lstStyle/>
        <a:p>
          <a:endParaRPr lang="en-US"/>
        </a:p>
      </dgm:t>
    </dgm:pt>
    <dgm:pt modelId="{AA931836-67EC-4C25-BD7C-03AE368C6DE3}">
      <dgm:prSet custT="1"/>
      <dgm:spPr/>
      <dgm:t>
        <a:bodyPr/>
        <a:lstStyle/>
        <a:p>
          <a:r>
            <a:rPr lang="en-GB" sz="3600" b="1" dirty="0"/>
            <a:t>Running: </a:t>
          </a:r>
          <a:r>
            <a:rPr lang="en-GB" sz="3600" dirty="0"/>
            <a:t>One active thread executing on a processor. </a:t>
          </a:r>
          <a:endParaRPr lang="en-US" sz="3600" dirty="0"/>
        </a:p>
      </dgm:t>
    </dgm:pt>
    <dgm:pt modelId="{B2538DD4-1D4E-4674-A610-22F8C381980D}" type="parTrans" cxnId="{9767E367-7897-46A7-B23F-0DCCF99666B5}">
      <dgm:prSet/>
      <dgm:spPr/>
      <dgm:t>
        <a:bodyPr/>
        <a:lstStyle/>
        <a:p>
          <a:endParaRPr lang="en-US"/>
        </a:p>
      </dgm:t>
    </dgm:pt>
    <dgm:pt modelId="{297D9F4C-0808-42EA-84BB-272EC62A69E6}" type="sibTrans" cxnId="{9767E367-7897-46A7-B23F-0DCCF99666B5}">
      <dgm:prSet/>
      <dgm:spPr/>
      <dgm:t>
        <a:bodyPr/>
        <a:lstStyle/>
        <a:p>
          <a:endParaRPr lang="en-US"/>
        </a:p>
      </dgm:t>
    </dgm:pt>
    <dgm:pt modelId="{6257F6B1-71E7-400C-AAE9-B78DAF42AAA9}">
      <dgm:prSet custT="1"/>
      <dgm:spPr/>
      <dgm:t>
        <a:bodyPr/>
        <a:lstStyle/>
        <a:p>
          <a:r>
            <a:rPr lang="en-GB" sz="3600" b="1"/>
            <a:t>Suspended: </a:t>
          </a:r>
          <a:r>
            <a:rPr lang="en-GB" sz="3600" b="0"/>
            <a:t>Placed on a Waiter List waiting for a resource other than a processor. (No specific order).</a:t>
          </a:r>
          <a:endParaRPr lang="en-US" sz="3600" dirty="0"/>
        </a:p>
      </dgm:t>
    </dgm:pt>
    <dgm:pt modelId="{13AC8EEF-F1E3-4F2C-B36B-555CD2A070A0}" type="parTrans" cxnId="{4EE89B7C-D610-404B-81EA-CB1052AF7EF7}">
      <dgm:prSet/>
      <dgm:spPr/>
      <dgm:t>
        <a:bodyPr/>
        <a:lstStyle/>
        <a:p>
          <a:endParaRPr lang="en-US"/>
        </a:p>
      </dgm:t>
    </dgm:pt>
    <dgm:pt modelId="{C981F7D8-194D-4534-BC92-07C9F82551F8}" type="sibTrans" cxnId="{4EE89B7C-D610-404B-81EA-CB1052AF7EF7}">
      <dgm:prSet/>
      <dgm:spPr/>
      <dgm:t>
        <a:bodyPr/>
        <a:lstStyle/>
        <a:p>
          <a:endParaRPr lang="en-US"/>
        </a:p>
      </dgm:t>
    </dgm:pt>
    <dgm:pt modelId="{99BFF411-CC4F-4F26-9A66-F5F2C462B78B}" type="pres">
      <dgm:prSet presAssocID="{C1DCBEA9-87D6-493A-9CF2-E87BDBDE8E22}" presName="linear" presStyleCnt="0">
        <dgm:presLayoutVars>
          <dgm:animLvl val="lvl"/>
          <dgm:resizeHandles val="exact"/>
        </dgm:presLayoutVars>
      </dgm:prSet>
      <dgm:spPr/>
    </dgm:pt>
    <dgm:pt modelId="{15CD9A8C-3E0A-4D13-A7FE-D583CD7C92AF}" type="pres">
      <dgm:prSet presAssocID="{01021F09-2D1F-4D03-B46D-943823055552}" presName="parentText" presStyleLbl="node1" presStyleIdx="0" presStyleCnt="3">
        <dgm:presLayoutVars>
          <dgm:chMax val="0"/>
          <dgm:bulletEnabled val="1"/>
        </dgm:presLayoutVars>
      </dgm:prSet>
      <dgm:spPr/>
    </dgm:pt>
    <dgm:pt modelId="{FCBEA8A0-9BF0-4EEA-8677-AEB54DE00D0C}" type="pres">
      <dgm:prSet presAssocID="{B6EE58E1-780D-4FFB-8080-2277ED422268}" presName="spacer" presStyleCnt="0"/>
      <dgm:spPr/>
    </dgm:pt>
    <dgm:pt modelId="{6B847B8C-D7F0-4974-8DFF-2B5BA70AB85F}" type="pres">
      <dgm:prSet presAssocID="{AA931836-67EC-4C25-BD7C-03AE368C6DE3}" presName="parentText" presStyleLbl="node1" presStyleIdx="1" presStyleCnt="3">
        <dgm:presLayoutVars>
          <dgm:chMax val="0"/>
          <dgm:bulletEnabled val="1"/>
        </dgm:presLayoutVars>
      </dgm:prSet>
      <dgm:spPr/>
    </dgm:pt>
    <dgm:pt modelId="{8A8EA9BB-1594-4664-BE33-E2CAD20E9CB3}" type="pres">
      <dgm:prSet presAssocID="{297D9F4C-0808-42EA-84BB-272EC62A69E6}" presName="spacer" presStyleCnt="0"/>
      <dgm:spPr/>
    </dgm:pt>
    <dgm:pt modelId="{C33A9ECD-F177-41F7-B563-4EDE05550E66}" type="pres">
      <dgm:prSet presAssocID="{6257F6B1-71E7-400C-AAE9-B78DAF42AAA9}" presName="parentText" presStyleLbl="node1" presStyleIdx="2" presStyleCnt="3" custLinFactNeighborY="0">
        <dgm:presLayoutVars>
          <dgm:chMax val="0"/>
          <dgm:bulletEnabled val="1"/>
        </dgm:presLayoutVars>
      </dgm:prSet>
      <dgm:spPr/>
    </dgm:pt>
  </dgm:ptLst>
  <dgm:cxnLst>
    <dgm:cxn modelId="{DC458517-008E-491D-9CC1-EC898C7BE308}" srcId="{C1DCBEA9-87D6-493A-9CF2-E87BDBDE8E22}" destId="{01021F09-2D1F-4D03-B46D-943823055552}" srcOrd="0" destOrd="0" parTransId="{BD316740-22E8-4D35-BB2E-B151094E3349}" sibTransId="{B6EE58E1-780D-4FFB-8080-2277ED422268}"/>
    <dgm:cxn modelId="{C67D2937-A6D5-44BF-8A8B-2316FB2AB51D}" type="presOf" srcId="{AA931836-67EC-4C25-BD7C-03AE368C6DE3}" destId="{6B847B8C-D7F0-4974-8DFF-2B5BA70AB85F}" srcOrd="0" destOrd="0" presId="urn:microsoft.com/office/officeart/2005/8/layout/vList2"/>
    <dgm:cxn modelId="{2DE8853E-2203-47B7-91E0-375A9139E7EF}" type="presOf" srcId="{C1DCBEA9-87D6-493A-9CF2-E87BDBDE8E22}" destId="{99BFF411-CC4F-4F26-9A66-F5F2C462B78B}" srcOrd="0" destOrd="0" presId="urn:microsoft.com/office/officeart/2005/8/layout/vList2"/>
    <dgm:cxn modelId="{9767E367-7897-46A7-B23F-0DCCF99666B5}" srcId="{C1DCBEA9-87D6-493A-9CF2-E87BDBDE8E22}" destId="{AA931836-67EC-4C25-BD7C-03AE368C6DE3}" srcOrd="1" destOrd="0" parTransId="{B2538DD4-1D4E-4674-A610-22F8C381980D}" sibTransId="{297D9F4C-0808-42EA-84BB-272EC62A69E6}"/>
    <dgm:cxn modelId="{4EE89B7C-D610-404B-81EA-CB1052AF7EF7}" srcId="{C1DCBEA9-87D6-493A-9CF2-E87BDBDE8E22}" destId="{6257F6B1-71E7-400C-AAE9-B78DAF42AAA9}" srcOrd="2" destOrd="0" parTransId="{13AC8EEF-F1E3-4F2C-B36B-555CD2A070A0}" sibTransId="{C981F7D8-194D-4534-BC92-07C9F82551F8}"/>
    <dgm:cxn modelId="{62B2927F-C16E-4662-A943-F2264DA06C42}" type="presOf" srcId="{01021F09-2D1F-4D03-B46D-943823055552}" destId="{15CD9A8C-3E0A-4D13-A7FE-D583CD7C92AF}" srcOrd="0" destOrd="0" presId="urn:microsoft.com/office/officeart/2005/8/layout/vList2"/>
    <dgm:cxn modelId="{2BCAF5B1-720B-4098-A690-6670C8221EE1}" type="presOf" srcId="{6257F6B1-71E7-400C-AAE9-B78DAF42AAA9}" destId="{C33A9ECD-F177-41F7-B563-4EDE05550E66}" srcOrd="0" destOrd="0" presId="urn:microsoft.com/office/officeart/2005/8/layout/vList2"/>
    <dgm:cxn modelId="{F4F3871C-EA4A-41B8-9B71-9101E89F127D}" type="presParOf" srcId="{99BFF411-CC4F-4F26-9A66-F5F2C462B78B}" destId="{15CD9A8C-3E0A-4D13-A7FE-D583CD7C92AF}" srcOrd="0" destOrd="0" presId="urn:microsoft.com/office/officeart/2005/8/layout/vList2"/>
    <dgm:cxn modelId="{8C22D1AD-F218-4E19-8707-D301395B57C4}" type="presParOf" srcId="{99BFF411-CC4F-4F26-9A66-F5F2C462B78B}" destId="{FCBEA8A0-9BF0-4EEA-8677-AEB54DE00D0C}" srcOrd="1" destOrd="0" presId="urn:microsoft.com/office/officeart/2005/8/layout/vList2"/>
    <dgm:cxn modelId="{4CC35A04-4285-45DD-9C15-9C8828CE46F9}" type="presParOf" srcId="{99BFF411-CC4F-4F26-9A66-F5F2C462B78B}" destId="{6B847B8C-D7F0-4974-8DFF-2B5BA70AB85F}" srcOrd="2" destOrd="0" presId="urn:microsoft.com/office/officeart/2005/8/layout/vList2"/>
    <dgm:cxn modelId="{AF04B546-1C9E-4A2B-9FEC-AD29344A0675}" type="presParOf" srcId="{99BFF411-CC4F-4F26-9A66-F5F2C462B78B}" destId="{8A8EA9BB-1594-4664-BE33-E2CAD20E9CB3}" srcOrd="3" destOrd="0" presId="urn:microsoft.com/office/officeart/2005/8/layout/vList2"/>
    <dgm:cxn modelId="{347CE678-B1FD-453F-A5F9-3AFD358D931D}" type="presParOf" srcId="{99BFF411-CC4F-4F26-9A66-F5F2C462B78B}" destId="{C33A9ECD-F177-41F7-B563-4EDE05550E66}" srcOrd="4" destOrd="0" presId="urn:microsoft.com/office/officeart/2005/8/layout/vList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1BF663-8A3B-4DAB-8D19-9A62BC754AC0}" type="doc">
      <dgm:prSet loTypeId="urn:microsoft.com/office/officeart/2008/layout/LinedList" loCatId="list" qsTypeId="urn:microsoft.com/office/officeart/2005/8/quickstyle/simple3" qsCatId="simple" csTypeId="urn:microsoft.com/office/officeart/2005/8/colors/accent5_2" csCatId="accent5" phldr="1"/>
      <dgm:spPr/>
      <dgm:t>
        <a:bodyPr/>
        <a:lstStyle/>
        <a:p>
          <a:endParaRPr lang="en-US"/>
        </a:p>
      </dgm:t>
    </dgm:pt>
    <dgm:pt modelId="{DB064213-8B34-41E7-A293-D37CF61E82C7}">
      <dgm:prSet custT="1"/>
      <dgm:spPr/>
      <dgm:t>
        <a:bodyPr/>
        <a:lstStyle/>
        <a:p>
          <a:pPr algn="ctr"/>
          <a:r>
            <a:rPr lang="en-US" sz="3600" dirty="0"/>
            <a:t>Aaron Bertrand – Top Wait Types </a:t>
          </a:r>
          <a:r>
            <a:rPr lang="en-US" sz="3600" dirty="0">
              <a:hlinkClick xmlns:r="http://schemas.openxmlformats.org/officeDocument/2006/relationships" r:id="rId1"/>
            </a:rPr>
            <a:t>https://sqlperformance.com/2018/10/sql-performance/top-wait-stats</a:t>
          </a:r>
          <a:endParaRPr lang="en-US" sz="3600" dirty="0"/>
        </a:p>
      </dgm:t>
    </dgm:pt>
    <dgm:pt modelId="{67BECFCD-0460-4DC2-97FE-0CB2D094CF98}" type="parTrans" cxnId="{599F6387-49A1-4337-B18D-DD72D8B7A0FD}">
      <dgm:prSet/>
      <dgm:spPr/>
      <dgm:t>
        <a:bodyPr/>
        <a:lstStyle/>
        <a:p>
          <a:pPr algn="ctr"/>
          <a:endParaRPr lang="en-US" sz="3600"/>
        </a:p>
      </dgm:t>
    </dgm:pt>
    <dgm:pt modelId="{F4D258C8-AFC4-4C02-9B5D-532F606EF765}" type="sibTrans" cxnId="{599F6387-49A1-4337-B18D-DD72D8B7A0FD}">
      <dgm:prSet/>
      <dgm:spPr/>
      <dgm:t>
        <a:bodyPr/>
        <a:lstStyle/>
        <a:p>
          <a:pPr algn="ctr"/>
          <a:endParaRPr lang="en-US" sz="3600"/>
        </a:p>
      </dgm:t>
    </dgm:pt>
    <dgm:pt modelId="{A7C95ECE-EDD8-46AA-AB41-C077A9F7D3F8}">
      <dgm:prSet custT="1"/>
      <dgm:spPr/>
      <dgm:t>
        <a:bodyPr/>
        <a:lstStyle/>
        <a:p>
          <a:pPr algn="ctr"/>
          <a:r>
            <a:rPr lang="en-US" sz="3600" dirty="0"/>
            <a:t>Paul Randal – SQL Skills Wait Types Library </a:t>
          </a:r>
          <a:r>
            <a:rPr lang="en-US" sz="3600" dirty="0">
              <a:hlinkClick xmlns:r="http://schemas.openxmlformats.org/officeDocument/2006/relationships" r:id="rId2"/>
            </a:rPr>
            <a:t>https://www.sqlskills.com/help/waits/</a:t>
          </a:r>
          <a:endParaRPr lang="en-US" sz="3600" dirty="0"/>
        </a:p>
      </dgm:t>
    </dgm:pt>
    <dgm:pt modelId="{5168DE14-FA5F-4285-90CA-D9C474296021}" type="parTrans" cxnId="{817A77E8-568E-4D90-9B9C-7F0F22A7AAD6}">
      <dgm:prSet/>
      <dgm:spPr/>
      <dgm:t>
        <a:bodyPr/>
        <a:lstStyle/>
        <a:p>
          <a:pPr algn="ctr"/>
          <a:endParaRPr lang="en-US" sz="3600"/>
        </a:p>
      </dgm:t>
    </dgm:pt>
    <dgm:pt modelId="{696D33B4-7C1B-4993-B9BC-9FC422B912A6}" type="sibTrans" cxnId="{817A77E8-568E-4D90-9B9C-7F0F22A7AAD6}">
      <dgm:prSet/>
      <dgm:spPr/>
      <dgm:t>
        <a:bodyPr/>
        <a:lstStyle/>
        <a:p>
          <a:pPr algn="ctr"/>
          <a:endParaRPr lang="en-US" sz="3600"/>
        </a:p>
      </dgm:t>
    </dgm:pt>
    <dgm:pt modelId="{63425A77-1708-421B-B0D4-6417A85C20ED}" type="pres">
      <dgm:prSet presAssocID="{111BF663-8A3B-4DAB-8D19-9A62BC754AC0}" presName="vert0" presStyleCnt="0">
        <dgm:presLayoutVars>
          <dgm:dir/>
          <dgm:animOne val="branch"/>
          <dgm:animLvl val="lvl"/>
        </dgm:presLayoutVars>
      </dgm:prSet>
      <dgm:spPr/>
    </dgm:pt>
    <dgm:pt modelId="{9D87F789-DFE6-44F4-8E5E-71E4A744CB52}" type="pres">
      <dgm:prSet presAssocID="{DB064213-8B34-41E7-A293-D37CF61E82C7}" presName="thickLine" presStyleLbl="alignNode1" presStyleIdx="0" presStyleCnt="2" custLinFactNeighborX="721" custLinFactNeighborY="-9346"/>
      <dgm:spPr/>
    </dgm:pt>
    <dgm:pt modelId="{80B9E0DA-D2D6-4CF6-BBB7-623056D7C219}" type="pres">
      <dgm:prSet presAssocID="{DB064213-8B34-41E7-A293-D37CF61E82C7}" presName="horz1" presStyleCnt="0"/>
      <dgm:spPr/>
    </dgm:pt>
    <dgm:pt modelId="{ED11F7B8-06E0-4993-AB44-28A6764FC2AF}" type="pres">
      <dgm:prSet presAssocID="{DB064213-8B34-41E7-A293-D37CF61E82C7}" presName="tx1" presStyleLbl="revTx" presStyleIdx="0" presStyleCnt="2"/>
      <dgm:spPr/>
    </dgm:pt>
    <dgm:pt modelId="{2FA89616-ABCC-4EC7-B0C3-C9D6C6E2C3B2}" type="pres">
      <dgm:prSet presAssocID="{DB064213-8B34-41E7-A293-D37CF61E82C7}" presName="vert1" presStyleCnt="0"/>
      <dgm:spPr/>
    </dgm:pt>
    <dgm:pt modelId="{04FA338E-0DB5-4024-B1C6-4F4E0889B3A0}" type="pres">
      <dgm:prSet presAssocID="{A7C95ECE-EDD8-46AA-AB41-C077A9F7D3F8}" presName="thickLine" presStyleLbl="alignNode1" presStyleIdx="1" presStyleCnt="2" custLinFactNeighborX="848" custLinFactNeighborY="-18575"/>
      <dgm:spPr>
        <a:ln w="38100">
          <a:solidFill>
            <a:schemeClr val="accent4">
              <a:lumMod val="75000"/>
            </a:schemeClr>
          </a:solidFill>
        </a:ln>
      </dgm:spPr>
    </dgm:pt>
    <dgm:pt modelId="{64487CB4-F8A5-4446-89F5-4D0FB64CDC59}" type="pres">
      <dgm:prSet presAssocID="{A7C95ECE-EDD8-46AA-AB41-C077A9F7D3F8}" presName="horz1" presStyleCnt="0"/>
      <dgm:spPr/>
    </dgm:pt>
    <dgm:pt modelId="{13251EE6-82F1-40FA-8F1D-885623A2FD01}" type="pres">
      <dgm:prSet presAssocID="{A7C95ECE-EDD8-46AA-AB41-C077A9F7D3F8}" presName="tx1" presStyleLbl="revTx" presStyleIdx="1" presStyleCnt="2" custScaleY="69094"/>
      <dgm:spPr/>
    </dgm:pt>
    <dgm:pt modelId="{E45A66EF-A430-47D3-8961-E8D72EF9EA0D}" type="pres">
      <dgm:prSet presAssocID="{A7C95ECE-EDD8-46AA-AB41-C077A9F7D3F8}" presName="vert1" presStyleCnt="0"/>
      <dgm:spPr/>
    </dgm:pt>
  </dgm:ptLst>
  <dgm:cxnLst>
    <dgm:cxn modelId="{599F6387-49A1-4337-B18D-DD72D8B7A0FD}" srcId="{111BF663-8A3B-4DAB-8D19-9A62BC754AC0}" destId="{DB064213-8B34-41E7-A293-D37CF61E82C7}" srcOrd="0" destOrd="0" parTransId="{67BECFCD-0460-4DC2-97FE-0CB2D094CF98}" sibTransId="{F4D258C8-AFC4-4C02-9B5D-532F606EF765}"/>
    <dgm:cxn modelId="{04EE87B9-13B3-4828-BC79-914E308B55CD}" type="presOf" srcId="{111BF663-8A3B-4DAB-8D19-9A62BC754AC0}" destId="{63425A77-1708-421B-B0D4-6417A85C20ED}" srcOrd="0" destOrd="0" presId="urn:microsoft.com/office/officeart/2008/layout/LinedList"/>
    <dgm:cxn modelId="{FE695DBA-BE1A-4DE4-B5F6-35867574156C}" type="presOf" srcId="{A7C95ECE-EDD8-46AA-AB41-C077A9F7D3F8}" destId="{13251EE6-82F1-40FA-8F1D-885623A2FD01}" srcOrd="0" destOrd="0" presId="urn:microsoft.com/office/officeart/2008/layout/LinedList"/>
    <dgm:cxn modelId="{FEF34EC2-C2C6-4F0A-B7DD-21EE08AF66AC}" type="presOf" srcId="{DB064213-8B34-41E7-A293-D37CF61E82C7}" destId="{ED11F7B8-06E0-4993-AB44-28A6764FC2AF}" srcOrd="0" destOrd="0" presId="urn:microsoft.com/office/officeart/2008/layout/LinedList"/>
    <dgm:cxn modelId="{817A77E8-568E-4D90-9B9C-7F0F22A7AAD6}" srcId="{111BF663-8A3B-4DAB-8D19-9A62BC754AC0}" destId="{A7C95ECE-EDD8-46AA-AB41-C077A9F7D3F8}" srcOrd="1" destOrd="0" parTransId="{5168DE14-FA5F-4285-90CA-D9C474296021}" sibTransId="{696D33B4-7C1B-4993-B9BC-9FC422B912A6}"/>
    <dgm:cxn modelId="{DC709FB8-28BF-4910-9C82-3453BDF071BC}" type="presParOf" srcId="{63425A77-1708-421B-B0D4-6417A85C20ED}" destId="{9D87F789-DFE6-44F4-8E5E-71E4A744CB52}" srcOrd="0" destOrd="0" presId="urn:microsoft.com/office/officeart/2008/layout/LinedList"/>
    <dgm:cxn modelId="{08DBCB06-A429-4413-AF91-5FF885EBD3C5}" type="presParOf" srcId="{63425A77-1708-421B-B0D4-6417A85C20ED}" destId="{80B9E0DA-D2D6-4CF6-BBB7-623056D7C219}" srcOrd="1" destOrd="0" presId="urn:microsoft.com/office/officeart/2008/layout/LinedList"/>
    <dgm:cxn modelId="{09C48997-A5CD-4F98-B63F-9DCD47D33ECF}" type="presParOf" srcId="{80B9E0DA-D2D6-4CF6-BBB7-623056D7C219}" destId="{ED11F7B8-06E0-4993-AB44-28A6764FC2AF}" srcOrd="0" destOrd="0" presId="urn:microsoft.com/office/officeart/2008/layout/LinedList"/>
    <dgm:cxn modelId="{D24723DE-CB93-4A12-A469-04CB0E878634}" type="presParOf" srcId="{80B9E0DA-D2D6-4CF6-BBB7-623056D7C219}" destId="{2FA89616-ABCC-4EC7-B0C3-C9D6C6E2C3B2}" srcOrd="1" destOrd="0" presId="urn:microsoft.com/office/officeart/2008/layout/LinedList"/>
    <dgm:cxn modelId="{345B3F7F-2B10-4C69-AD6F-8418BE0D2B7E}" type="presParOf" srcId="{63425A77-1708-421B-B0D4-6417A85C20ED}" destId="{04FA338E-0DB5-4024-B1C6-4F4E0889B3A0}" srcOrd="2" destOrd="0" presId="urn:microsoft.com/office/officeart/2008/layout/LinedList"/>
    <dgm:cxn modelId="{03D31201-1367-4FC5-A10D-54EF8DDA1300}" type="presParOf" srcId="{63425A77-1708-421B-B0D4-6417A85C20ED}" destId="{64487CB4-F8A5-4446-89F5-4D0FB64CDC59}" srcOrd="3" destOrd="0" presId="urn:microsoft.com/office/officeart/2008/layout/LinedList"/>
    <dgm:cxn modelId="{9B138E13-44BD-4889-B128-689D8792121A}" type="presParOf" srcId="{64487CB4-F8A5-4446-89F5-4D0FB64CDC59}" destId="{13251EE6-82F1-40FA-8F1D-885623A2FD01}" srcOrd="0" destOrd="0" presId="urn:microsoft.com/office/officeart/2008/layout/LinedList"/>
    <dgm:cxn modelId="{1BF6D5AF-6353-4345-9610-85C592B5FE07}" type="presParOf" srcId="{64487CB4-F8A5-4446-89F5-4D0FB64CDC59}" destId="{E45A66EF-A430-47D3-8961-E8D72EF9EA0D}" srcOrd="1" destOrd="0" presId="urn:microsoft.com/office/officeart/2008/layout/LinedList"/>
  </dgm:cxnLst>
  <dgm:bg/>
  <dgm:whole>
    <a:ln w="57150">
      <a:solidFill>
        <a:schemeClr val="accent4">
          <a:lumMod val="75000"/>
        </a:schemeClr>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040105-1E92-4AB6-BB5C-3C4E7EC3631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F464C63-4435-4BD9-8BC4-6FF8EE571A22}">
      <dgm:prSet phldrT="[Text]" custT="1"/>
      <dgm:spPr/>
      <dgm:t>
        <a:bodyPr/>
        <a:lstStyle/>
        <a:p>
          <a:r>
            <a:rPr lang="en-US" sz="2400"/>
            <a:t>Stores 8 kilobytes (KB) pages of data to avoid repeated disk I/O.</a:t>
          </a:r>
          <a:endParaRPr lang="en-US" sz="2400" dirty="0"/>
        </a:p>
      </dgm:t>
    </dgm:pt>
    <dgm:pt modelId="{19308289-4E4E-4B5B-95A8-8C099CE2E876}" type="parTrans" cxnId="{BF640412-4851-42E3-96FC-D39337C2D935}">
      <dgm:prSet/>
      <dgm:spPr/>
      <dgm:t>
        <a:bodyPr/>
        <a:lstStyle/>
        <a:p>
          <a:endParaRPr lang="en-US"/>
        </a:p>
      </dgm:t>
    </dgm:pt>
    <dgm:pt modelId="{EE731859-F98E-4AC0-B65B-10DAAE071F54}" type="sibTrans" cxnId="{BF640412-4851-42E3-96FC-D39337C2D935}">
      <dgm:prSet/>
      <dgm:spPr/>
      <dgm:t>
        <a:bodyPr/>
        <a:lstStyle/>
        <a:p>
          <a:endParaRPr lang="en-US"/>
        </a:p>
      </dgm:t>
    </dgm:pt>
    <dgm:pt modelId="{67E17738-299F-4FD5-83A3-C7B1C8E6B2C5}">
      <dgm:prSet phldrT="[Text]" custT="1"/>
      <dgm:spPr/>
      <dgm:t>
        <a:bodyPr/>
        <a:lstStyle/>
        <a:p>
          <a:r>
            <a:rPr lang="en-US" sz="2400"/>
            <a:t>Pages held in the buffer until the space is needed by something else.</a:t>
          </a:r>
          <a:endParaRPr lang="en-US" sz="2400" dirty="0"/>
        </a:p>
      </dgm:t>
    </dgm:pt>
    <dgm:pt modelId="{99E992C1-87A1-463C-8807-ECFE2ADA73FF}" type="parTrans" cxnId="{4B0CA908-C5A1-4896-9A5B-F679016F67D6}">
      <dgm:prSet/>
      <dgm:spPr/>
      <dgm:t>
        <a:bodyPr/>
        <a:lstStyle/>
        <a:p>
          <a:endParaRPr lang="en-US"/>
        </a:p>
      </dgm:t>
    </dgm:pt>
    <dgm:pt modelId="{AAA0D5D7-8ED2-4B87-ADB1-D44B93C98229}" type="sibTrans" cxnId="{4B0CA908-C5A1-4896-9A5B-F679016F67D6}">
      <dgm:prSet/>
      <dgm:spPr/>
      <dgm:t>
        <a:bodyPr/>
        <a:lstStyle/>
        <a:p>
          <a:endParaRPr lang="en-US"/>
        </a:p>
      </dgm:t>
    </dgm:pt>
    <dgm:pt modelId="{AADD6B1B-92A4-446B-84B1-B0C734E955D2}">
      <dgm:prSet phldrT="[Text]" custT="1"/>
      <dgm:spPr/>
      <dgm:t>
        <a:bodyPr/>
        <a:lstStyle/>
        <a:p>
          <a:r>
            <a:rPr lang="en-US" sz="2400" dirty="0"/>
            <a:t>Lazy Writer searches for eligible buffers.</a:t>
          </a:r>
        </a:p>
      </dgm:t>
    </dgm:pt>
    <dgm:pt modelId="{18E0E943-6484-4C97-842A-8A16F82E89C8}" type="parTrans" cxnId="{17EC358D-B099-4CEE-B916-679D6CDEC914}">
      <dgm:prSet/>
      <dgm:spPr/>
      <dgm:t>
        <a:bodyPr/>
        <a:lstStyle/>
        <a:p>
          <a:endParaRPr lang="en-US"/>
        </a:p>
      </dgm:t>
    </dgm:pt>
    <dgm:pt modelId="{CB03AA14-A9EF-4741-A0B4-CB24A730B870}" type="sibTrans" cxnId="{17EC358D-B099-4CEE-B916-679D6CDEC914}">
      <dgm:prSet/>
      <dgm:spPr/>
      <dgm:t>
        <a:bodyPr/>
        <a:lstStyle/>
        <a:p>
          <a:endParaRPr lang="en-US"/>
        </a:p>
      </dgm:t>
    </dgm:pt>
    <dgm:pt modelId="{F96BD1CD-A516-4C87-A961-EF4E45DAE639}">
      <dgm:prSet phldrT="[Text]" custT="1"/>
      <dgm:spPr/>
      <dgm:t>
        <a:bodyPr/>
        <a:lstStyle/>
        <a:p>
          <a:r>
            <a:rPr lang="en-US" sz="2400" dirty="0"/>
            <a:t>If the buffer is dirty, an asynchronous write (lazy write) is posted so that the buffer can later be freed.</a:t>
          </a:r>
        </a:p>
      </dgm:t>
    </dgm:pt>
    <dgm:pt modelId="{0E32A75C-A249-43AB-8AF3-5FB533E591C9}" type="parTrans" cxnId="{A391CB16-A64C-439A-80E6-13E3800832DF}">
      <dgm:prSet/>
      <dgm:spPr/>
      <dgm:t>
        <a:bodyPr/>
        <a:lstStyle/>
        <a:p>
          <a:endParaRPr lang="en-US"/>
        </a:p>
      </dgm:t>
    </dgm:pt>
    <dgm:pt modelId="{0BF20044-B1B3-4DB0-A7AB-5C40649EE601}" type="sibTrans" cxnId="{A391CB16-A64C-439A-80E6-13E3800832DF}">
      <dgm:prSet/>
      <dgm:spPr/>
      <dgm:t>
        <a:bodyPr/>
        <a:lstStyle/>
        <a:p>
          <a:endParaRPr lang="en-US"/>
        </a:p>
      </dgm:t>
    </dgm:pt>
    <dgm:pt modelId="{821ED3F8-05FB-4161-989E-A5073C719AA8}">
      <dgm:prSet phldrT="[Text]" custT="1"/>
      <dgm:spPr/>
      <dgm:t>
        <a:bodyPr/>
        <a:lstStyle/>
        <a:p>
          <a:r>
            <a:rPr lang="en-US" sz="2400" dirty="0"/>
            <a:t>If the buffer is not dirty, it is freed.</a:t>
          </a:r>
        </a:p>
      </dgm:t>
    </dgm:pt>
    <dgm:pt modelId="{B50F9A41-0B7C-4C9A-9861-71BC952B7820}" type="parTrans" cxnId="{A9D1EC4A-0943-48FD-86B0-B51673DAA92D}">
      <dgm:prSet/>
      <dgm:spPr/>
      <dgm:t>
        <a:bodyPr/>
        <a:lstStyle/>
        <a:p>
          <a:endParaRPr lang="en-US"/>
        </a:p>
      </dgm:t>
    </dgm:pt>
    <dgm:pt modelId="{57CB635D-D1A1-47A3-A56E-45160AB8002B}" type="sibTrans" cxnId="{A9D1EC4A-0943-48FD-86B0-B51673DAA92D}">
      <dgm:prSet/>
      <dgm:spPr/>
      <dgm:t>
        <a:bodyPr/>
        <a:lstStyle/>
        <a:p>
          <a:endParaRPr lang="en-US"/>
        </a:p>
      </dgm:t>
    </dgm:pt>
    <dgm:pt modelId="{DDF3A48C-9044-4623-9CDC-0F23F895C60C}" type="pres">
      <dgm:prSet presAssocID="{56040105-1E92-4AB6-BB5C-3C4E7EC36311}" presName="linear" presStyleCnt="0">
        <dgm:presLayoutVars>
          <dgm:animLvl val="lvl"/>
          <dgm:resizeHandles val="exact"/>
        </dgm:presLayoutVars>
      </dgm:prSet>
      <dgm:spPr/>
    </dgm:pt>
    <dgm:pt modelId="{AAE66C88-09DA-40B7-823E-7E7CC6D7DE8E}" type="pres">
      <dgm:prSet presAssocID="{0F464C63-4435-4BD9-8BC4-6FF8EE571A22}" presName="parentText" presStyleLbl="node1" presStyleIdx="0" presStyleCnt="2">
        <dgm:presLayoutVars>
          <dgm:chMax val="0"/>
          <dgm:bulletEnabled val="1"/>
        </dgm:presLayoutVars>
      </dgm:prSet>
      <dgm:spPr/>
    </dgm:pt>
    <dgm:pt modelId="{243A05DC-3C79-4F85-8091-E770D7B8BE1C}" type="pres">
      <dgm:prSet presAssocID="{0F464C63-4435-4BD9-8BC4-6FF8EE571A22}" presName="childText" presStyleLbl="revTx" presStyleIdx="0" presStyleCnt="2">
        <dgm:presLayoutVars>
          <dgm:bulletEnabled val="1"/>
        </dgm:presLayoutVars>
      </dgm:prSet>
      <dgm:spPr/>
    </dgm:pt>
    <dgm:pt modelId="{8A8E48AC-E044-4373-91C2-A5EBBB4E8D5D}" type="pres">
      <dgm:prSet presAssocID="{AADD6B1B-92A4-446B-84B1-B0C734E955D2}" presName="parentText" presStyleLbl="node1" presStyleIdx="1" presStyleCnt="2">
        <dgm:presLayoutVars>
          <dgm:chMax val="0"/>
          <dgm:bulletEnabled val="1"/>
        </dgm:presLayoutVars>
      </dgm:prSet>
      <dgm:spPr/>
    </dgm:pt>
    <dgm:pt modelId="{D9796843-2685-4002-815D-6B4869E1BB94}" type="pres">
      <dgm:prSet presAssocID="{AADD6B1B-92A4-446B-84B1-B0C734E955D2}" presName="childText" presStyleLbl="revTx" presStyleIdx="1" presStyleCnt="2">
        <dgm:presLayoutVars>
          <dgm:bulletEnabled val="1"/>
        </dgm:presLayoutVars>
      </dgm:prSet>
      <dgm:spPr/>
    </dgm:pt>
  </dgm:ptLst>
  <dgm:cxnLst>
    <dgm:cxn modelId="{4B0CA908-C5A1-4896-9A5B-F679016F67D6}" srcId="{0F464C63-4435-4BD9-8BC4-6FF8EE571A22}" destId="{67E17738-299F-4FD5-83A3-C7B1C8E6B2C5}" srcOrd="0" destOrd="0" parTransId="{99E992C1-87A1-463C-8807-ECFE2ADA73FF}" sibTransId="{AAA0D5D7-8ED2-4B87-ADB1-D44B93C98229}"/>
    <dgm:cxn modelId="{BF640412-4851-42E3-96FC-D39337C2D935}" srcId="{56040105-1E92-4AB6-BB5C-3C4E7EC36311}" destId="{0F464C63-4435-4BD9-8BC4-6FF8EE571A22}" srcOrd="0" destOrd="0" parTransId="{19308289-4E4E-4B5B-95A8-8C099CE2E876}" sibTransId="{EE731859-F98E-4AC0-B65B-10DAAE071F54}"/>
    <dgm:cxn modelId="{A391CB16-A64C-439A-80E6-13E3800832DF}" srcId="{AADD6B1B-92A4-446B-84B1-B0C734E955D2}" destId="{F96BD1CD-A516-4C87-A961-EF4E45DAE639}" srcOrd="0" destOrd="0" parTransId="{0E32A75C-A249-43AB-8AF3-5FB533E591C9}" sibTransId="{0BF20044-B1B3-4DB0-A7AB-5C40649EE601}"/>
    <dgm:cxn modelId="{3DC8395B-D9FB-4DD2-8F77-7A889AF4AADF}" type="presOf" srcId="{67E17738-299F-4FD5-83A3-C7B1C8E6B2C5}" destId="{243A05DC-3C79-4F85-8091-E770D7B8BE1C}" srcOrd="0" destOrd="0" presId="urn:microsoft.com/office/officeart/2005/8/layout/vList2"/>
    <dgm:cxn modelId="{A9D1EC4A-0943-48FD-86B0-B51673DAA92D}" srcId="{AADD6B1B-92A4-446B-84B1-B0C734E955D2}" destId="{821ED3F8-05FB-4161-989E-A5073C719AA8}" srcOrd="1" destOrd="0" parTransId="{B50F9A41-0B7C-4C9A-9861-71BC952B7820}" sibTransId="{57CB635D-D1A1-47A3-A56E-45160AB8002B}"/>
    <dgm:cxn modelId="{2556426F-8645-4D00-90FD-A9750614858C}" type="presOf" srcId="{821ED3F8-05FB-4161-989E-A5073C719AA8}" destId="{D9796843-2685-4002-815D-6B4869E1BB94}" srcOrd="0" destOrd="1" presId="urn:microsoft.com/office/officeart/2005/8/layout/vList2"/>
    <dgm:cxn modelId="{17EC358D-B099-4CEE-B916-679D6CDEC914}" srcId="{56040105-1E92-4AB6-BB5C-3C4E7EC36311}" destId="{AADD6B1B-92A4-446B-84B1-B0C734E955D2}" srcOrd="1" destOrd="0" parTransId="{18E0E943-6484-4C97-842A-8A16F82E89C8}" sibTransId="{CB03AA14-A9EF-4741-A0B4-CB24A730B870}"/>
    <dgm:cxn modelId="{EBE5D091-8C65-4C2F-B304-B55C9A6948DA}" type="presOf" srcId="{F96BD1CD-A516-4C87-A961-EF4E45DAE639}" destId="{D9796843-2685-4002-815D-6B4869E1BB94}" srcOrd="0" destOrd="0" presId="urn:microsoft.com/office/officeart/2005/8/layout/vList2"/>
    <dgm:cxn modelId="{9B26F8A3-336E-43D5-BD5E-17BCDEFF4B4A}" type="presOf" srcId="{AADD6B1B-92A4-446B-84B1-B0C734E955D2}" destId="{8A8E48AC-E044-4373-91C2-A5EBBB4E8D5D}" srcOrd="0" destOrd="0" presId="urn:microsoft.com/office/officeart/2005/8/layout/vList2"/>
    <dgm:cxn modelId="{22696FEC-5C34-482A-A30B-04FE55D86FF2}" type="presOf" srcId="{56040105-1E92-4AB6-BB5C-3C4E7EC36311}" destId="{DDF3A48C-9044-4623-9CDC-0F23F895C60C}" srcOrd="0" destOrd="0" presId="urn:microsoft.com/office/officeart/2005/8/layout/vList2"/>
    <dgm:cxn modelId="{29559FF1-6A81-4F72-8B56-D683DE35F12B}" type="presOf" srcId="{0F464C63-4435-4BD9-8BC4-6FF8EE571A22}" destId="{AAE66C88-09DA-40B7-823E-7E7CC6D7DE8E}" srcOrd="0" destOrd="0" presId="urn:microsoft.com/office/officeart/2005/8/layout/vList2"/>
    <dgm:cxn modelId="{81ED60A1-122F-4799-8791-37E21D06D28B}" type="presParOf" srcId="{DDF3A48C-9044-4623-9CDC-0F23F895C60C}" destId="{AAE66C88-09DA-40B7-823E-7E7CC6D7DE8E}" srcOrd="0" destOrd="0" presId="urn:microsoft.com/office/officeart/2005/8/layout/vList2"/>
    <dgm:cxn modelId="{EDDF6EA8-1AB5-4B4D-BFDE-33F5358383A4}" type="presParOf" srcId="{DDF3A48C-9044-4623-9CDC-0F23F895C60C}" destId="{243A05DC-3C79-4F85-8091-E770D7B8BE1C}" srcOrd="1" destOrd="0" presId="urn:microsoft.com/office/officeart/2005/8/layout/vList2"/>
    <dgm:cxn modelId="{C56A4E03-EA3D-4993-A3FD-11E2CCD2A4D2}" type="presParOf" srcId="{DDF3A48C-9044-4623-9CDC-0F23F895C60C}" destId="{8A8E48AC-E044-4373-91C2-A5EBBB4E8D5D}" srcOrd="2" destOrd="0" presId="urn:microsoft.com/office/officeart/2005/8/layout/vList2"/>
    <dgm:cxn modelId="{FE80356A-B135-4155-8341-301CCF192171}" type="presParOf" srcId="{DDF3A48C-9044-4623-9CDC-0F23F895C60C}" destId="{D9796843-2685-4002-815D-6B4869E1BB94}"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F60257-3897-4CA9-931C-0AE259394A81}" type="doc">
      <dgm:prSet loTypeId="urn:microsoft.com/office/officeart/2005/8/layout/list1" loCatId="list" qsTypeId="urn:microsoft.com/office/officeart/2005/8/quickstyle/simple1" qsCatId="simple" csTypeId="urn:microsoft.com/office/officeart/2005/8/colors/accent5_2" csCatId="accent5" phldr="1"/>
      <dgm:spPr/>
      <dgm:t>
        <a:bodyPr/>
        <a:lstStyle/>
        <a:p>
          <a:endParaRPr lang="en-US"/>
        </a:p>
      </dgm:t>
    </dgm:pt>
    <dgm:pt modelId="{A5BDA99D-F128-4511-B48A-7BF30D4585DC}">
      <dgm:prSet phldrT="[Text]"/>
      <dgm:spPr/>
      <dgm:t>
        <a:bodyPr/>
        <a:lstStyle/>
        <a:p>
          <a:r>
            <a:rPr lang="en-US" dirty="0"/>
            <a:t>IN_ROW_DATA</a:t>
          </a:r>
        </a:p>
      </dgm:t>
    </dgm:pt>
    <dgm:pt modelId="{313CBCCC-13DB-4666-A5F8-A8B025081730}" type="parTrans" cxnId="{00B6C034-9209-4203-BFBA-CBEF119AB808}">
      <dgm:prSet/>
      <dgm:spPr/>
      <dgm:t>
        <a:bodyPr/>
        <a:lstStyle/>
        <a:p>
          <a:endParaRPr lang="en-US"/>
        </a:p>
      </dgm:t>
    </dgm:pt>
    <dgm:pt modelId="{D7F94B1D-4AA9-485F-B50B-96EFA191EC0C}" type="sibTrans" cxnId="{00B6C034-9209-4203-BFBA-CBEF119AB808}">
      <dgm:prSet/>
      <dgm:spPr/>
      <dgm:t>
        <a:bodyPr/>
        <a:lstStyle/>
        <a:p>
          <a:endParaRPr lang="en-US"/>
        </a:p>
      </dgm:t>
    </dgm:pt>
    <dgm:pt modelId="{A8357F90-6211-41A3-A3B9-B5DB8578DF52}">
      <dgm:prSet phldrT="[Text]"/>
      <dgm:spPr/>
      <dgm:t>
        <a:bodyPr/>
        <a:lstStyle/>
        <a:p>
          <a:r>
            <a:rPr lang="en-US" dirty="0"/>
            <a:t>LOB_DATA (For out of row storage)</a:t>
          </a:r>
        </a:p>
      </dgm:t>
    </dgm:pt>
    <dgm:pt modelId="{B5130284-BF6C-48DE-981D-917B5FF65B90}" type="parTrans" cxnId="{62812389-BFE8-40A2-87B5-5B8C5CFD5290}">
      <dgm:prSet/>
      <dgm:spPr/>
      <dgm:t>
        <a:bodyPr/>
        <a:lstStyle/>
        <a:p>
          <a:endParaRPr lang="en-US"/>
        </a:p>
      </dgm:t>
    </dgm:pt>
    <dgm:pt modelId="{3F8B007A-FFD3-44AC-8600-298260B75A69}" type="sibTrans" cxnId="{62812389-BFE8-40A2-87B5-5B8C5CFD5290}">
      <dgm:prSet/>
      <dgm:spPr/>
      <dgm:t>
        <a:bodyPr/>
        <a:lstStyle/>
        <a:p>
          <a:endParaRPr lang="en-US"/>
        </a:p>
      </dgm:t>
    </dgm:pt>
    <dgm:pt modelId="{8FA5E645-B0B4-423A-A6E0-A52504E47646}">
      <dgm:prSet phldrT="[Text]"/>
      <dgm:spPr/>
      <dgm:t>
        <a:bodyPr/>
        <a:lstStyle/>
        <a:p>
          <a:r>
            <a:rPr lang="en-US" dirty="0"/>
            <a:t>ROW_OVERFLOW_DATA (SLOB)</a:t>
          </a:r>
        </a:p>
      </dgm:t>
    </dgm:pt>
    <dgm:pt modelId="{ACDAC54A-9438-4DF1-A101-EB3F6E983493}" type="parTrans" cxnId="{64B7A434-32A7-4476-8DFC-D753E395C486}">
      <dgm:prSet/>
      <dgm:spPr/>
      <dgm:t>
        <a:bodyPr/>
        <a:lstStyle/>
        <a:p>
          <a:endParaRPr lang="en-US"/>
        </a:p>
      </dgm:t>
    </dgm:pt>
    <dgm:pt modelId="{BE27BF12-C404-4750-A107-D86481A43F6B}" type="sibTrans" cxnId="{64B7A434-32A7-4476-8DFC-D753E395C486}">
      <dgm:prSet/>
      <dgm:spPr/>
      <dgm:t>
        <a:bodyPr/>
        <a:lstStyle/>
        <a:p>
          <a:endParaRPr lang="en-US"/>
        </a:p>
      </dgm:t>
    </dgm:pt>
    <dgm:pt modelId="{C26FC71B-6007-406B-9247-2B3FC23EC45E}">
      <dgm:prSet/>
      <dgm:spPr/>
      <dgm:t>
        <a:bodyPr/>
        <a:lstStyle/>
        <a:p>
          <a:r>
            <a:rPr lang="en-US" dirty="0"/>
            <a:t>Fixed length data must be store here.</a:t>
          </a:r>
        </a:p>
      </dgm:t>
    </dgm:pt>
    <dgm:pt modelId="{70D56258-3770-44A7-8861-DED26F6AD0E2}" type="parTrans" cxnId="{4A0ACE87-B4B8-4819-B29D-41FB9F7A3A6E}">
      <dgm:prSet/>
      <dgm:spPr/>
      <dgm:t>
        <a:bodyPr/>
        <a:lstStyle/>
        <a:p>
          <a:endParaRPr lang="en-US"/>
        </a:p>
      </dgm:t>
    </dgm:pt>
    <dgm:pt modelId="{E7F3A3BA-D770-48A0-8A4E-B839B4A416D9}" type="sibTrans" cxnId="{4A0ACE87-B4B8-4819-B29D-41FB9F7A3A6E}">
      <dgm:prSet/>
      <dgm:spPr/>
      <dgm:t>
        <a:bodyPr/>
        <a:lstStyle/>
        <a:p>
          <a:endParaRPr lang="en-US"/>
        </a:p>
      </dgm:t>
    </dgm:pt>
    <dgm:pt modelId="{ED88BB0B-4C7A-499B-A9CD-986E81615AEF}">
      <dgm:prSet/>
      <dgm:spPr/>
      <dgm:t>
        <a:bodyPr/>
        <a:lstStyle/>
        <a:p>
          <a:r>
            <a:rPr lang="en-US" dirty="0"/>
            <a:t>Rows cannot extend beyond pages</a:t>
          </a:r>
        </a:p>
      </dgm:t>
    </dgm:pt>
    <dgm:pt modelId="{F92240B6-4F39-4008-B8A3-18DFB137BF0C}" type="parTrans" cxnId="{95403C44-A8D4-4AE8-8E7C-58A2FE8D374F}">
      <dgm:prSet/>
      <dgm:spPr/>
      <dgm:t>
        <a:bodyPr/>
        <a:lstStyle/>
        <a:p>
          <a:endParaRPr lang="en-US"/>
        </a:p>
      </dgm:t>
    </dgm:pt>
    <dgm:pt modelId="{0AC21AAA-4764-42FD-8870-5DAD147F8E70}" type="sibTrans" cxnId="{95403C44-A8D4-4AE8-8E7C-58A2FE8D374F}">
      <dgm:prSet/>
      <dgm:spPr/>
      <dgm:t>
        <a:bodyPr/>
        <a:lstStyle/>
        <a:p>
          <a:endParaRPr lang="en-US"/>
        </a:p>
      </dgm:t>
    </dgm:pt>
    <dgm:pt modelId="{0CE02802-2CAE-46B9-8E1A-6CD2E063D918}">
      <dgm:prSet/>
      <dgm:spPr/>
      <dgm:t>
        <a:bodyPr/>
        <a:lstStyle/>
        <a:p>
          <a:r>
            <a:rPr lang="en-US" dirty="0"/>
            <a:t>Data Page is 8060 bytes</a:t>
          </a:r>
        </a:p>
      </dgm:t>
    </dgm:pt>
    <dgm:pt modelId="{20357974-144A-4AEB-B06D-F8F59F61F838}" type="parTrans" cxnId="{C7F42C92-9A52-4396-B92B-0B282BDDFF74}">
      <dgm:prSet/>
      <dgm:spPr/>
      <dgm:t>
        <a:bodyPr/>
        <a:lstStyle/>
        <a:p>
          <a:endParaRPr lang="en-US"/>
        </a:p>
      </dgm:t>
    </dgm:pt>
    <dgm:pt modelId="{35FAA91F-2DA9-4E8D-B391-B24BB9E695D0}" type="sibTrans" cxnId="{C7F42C92-9A52-4396-B92B-0B282BDDFF74}">
      <dgm:prSet/>
      <dgm:spPr/>
      <dgm:t>
        <a:bodyPr/>
        <a:lstStyle/>
        <a:p>
          <a:endParaRPr lang="en-US"/>
        </a:p>
      </dgm:t>
    </dgm:pt>
    <dgm:pt modelId="{C9B2FCE1-8C83-4316-B039-44F32A1FFDC1}">
      <dgm:prSet/>
      <dgm:spPr/>
      <dgm:t>
        <a:bodyPr/>
        <a:lstStyle/>
        <a:p>
          <a:r>
            <a:rPr lang="en-US" dirty="0"/>
            <a:t>varchar(max) / nvarchar(max) / varbinary(max)</a:t>
          </a:r>
        </a:p>
      </dgm:t>
    </dgm:pt>
    <dgm:pt modelId="{624ECF28-5DBE-4381-A757-A9C989425D5C}" type="parTrans" cxnId="{90815394-2229-4F0D-8D64-01CEFF83EBD2}">
      <dgm:prSet/>
      <dgm:spPr/>
      <dgm:t>
        <a:bodyPr/>
        <a:lstStyle/>
        <a:p>
          <a:endParaRPr lang="en-US"/>
        </a:p>
      </dgm:t>
    </dgm:pt>
    <dgm:pt modelId="{B8B5A3E9-701A-4B26-8417-F3B2EF2BBB0B}" type="sibTrans" cxnId="{90815394-2229-4F0D-8D64-01CEFF83EBD2}">
      <dgm:prSet/>
      <dgm:spPr/>
      <dgm:t>
        <a:bodyPr/>
        <a:lstStyle/>
        <a:p>
          <a:endParaRPr lang="en-US"/>
        </a:p>
      </dgm:t>
    </dgm:pt>
    <dgm:pt modelId="{0B892884-4F41-4B6D-8AE6-CD9B2C659107}">
      <dgm:prSet/>
      <dgm:spPr/>
      <dgm:t>
        <a:bodyPr/>
        <a:lstStyle/>
        <a:p>
          <a:r>
            <a:rPr lang="en-US" dirty="0"/>
            <a:t>16-byte point to out of row tree</a:t>
          </a:r>
        </a:p>
      </dgm:t>
    </dgm:pt>
    <dgm:pt modelId="{06016C8B-E2BD-4BAB-9B05-B600005D4DDA}" type="parTrans" cxnId="{A85B8D7B-EF2F-4587-BFEB-01D6E6CACAAB}">
      <dgm:prSet/>
      <dgm:spPr/>
      <dgm:t>
        <a:bodyPr/>
        <a:lstStyle/>
        <a:p>
          <a:endParaRPr lang="en-US"/>
        </a:p>
      </dgm:t>
    </dgm:pt>
    <dgm:pt modelId="{3543215F-61D2-4D91-A336-2855327CDA3B}" type="sibTrans" cxnId="{A85B8D7B-EF2F-4587-BFEB-01D6E6CACAAB}">
      <dgm:prSet/>
      <dgm:spPr/>
      <dgm:t>
        <a:bodyPr/>
        <a:lstStyle/>
        <a:p>
          <a:endParaRPr lang="en-US"/>
        </a:p>
      </dgm:t>
    </dgm:pt>
    <dgm:pt modelId="{733CB742-2A31-482C-8175-7697CE3DBC6A}">
      <dgm:prSet/>
      <dgm:spPr/>
      <dgm:t>
        <a:bodyPr/>
        <a:lstStyle/>
        <a:p>
          <a:r>
            <a:rPr lang="en-US" dirty="0"/>
            <a:t>Uses text page to store a stream of data</a:t>
          </a:r>
        </a:p>
      </dgm:t>
    </dgm:pt>
    <dgm:pt modelId="{47EAF8BC-0568-484D-818D-DE5277F1D799}" type="parTrans" cxnId="{596E9921-4B11-4700-8F08-702C2B4D90E4}">
      <dgm:prSet/>
      <dgm:spPr/>
      <dgm:t>
        <a:bodyPr/>
        <a:lstStyle/>
        <a:p>
          <a:endParaRPr lang="en-US"/>
        </a:p>
      </dgm:t>
    </dgm:pt>
    <dgm:pt modelId="{14AA8A16-6AD2-4AC5-8A7F-C84DEFBACF2D}" type="sibTrans" cxnId="{596E9921-4B11-4700-8F08-702C2B4D90E4}">
      <dgm:prSet/>
      <dgm:spPr/>
      <dgm:t>
        <a:bodyPr/>
        <a:lstStyle/>
        <a:p>
          <a:endParaRPr lang="en-US"/>
        </a:p>
      </dgm:t>
    </dgm:pt>
    <dgm:pt modelId="{37AE5DB6-5D7E-40A6-B2A5-38D421A5FCF6}">
      <dgm:prSet/>
      <dgm:spPr/>
      <dgm:t>
        <a:bodyPr/>
        <a:lstStyle/>
        <a:p>
          <a:r>
            <a:rPr lang="en-US" dirty="0"/>
            <a:t>varchar(8000) / nvarchar(4000) / varbinary(8000)</a:t>
          </a:r>
        </a:p>
      </dgm:t>
    </dgm:pt>
    <dgm:pt modelId="{EA78B916-2A70-400A-84F1-E18149D9118B}" type="parTrans" cxnId="{38DA21C2-189F-4AF4-A0E3-B22C56478EF1}">
      <dgm:prSet/>
      <dgm:spPr/>
      <dgm:t>
        <a:bodyPr/>
        <a:lstStyle/>
        <a:p>
          <a:endParaRPr lang="en-US"/>
        </a:p>
      </dgm:t>
    </dgm:pt>
    <dgm:pt modelId="{CC69915A-8629-429F-85FB-88EAF2EE1945}" type="sibTrans" cxnId="{38DA21C2-189F-4AF4-A0E3-B22C56478EF1}">
      <dgm:prSet/>
      <dgm:spPr/>
      <dgm:t>
        <a:bodyPr/>
        <a:lstStyle/>
        <a:p>
          <a:endParaRPr lang="en-US"/>
        </a:p>
      </dgm:t>
    </dgm:pt>
    <dgm:pt modelId="{BAB1D937-8256-4BEF-8804-326357BAD934}">
      <dgm:prSet/>
      <dgm:spPr/>
      <dgm:t>
        <a:bodyPr/>
        <a:lstStyle/>
        <a:p>
          <a:r>
            <a:rPr lang="en-US" dirty="0"/>
            <a:t>When a column can’t fit onto a page</a:t>
          </a:r>
        </a:p>
      </dgm:t>
    </dgm:pt>
    <dgm:pt modelId="{F3957BC2-EE2C-47B4-9D35-144DA9C83490}" type="parTrans" cxnId="{8D30F761-409C-426A-A8A7-2AD1FA6E8C75}">
      <dgm:prSet/>
      <dgm:spPr/>
      <dgm:t>
        <a:bodyPr/>
        <a:lstStyle/>
        <a:p>
          <a:endParaRPr lang="en-US"/>
        </a:p>
      </dgm:t>
    </dgm:pt>
    <dgm:pt modelId="{15DECDAA-2308-49FA-A66A-3ACC9F15E2E9}" type="sibTrans" cxnId="{8D30F761-409C-426A-A8A7-2AD1FA6E8C75}">
      <dgm:prSet/>
      <dgm:spPr/>
      <dgm:t>
        <a:bodyPr/>
        <a:lstStyle/>
        <a:p>
          <a:endParaRPr lang="en-US"/>
        </a:p>
      </dgm:t>
    </dgm:pt>
    <dgm:pt modelId="{18CACD65-6291-4278-9201-60DE58C637F5}">
      <dgm:prSet/>
      <dgm:spPr/>
      <dgm:t>
        <a:bodyPr/>
        <a:lstStyle/>
        <a:p>
          <a:r>
            <a:rPr lang="en-US" dirty="0"/>
            <a:t>No control over which column overflows</a:t>
          </a:r>
        </a:p>
      </dgm:t>
    </dgm:pt>
    <dgm:pt modelId="{C3338CA2-4644-4271-B2D3-7843DA63CC27}" type="parTrans" cxnId="{531B3DBE-E338-44F1-974F-F9663EA741C4}">
      <dgm:prSet/>
      <dgm:spPr/>
      <dgm:t>
        <a:bodyPr/>
        <a:lstStyle/>
        <a:p>
          <a:endParaRPr lang="en-US"/>
        </a:p>
      </dgm:t>
    </dgm:pt>
    <dgm:pt modelId="{4EA181B0-CBBE-4824-BA88-6FE269680B0E}" type="sibTrans" cxnId="{531B3DBE-E338-44F1-974F-F9663EA741C4}">
      <dgm:prSet/>
      <dgm:spPr/>
      <dgm:t>
        <a:bodyPr/>
        <a:lstStyle/>
        <a:p>
          <a:endParaRPr lang="en-US"/>
        </a:p>
      </dgm:t>
    </dgm:pt>
    <dgm:pt modelId="{14F71304-7523-4C61-B3FF-10A57A5BC66D}" type="pres">
      <dgm:prSet presAssocID="{94F60257-3897-4CA9-931C-0AE259394A81}" presName="linear" presStyleCnt="0">
        <dgm:presLayoutVars>
          <dgm:dir/>
          <dgm:animLvl val="lvl"/>
          <dgm:resizeHandles val="exact"/>
        </dgm:presLayoutVars>
      </dgm:prSet>
      <dgm:spPr/>
    </dgm:pt>
    <dgm:pt modelId="{5EFDB258-E7E9-4639-9DE2-4DDD1351A346}" type="pres">
      <dgm:prSet presAssocID="{A5BDA99D-F128-4511-B48A-7BF30D4585DC}" presName="parentLin" presStyleCnt="0"/>
      <dgm:spPr/>
    </dgm:pt>
    <dgm:pt modelId="{0B39A00B-2017-40B3-AE69-DC600D82E5D6}" type="pres">
      <dgm:prSet presAssocID="{A5BDA99D-F128-4511-B48A-7BF30D4585DC}" presName="parentLeftMargin" presStyleLbl="node1" presStyleIdx="0" presStyleCnt="3"/>
      <dgm:spPr/>
    </dgm:pt>
    <dgm:pt modelId="{5345CC5A-3CA0-4CD0-885F-750DC14CBE0B}" type="pres">
      <dgm:prSet presAssocID="{A5BDA99D-F128-4511-B48A-7BF30D4585DC}" presName="parentText" presStyleLbl="node1" presStyleIdx="0" presStyleCnt="3">
        <dgm:presLayoutVars>
          <dgm:chMax val="0"/>
          <dgm:bulletEnabled val="1"/>
        </dgm:presLayoutVars>
      </dgm:prSet>
      <dgm:spPr/>
    </dgm:pt>
    <dgm:pt modelId="{8D51E8C6-788C-463D-9416-517BFAF239D1}" type="pres">
      <dgm:prSet presAssocID="{A5BDA99D-F128-4511-B48A-7BF30D4585DC}" presName="negativeSpace" presStyleCnt="0"/>
      <dgm:spPr/>
    </dgm:pt>
    <dgm:pt modelId="{4B0A1F1B-53A7-4E26-A228-B358B2D55A24}" type="pres">
      <dgm:prSet presAssocID="{A5BDA99D-F128-4511-B48A-7BF30D4585DC}" presName="childText" presStyleLbl="conFgAcc1" presStyleIdx="0" presStyleCnt="3">
        <dgm:presLayoutVars>
          <dgm:bulletEnabled val="1"/>
        </dgm:presLayoutVars>
      </dgm:prSet>
      <dgm:spPr/>
    </dgm:pt>
    <dgm:pt modelId="{49C7463E-6B71-4C0C-99E6-739470BBF00E}" type="pres">
      <dgm:prSet presAssocID="{D7F94B1D-4AA9-485F-B50B-96EFA191EC0C}" presName="spaceBetweenRectangles" presStyleCnt="0"/>
      <dgm:spPr/>
    </dgm:pt>
    <dgm:pt modelId="{0895B101-1AC8-4EAD-8D72-1E9145197251}" type="pres">
      <dgm:prSet presAssocID="{A8357F90-6211-41A3-A3B9-B5DB8578DF52}" presName="parentLin" presStyleCnt="0"/>
      <dgm:spPr/>
    </dgm:pt>
    <dgm:pt modelId="{B5543202-2FE9-4E30-B25A-596FA256A2CB}" type="pres">
      <dgm:prSet presAssocID="{A8357F90-6211-41A3-A3B9-B5DB8578DF52}" presName="parentLeftMargin" presStyleLbl="node1" presStyleIdx="0" presStyleCnt="3"/>
      <dgm:spPr/>
    </dgm:pt>
    <dgm:pt modelId="{9AC1164C-B8A9-4BA0-826C-837D06002D2B}" type="pres">
      <dgm:prSet presAssocID="{A8357F90-6211-41A3-A3B9-B5DB8578DF52}" presName="parentText" presStyleLbl="node1" presStyleIdx="1" presStyleCnt="3">
        <dgm:presLayoutVars>
          <dgm:chMax val="0"/>
          <dgm:bulletEnabled val="1"/>
        </dgm:presLayoutVars>
      </dgm:prSet>
      <dgm:spPr/>
    </dgm:pt>
    <dgm:pt modelId="{49DCAD58-D452-4DEA-B44D-9714AC42BB17}" type="pres">
      <dgm:prSet presAssocID="{A8357F90-6211-41A3-A3B9-B5DB8578DF52}" presName="negativeSpace" presStyleCnt="0"/>
      <dgm:spPr/>
    </dgm:pt>
    <dgm:pt modelId="{1BE6CC60-0F0D-46CE-A406-F857BBCCE870}" type="pres">
      <dgm:prSet presAssocID="{A8357F90-6211-41A3-A3B9-B5DB8578DF52}" presName="childText" presStyleLbl="conFgAcc1" presStyleIdx="1" presStyleCnt="3">
        <dgm:presLayoutVars>
          <dgm:bulletEnabled val="1"/>
        </dgm:presLayoutVars>
      </dgm:prSet>
      <dgm:spPr/>
    </dgm:pt>
    <dgm:pt modelId="{7C5B6C29-D72D-462B-A9A2-97BC4E7DE2A1}" type="pres">
      <dgm:prSet presAssocID="{3F8B007A-FFD3-44AC-8600-298260B75A69}" presName="spaceBetweenRectangles" presStyleCnt="0"/>
      <dgm:spPr/>
    </dgm:pt>
    <dgm:pt modelId="{5D99D752-C898-4AC3-BEA6-FAEE27154FB0}" type="pres">
      <dgm:prSet presAssocID="{8FA5E645-B0B4-423A-A6E0-A52504E47646}" presName="parentLin" presStyleCnt="0"/>
      <dgm:spPr/>
    </dgm:pt>
    <dgm:pt modelId="{B4B866C6-89C4-4EC6-86F7-321F9634A816}" type="pres">
      <dgm:prSet presAssocID="{8FA5E645-B0B4-423A-A6E0-A52504E47646}" presName="parentLeftMargin" presStyleLbl="node1" presStyleIdx="1" presStyleCnt="3"/>
      <dgm:spPr/>
    </dgm:pt>
    <dgm:pt modelId="{A2693F37-0C62-4143-8E0A-2BC5D60CCFE2}" type="pres">
      <dgm:prSet presAssocID="{8FA5E645-B0B4-423A-A6E0-A52504E47646}" presName="parentText" presStyleLbl="node1" presStyleIdx="2" presStyleCnt="3">
        <dgm:presLayoutVars>
          <dgm:chMax val="0"/>
          <dgm:bulletEnabled val="1"/>
        </dgm:presLayoutVars>
      </dgm:prSet>
      <dgm:spPr/>
    </dgm:pt>
    <dgm:pt modelId="{B9AB6BDE-446A-49CA-B8BC-BB1E016618EF}" type="pres">
      <dgm:prSet presAssocID="{8FA5E645-B0B4-423A-A6E0-A52504E47646}" presName="negativeSpace" presStyleCnt="0"/>
      <dgm:spPr/>
    </dgm:pt>
    <dgm:pt modelId="{612B4DC7-D7D5-447A-8782-9062D6CCA1B2}" type="pres">
      <dgm:prSet presAssocID="{8FA5E645-B0B4-423A-A6E0-A52504E47646}" presName="childText" presStyleLbl="conFgAcc1" presStyleIdx="2" presStyleCnt="3">
        <dgm:presLayoutVars>
          <dgm:bulletEnabled val="1"/>
        </dgm:presLayoutVars>
      </dgm:prSet>
      <dgm:spPr/>
    </dgm:pt>
  </dgm:ptLst>
  <dgm:cxnLst>
    <dgm:cxn modelId="{8EB42F05-2E96-4CA8-9B16-070E65959556}" type="presOf" srcId="{0CE02802-2CAE-46B9-8E1A-6CD2E063D918}" destId="{4B0A1F1B-53A7-4E26-A228-B358B2D55A24}" srcOrd="0" destOrd="2" presId="urn:microsoft.com/office/officeart/2005/8/layout/list1"/>
    <dgm:cxn modelId="{2B37530F-84FC-4070-BD10-C3E4E0CDE540}" type="presOf" srcId="{C26FC71B-6007-406B-9247-2B3FC23EC45E}" destId="{4B0A1F1B-53A7-4E26-A228-B358B2D55A24}" srcOrd="0" destOrd="0" presId="urn:microsoft.com/office/officeart/2005/8/layout/list1"/>
    <dgm:cxn modelId="{2AF38D13-5876-474A-942A-B0F84191078F}" type="presOf" srcId="{18CACD65-6291-4278-9201-60DE58C637F5}" destId="{612B4DC7-D7D5-447A-8782-9062D6CCA1B2}" srcOrd="0" destOrd="2" presId="urn:microsoft.com/office/officeart/2005/8/layout/list1"/>
    <dgm:cxn modelId="{68C13B1C-BDB7-4D2A-9154-76F92410CB6C}" type="presOf" srcId="{A5BDA99D-F128-4511-B48A-7BF30D4585DC}" destId="{0B39A00B-2017-40B3-AE69-DC600D82E5D6}" srcOrd="0" destOrd="0" presId="urn:microsoft.com/office/officeart/2005/8/layout/list1"/>
    <dgm:cxn modelId="{C309911C-3B2D-444C-8199-63B2853F82C0}" type="presOf" srcId="{8FA5E645-B0B4-423A-A6E0-A52504E47646}" destId="{A2693F37-0C62-4143-8E0A-2BC5D60CCFE2}" srcOrd="1" destOrd="0" presId="urn:microsoft.com/office/officeart/2005/8/layout/list1"/>
    <dgm:cxn modelId="{596E9921-4B11-4700-8F08-702C2B4D90E4}" srcId="{A8357F90-6211-41A3-A3B9-B5DB8578DF52}" destId="{733CB742-2A31-482C-8175-7697CE3DBC6A}" srcOrd="2" destOrd="0" parTransId="{47EAF8BC-0568-484D-818D-DE5277F1D799}" sibTransId="{14AA8A16-6AD2-4AC5-8A7F-C84DEFBACF2D}"/>
    <dgm:cxn modelId="{D79A2D24-4547-44FC-99F1-595D27945C53}" type="presOf" srcId="{BAB1D937-8256-4BEF-8804-326357BAD934}" destId="{612B4DC7-D7D5-447A-8782-9062D6CCA1B2}" srcOrd="0" destOrd="1" presId="urn:microsoft.com/office/officeart/2005/8/layout/list1"/>
    <dgm:cxn modelId="{3C0E4726-F65F-4722-AC57-A9D1BA82992D}" type="presOf" srcId="{C9B2FCE1-8C83-4316-B039-44F32A1FFDC1}" destId="{1BE6CC60-0F0D-46CE-A406-F857BBCCE870}" srcOrd="0" destOrd="0" presId="urn:microsoft.com/office/officeart/2005/8/layout/list1"/>
    <dgm:cxn modelId="{5293B42D-8B07-4D38-8A7B-7AAB3F0A354C}" type="presOf" srcId="{37AE5DB6-5D7E-40A6-B2A5-38D421A5FCF6}" destId="{612B4DC7-D7D5-447A-8782-9062D6CCA1B2}" srcOrd="0" destOrd="0" presId="urn:microsoft.com/office/officeart/2005/8/layout/list1"/>
    <dgm:cxn modelId="{64B7A434-32A7-4476-8DFC-D753E395C486}" srcId="{94F60257-3897-4CA9-931C-0AE259394A81}" destId="{8FA5E645-B0B4-423A-A6E0-A52504E47646}" srcOrd="2" destOrd="0" parTransId="{ACDAC54A-9438-4DF1-A101-EB3F6E983493}" sibTransId="{BE27BF12-C404-4750-A107-D86481A43F6B}"/>
    <dgm:cxn modelId="{00B6C034-9209-4203-BFBA-CBEF119AB808}" srcId="{94F60257-3897-4CA9-931C-0AE259394A81}" destId="{A5BDA99D-F128-4511-B48A-7BF30D4585DC}" srcOrd="0" destOrd="0" parTransId="{313CBCCC-13DB-4666-A5F8-A8B025081730}" sibTransId="{D7F94B1D-4AA9-485F-B50B-96EFA191EC0C}"/>
    <dgm:cxn modelId="{EB006437-CC61-426A-8AAE-16A2AF0F4862}" type="presOf" srcId="{94F60257-3897-4CA9-931C-0AE259394A81}" destId="{14F71304-7523-4C61-B3FF-10A57A5BC66D}" srcOrd="0" destOrd="0" presId="urn:microsoft.com/office/officeart/2005/8/layout/list1"/>
    <dgm:cxn modelId="{8D30F761-409C-426A-A8A7-2AD1FA6E8C75}" srcId="{8FA5E645-B0B4-423A-A6E0-A52504E47646}" destId="{BAB1D937-8256-4BEF-8804-326357BAD934}" srcOrd="1" destOrd="0" parTransId="{F3957BC2-EE2C-47B4-9D35-144DA9C83490}" sibTransId="{15DECDAA-2308-49FA-A66A-3ACC9F15E2E9}"/>
    <dgm:cxn modelId="{95403C44-A8D4-4AE8-8E7C-58A2FE8D374F}" srcId="{A5BDA99D-F128-4511-B48A-7BF30D4585DC}" destId="{ED88BB0B-4C7A-499B-A9CD-986E81615AEF}" srcOrd="1" destOrd="0" parTransId="{F92240B6-4F39-4008-B8A3-18DFB137BF0C}" sibTransId="{0AC21AAA-4764-42FD-8870-5DAD147F8E70}"/>
    <dgm:cxn modelId="{56D05E4A-7673-40C7-A285-B6765C77F75B}" type="presOf" srcId="{0B892884-4F41-4B6D-8AE6-CD9B2C659107}" destId="{1BE6CC60-0F0D-46CE-A406-F857BBCCE870}" srcOrd="0" destOrd="1" presId="urn:microsoft.com/office/officeart/2005/8/layout/list1"/>
    <dgm:cxn modelId="{A85B8D7B-EF2F-4587-BFEB-01D6E6CACAAB}" srcId="{A8357F90-6211-41A3-A3B9-B5DB8578DF52}" destId="{0B892884-4F41-4B6D-8AE6-CD9B2C659107}" srcOrd="1" destOrd="0" parTransId="{06016C8B-E2BD-4BAB-9B05-B600005D4DDA}" sibTransId="{3543215F-61D2-4D91-A336-2855327CDA3B}"/>
    <dgm:cxn modelId="{4A0ACE87-B4B8-4819-B29D-41FB9F7A3A6E}" srcId="{A5BDA99D-F128-4511-B48A-7BF30D4585DC}" destId="{C26FC71B-6007-406B-9247-2B3FC23EC45E}" srcOrd="0" destOrd="0" parTransId="{70D56258-3770-44A7-8861-DED26F6AD0E2}" sibTransId="{E7F3A3BA-D770-48A0-8A4E-B839B4A416D9}"/>
    <dgm:cxn modelId="{62812389-BFE8-40A2-87B5-5B8C5CFD5290}" srcId="{94F60257-3897-4CA9-931C-0AE259394A81}" destId="{A8357F90-6211-41A3-A3B9-B5DB8578DF52}" srcOrd="1" destOrd="0" parTransId="{B5130284-BF6C-48DE-981D-917B5FF65B90}" sibTransId="{3F8B007A-FFD3-44AC-8600-298260B75A69}"/>
    <dgm:cxn modelId="{C7F42C92-9A52-4396-B92B-0B282BDDFF74}" srcId="{A5BDA99D-F128-4511-B48A-7BF30D4585DC}" destId="{0CE02802-2CAE-46B9-8E1A-6CD2E063D918}" srcOrd="2" destOrd="0" parTransId="{20357974-144A-4AEB-B06D-F8F59F61F838}" sibTransId="{35FAA91F-2DA9-4E8D-B391-B24BB9E695D0}"/>
    <dgm:cxn modelId="{90815394-2229-4F0D-8D64-01CEFF83EBD2}" srcId="{A8357F90-6211-41A3-A3B9-B5DB8578DF52}" destId="{C9B2FCE1-8C83-4316-B039-44F32A1FFDC1}" srcOrd="0" destOrd="0" parTransId="{624ECF28-5DBE-4381-A757-A9C989425D5C}" sibTransId="{B8B5A3E9-701A-4B26-8417-F3B2EF2BBB0B}"/>
    <dgm:cxn modelId="{C404F5B1-D4D5-4630-8F4E-B2A18A5C085F}" type="presOf" srcId="{ED88BB0B-4C7A-499B-A9CD-986E81615AEF}" destId="{4B0A1F1B-53A7-4E26-A228-B358B2D55A24}" srcOrd="0" destOrd="1" presId="urn:microsoft.com/office/officeart/2005/8/layout/list1"/>
    <dgm:cxn modelId="{1FB1C3B6-8259-4DDE-925A-3CB729E39FBD}" type="presOf" srcId="{A5BDA99D-F128-4511-B48A-7BF30D4585DC}" destId="{5345CC5A-3CA0-4CD0-885F-750DC14CBE0B}" srcOrd="1" destOrd="0" presId="urn:microsoft.com/office/officeart/2005/8/layout/list1"/>
    <dgm:cxn modelId="{EFC969B9-CFCF-4DBF-8775-81E5753C08CE}" type="presOf" srcId="{A8357F90-6211-41A3-A3B9-B5DB8578DF52}" destId="{B5543202-2FE9-4E30-B25A-596FA256A2CB}" srcOrd="0" destOrd="0" presId="urn:microsoft.com/office/officeart/2005/8/layout/list1"/>
    <dgm:cxn modelId="{531B3DBE-E338-44F1-974F-F9663EA741C4}" srcId="{8FA5E645-B0B4-423A-A6E0-A52504E47646}" destId="{18CACD65-6291-4278-9201-60DE58C637F5}" srcOrd="2" destOrd="0" parTransId="{C3338CA2-4644-4271-B2D3-7843DA63CC27}" sibTransId="{4EA181B0-CBBE-4824-BA88-6FE269680B0E}"/>
    <dgm:cxn modelId="{38DA21C2-189F-4AF4-A0E3-B22C56478EF1}" srcId="{8FA5E645-B0B4-423A-A6E0-A52504E47646}" destId="{37AE5DB6-5D7E-40A6-B2A5-38D421A5FCF6}" srcOrd="0" destOrd="0" parTransId="{EA78B916-2A70-400A-84F1-E18149D9118B}" sibTransId="{CC69915A-8629-429F-85FB-88EAF2EE1945}"/>
    <dgm:cxn modelId="{00D322C5-B0E8-4964-AF01-D81C0D61E7C7}" type="presOf" srcId="{A8357F90-6211-41A3-A3B9-B5DB8578DF52}" destId="{9AC1164C-B8A9-4BA0-826C-837D06002D2B}" srcOrd="1" destOrd="0" presId="urn:microsoft.com/office/officeart/2005/8/layout/list1"/>
    <dgm:cxn modelId="{4D6F69E7-D61C-469C-BF93-AEEF16F3797E}" type="presOf" srcId="{733CB742-2A31-482C-8175-7697CE3DBC6A}" destId="{1BE6CC60-0F0D-46CE-A406-F857BBCCE870}" srcOrd="0" destOrd="2" presId="urn:microsoft.com/office/officeart/2005/8/layout/list1"/>
    <dgm:cxn modelId="{E2BC63FD-FAFB-4917-9813-84AE0C9FA97B}" type="presOf" srcId="{8FA5E645-B0B4-423A-A6E0-A52504E47646}" destId="{B4B866C6-89C4-4EC6-86F7-321F9634A816}" srcOrd="0" destOrd="0" presId="urn:microsoft.com/office/officeart/2005/8/layout/list1"/>
    <dgm:cxn modelId="{C7804D97-ECE2-4C36-9A1D-311177B6EAD1}" type="presParOf" srcId="{14F71304-7523-4C61-B3FF-10A57A5BC66D}" destId="{5EFDB258-E7E9-4639-9DE2-4DDD1351A346}" srcOrd="0" destOrd="0" presId="urn:microsoft.com/office/officeart/2005/8/layout/list1"/>
    <dgm:cxn modelId="{4AA614CB-278F-48B5-9766-795A43218613}" type="presParOf" srcId="{5EFDB258-E7E9-4639-9DE2-4DDD1351A346}" destId="{0B39A00B-2017-40B3-AE69-DC600D82E5D6}" srcOrd="0" destOrd="0" presId="urn:microsoft.com/office/officeart/2005/8/layout/list1"/>
    <dgm:cxn modelId="{77E480E1-F568-47B0-8DDE-BF48AF468084}" type="presParOf" srcId="{5EFDB258-E7E9-4639-9DE2-4DDD1351A346}" destId="{5345CC5A-3CA0-4CD0-885F-750DC14CBE0B}" srcOrd="1" destOrd="0" presId="urn:microsoft.com/office/officeart/2005/8/layout/list1"/>
    <dgm:cxn modelId="{5D135C74-27A0-4BA6-83D0-C96E537C371E}" type="presParOf" srcId="{14F71304-7523-4C61-B3FF-10A57A5BC66D}" destId="{8D51E8C6-788C-463D-9416-517BFAF239D1}" srcOrd="1" destOrd="0" presId="urn:microsoft.com/office/officeart/2005/8/layout/list1"/>
    <dgm:cxn modelId="{04DA6623-18AA-4522-9C73-91FAC275D5F4}" type="presParOf" srcId="{14F71304-7523-4C61-B3FF-10A57A5BC66D}" destId="{4B0A1F1B-53A7-4E26-A228-B358B2D55A24}" srcOrd="2" destOrd="0" presId="urn:microsoft.com/office/officeart/2005/8/layout/list1"/>
    <dgm:cxn modelId="{83404E1F-E8BE-4A15-9683-7B4908548639}" type="presParOf" srcId="{14F71304-7523-4C61-B3FF-10A57A5BC66D}" destId="{49C7463E-6B71-4C0C-99E6-739470BBF00E}" srcOrd="3" destOrd="0" presId="urn:microsoft.com/office/officeart/2005/8/layout/list1"/>
    <dgm:cxn modelId="{E4506EDA-4A78-4B6B-98E2-53C0B8F08AA0}" type="presParOf" srcId="{14F71304-7523-4C61-B3FF-10A57A5BC66D}" destId="{0895B101-1AC8-4EAD-8D72-1E9145197251}" srcOrd="4" destOrd="0" presId="urn:microsoft.com/office/officeart/2005/8/layout/list1"/>
    <dgm:cxn modelId="{7AA318AC-9250-4703-9AB9-638D44C274DD}" type="presParOf" srcId="{0895B101-1AC8-4EAD-8D72-1E9145197251}" destId="{B5543202-2FE9-4E30-B25A-596FA256A2CB}" srcOrd="0" destOrd="0" presId="urn:microsoft.com/office/officeart/2005/8/layout/list1"/>
    <dgm:cxn modelId="{913C5D2B-A9DB-4C26-AA04-994CF7DEF6C6}" type="presParOf" srcId="{0895B101-1AC8-4EAD-8D72-1E9145197251}" destId="{9AC1164C-B8A9-4BA0-826C-837D06002D2B}" srcOrd="1" destOrd="0" presId="urn:microsoft.com/office/officeart/2005/8/layout/list1"/>
    <dgm:cxn modelId="{CC7D30C9-60D2-4BA9-8F0E-A209F77B5462}" type="presParOf" srcId="{14F71304-7523-4C61-B3FF-10A57A5BC66D}" destId="{49DCAD58-D452-4DEA-B44D-9714AC42BB17}" srcOrd="5" destOrd="0" presId="urn:microsoft.com/office/officeart/2005/8/layout/list1"/>
    <dgm:cxn modelId="{CECBBED3-22BE-43F2-9068-1CCDC101E18C}" type="presParOf" srcId="{14F71304-7523-4C61-B3FF-10A57A5BC66D}" destId="{1BE6CC60-0F0D-46CE-A406-F857BBCCE870}" srcOrd="6" destOrd="0" presId="urn:microsoft.com/office/officeart/2005/8/layout/list1"/>
    <dgm:cxn modelId="{A05E78E7-FD23-44D8-8B83-5C2FF3A21805}" type="presParOf" srcId="{14F71304-7523-4C61-B3FF-10A57A5BC66D}" destId="{7C5B6C29-D72D-462B-A9A2-97BC4E7DE2A1}" srcOrd="7" destOrd="0" presId="urn:microsoft.com/office/officeart/2005/8/layout/list1"/>
    <dgm:cxn modelId="{97F1D68E-EBC7-4259-8EBE-513A4BCE8DAA}" type="presParOf" srcId="{14F71304-7523-4C61-B3FF-10A57A5BC66D}" destId="{5D99D752-C898-4AC3-BEA6-FAEE27154FB0}" srcOrd="8" destOrd="0" presId="urn:microsoft.com/office/officeart/2005/8/layout/list1"/>
    <dgm:cxn modelId="{619764FA-0781-4264-9CE7-E1385F77FCC2}" type="presParOf" srcId="{5D99D752-C898-4AC3-BEA6-FAEE27154FB0}" destId="{B4B866C6-89C4-4EC6-86F7-321F9634A816}" srcOrd="0" destOrd="0" presId="urn:microsoft.com/office/officeart/2005/8/layout/list1"/>
    <dgm:cxn modelId="{08F3135A-EC87-4914-9E2A-F5F5A84DB282}" type="presParOf" srcId="{5D99D752-C898-4AC3-BEA6-FAEE27154FB0}" destId="{A2693F37-0C62-4143-8E0A-2BC5D60CCFE2}" srcOrd="1" destOrd="0" presId="urn:microsoft.com/office/officeart/2005/8/layout/list1"/>
    <dgm:cxn modelId="{5213C278-F4AC-4833-9A16-0CB0306F0263}" type="presParOf" srcId="{14F71304-7523-4C61-B3FF-10A57A5BC66D}" destId="{B9AB6BDE-446A-49CA-B8BC-BB1E016618EF}" srcOrd="9" destOrd="0" presId="urn:microsoft.com/office/officeart/2005/8/layout/list1"/>
    <dgm:cxn modelId="{815A72CA-4A95-41AC-8DD7-B6965994A575}" type="presParOf" srcId="{14F71304-7523-4C61-B3FF-10A57A5BC66D}" destId="{612B4DC7-D7D5-447A-8782-9062D6CCA1B2}"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1A448D31-C715-4C25-A937-6668123F7A8B}"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C0371A71-8227-4A1D-BDBF-7B0C92AF2576}">
      <dgm:prSet/>
      <dgm:spPr/>
      <dgm:t>
        <a:bodyPr/>
        <a:lstStyle/>
        <a:p>
          <a:r>
            <a:rPr lang="en-US" dirty="0"/>
            <a:t>Narrow</a:t>
          </a:r>
        </a:p>
      </dgm:t>
    </dgm:pt>
    <dgm:pt modelId="{2D656315-13CF-4C01-AA11-248F57538071}" type="parTrans" cxnId="{4D4047AF-CE64-429F-965D-CB64EBF5948B}">
      <dgm:prSet/>
      <dgm:spPr/>
      <dgm:t>
        <a:bodyPr/>
        <a:lstStyle/>
        <a:p>
          <a:endParaRPr lang="en-US"/>
        </a:p>
      </dgm:t>
    </dgm:pt>
    <dgm:pt modelId="{FB1FD7B5-2ABC-477D-8B4B-09B69103F2C0}" type="sibTrans" cxnId="{4D4047AF-CE64-429F-965D-CB64EBF5948B}">
      <dgm:prSet/>
      <dgm:spPr/>
      <dgm:t>
        <a:bodyPr/>
        <a:lstStyle/>
        <a:p>
          <a:endParaRPr lang="en-US"/>
        </a:p>
      </dgm:t>
    </dgm:pt>
    <dgm:pt modelId="{05CC7C58-5E8E-4DB2-8DAE-6B81D9124208}">
      <dgm:prSet/>
      <dgm:spPr/>
      <dgm:t>
        <a:bodyPr/>
        <a:lstStyle/>
        <a:p>
          <a:r>
            <a:rPr lang="en-US" dirty="0"/>
            <a:t>Unique</a:t>
          </a:r>
        </a:p>
      </dgm:t>
    </dgm:pt>
    <dgm:pt modelId="{1EF37DE7-9BD7-45A0-83AD-F27AAA8E516A}" type="parTrans" cxnId="{5AFBADDD-0E51-4D82-8D21-9A69B7D73141}">
      <dgm:prSet/>
      <dgm:spPr/>
      <dgm:t>
        <a:bodyPr/>
        <a:lstStyle/>
        <a:p>
          <a:endParaRPr lang="en-US"/>
        </a:p>
      </dgm:t>
    </dgm:pt>
    <dgm:pt modelId="{BD3138C6-7DA8-42D6-B377-E84659E87311}" type="sibTrans" cxnId="{5AFBADDD-0E51-4D82-8D21-9A69B7D73141}">
      <dgm:prSet/>
      <dgm:spPr/>
      <dgm:t>
        <a:bodyPr/>
        <a:lstStyle/>
        <a:p>
          <a:endParaRPr lang="en-US"/>
        </a:p>
      </dgm:t>
    </dgm:pt>
    <dgm:pt modelId="{662C5D3D-0665-42EE-97A9-A2C92B9EFB9E}">
      <dgm:prSet/>
      <dgm:spPr/>
      <dgm:t>
        <a:bodyPr/>
        <a:lstStyle/>
        <a:p>
          <a:r>
            <a:rPr lang="en-US" dirty="0"/>
            <a:t>Static</a:t>
          </a:r>
        </a:p>
      </dgm:t>
    </dgm:pt>
    <dgm:pt modelId="{BA6D6B89-AC46-4E2E-849C-A899AC8B78CD}" type="parTrans" cxnId="{F1831D9B-6397-4396-AE16-86EE913DF3E8}">
      <dgm:prSet/>
      <dgm:spPr/>
      <dgm:t>
        <a:bodyPr/>
        <a:lstStyle/>
        <a:p>
          <a:endParaRPr lang="en-US"/>
        </a:p>
      </dgm:t>
    </dgm:pt>
    <dgm:pt modelId="{A269DC89-F8C8-4BC6-BBD4-777E7BD14620}" type="sibTrans" cxnId="{F1831D9B-6397-4396-AE16-86EE913DF3E8}">
      <dgm:prSet/>
      <dgm:spPr/>
      <dgm:t>
        <a:bodyPr/>
        <a:lstStyle/>
        <a:p>
          <a:endParaRPr lang="en-US"/>
        </a:p>
      </dgm:t>
    </dgm:pt>
    <dgm:pt modelId="{215ECA4E-6BED-40CC-AF21-0A5D146341F1}">
      <dgm:prSet/>
      <dgm:spPr/>
      <dgm:t>
        <a:bodyPr/>
        <a:lstStyle/>
        <a:p>
          <a:r>
            <a:rPr lang="en-US" dirty="0"/>
            <a:t>Increasing</a:t>
          </a:r>
        </a:p>
      </dgm:t>
    </dgm:pt>
    <dgm:pt modelId="{2EBEF36C-1454-467B-B216-499EB0E3F2ED}" type="parTrans" cxnId="{6DCFEE13-01C2-408A-8114-AD1114AAFE20}">
      <dgm:prSet/>
      <dgm:spPr/>
      <dgm:t>
        <a:bodyPr/>
        <a:lstStyle/>
        <a:p>
          <a:endParaRPr lang="en-US"/>
        </a:p>
      </dgm:t>
    </dgm:pt>
    <dgm:pt modelId="{D4CBD46E-BB11-4E91-B801-06DFFC90822F}" type="sibTrans" cxnId="{6DCFEE13-01C2-408A-8114-AD1114AAFE20}">
      <dgm:prSet/>
      <dgm:spPr/>
      <dgm:t>
        <a:bodyPr/>
        <a:lstStyle/>
        <a:p>
          <a:endParaRPr lang="en-US"/>
        </a:p>
      </dgm:t>
    </dgm:pt>
    <dgm:pt modelId="{90FC4E6A-9CC1-47BF-8031-A7B464137FD1}">
      <dgm:prSet/>
      <dgm:spPr/>
      <dgm:t>
        <a:bodyPr/>
        <a:lstStyle/>
        <a:p>
          <a:r>
            <a:rPr lang="en-US"/>
            <a:t>Use a data type with a small number of bytes to conserver space in tables and indexes</a:t>
          </a:r>
        </a:p>
      </dgm:t>
    </dgm:pt>
    <dgm:pt modelId="{C4A42051-0465-45D7-83E3-9AFEBD03CDE4}" type="parTrans" cxnId="{241FCBA3-6D3A-4BC1-BC1E-7D24D867F99A}">
      <dgm:prSet/>
      <dgm:spPr/>
      <dgm:t>
        <a:bodyPr/>
        <a:lstStyle/>
        <a:p>
          <a:endParaRPr lang="en-US"/>
        </a:p>
      </dgm:t>
    </dgm:pt>
    <dgm:pt modelId="{4A7339F3-7E8B-460C-8FE7-A96DC028B0B8}" type="sibTrans" cxnId="{241FCBA3-6D3A-4BC1-BC1E-7D24D867F99A}">
      <dgm:prSet/>
      <dgm:spPr/>
      <dgm:t>
        <a:bodyPr/>
        <a:lstStyle/>
        <a:p>
          <a:endParaRPr lang="en-US"/>
        </a:p>
      </dgm:t>
    </dgm:pt>
    <dgm:pt modelId="{0C51D566-3829-4877-8A55-59F9DB6BA9EA}">
      <dgm:prSet/>
      <dgm:spPr/>
      <dgm:t>
        <a:bodyPr/>
        <a:lstStyle/>
        <a:p>
          <a:r>
            <a:rPr lang="en-US"/>
            <a:t>To avoid SQL adding a 4-byte uniquifier</a:t>
          </a:r>
          <a:endParaRPr lang="en-US" dirty="0"/>
        </a:p>
      </dgm:t>
    </dgm:pt>
    <dgm:pt modelId="{C7AC1F09-F590-49C0-BF6D-6955BF4A45D2}" type="parTrans" cxnId="{B273D146-35D1-485B-9613-6E8D3B2C1F98}">
      <dgm:prSet/>
      <dgm:spPr/>
      <dgm:t>
        <a:bodyPr/>
        <a:lstStyle/>
        <a:p>
          <a:endParaRPr lang="en-US"/>
        </a:p>
      </dgm:t>
    </dgm:pt>
    <dgm:pt modelId="{54724024-5EC3-4292-9A2B-9721470E4EFB}" type="sibTrans" cxnId="{B273D146-35D1-485B-9613-6E8D3B2C1F98}">
      <dgm:prSet/>
      <dgm:spPr/>
      <dgm:t>
        <a:bodyPr/>
        <a:lstStyle/>
        <a:p>
          <a:endParaRPr lang="en-US"/>
        </a:p>
      </dgm:t>
    </dgm:pt>
    <dgm:pt modelId="{CD1FD60E-97BA-40AA-9683-C95AD6289CAC}">
      <dgm:prSet/>
      <dgm:spPr/>
      <dgm:t>
        <a:bodyPr/>
        <a:lstStyle/>
        <a:p>
          <a:r>
            <a:rPr lang="en-US"/>
            <a:t>Allows data to stay constant without constant changes which could lead to page splits</a:t>
          </a:r>
          <a:endParaRPr lang="en-US" dirty="0"/>
        </a:p>
      </dgm:t>
    </dgm:pt>
    <dgm:pt modelId="{CDC9AC7D-6045-490F-A18D-148592DB69C1}" type="parTrans" cxnId="{F2B92B18-7D28-47A1-B28A-32528AF8978C}">
      <dgm:prSet/>
      <dgm:spPr/>
      <dgm:t>
        <a:bodyPr/>
        <a:lstStyle/>
        <a:p>
          <a:endParaRPr lang="en-US"/>
        </a:p>
      </dgm:t>
    </dgm:pt>
    <dgm:pt modelId="{E7EF35AA-35DC-47FE-BBF8-0FE5ECEE9566}" type="sibTrans" cxnId="{F2B92B18-7D28-47A1-B28A-32528AF8978C}">
      <dgm:prSet/>
      <dgm:spPr/>
      <dgm:t>
        <a:bodyPr/>
        <a:lstStyle/>
        <a:p>
          <a:endParaRPr lang="en-US"/>
        </a:p>
      </dgm:t>
    </dgm:pt>
    <dgm:pt modelId="{EDF77BD5-F53D-4028-9B5C-2C0F3FCBDE7E}">
      <dgm:prSet/>
      <dgm:spPr/>
      <dgm:t>
        <a:bodyPr/>
        <a:lstStyle/>
        <a:p>
          <a:r>
            <a:rPr lang="en-US"/>
            <a:t>Allows better write performance and reduces fragmentation issues</a:t>
          </a:r>
          <a:endParaRPr lang="en-US" dirty="0"/>
        </a:p>
      </dgm:t>
    </dgm:pt>
    <dgm:pt modelId="{0F0334B8-6FD8-4E7D-BCEE-259D33BD1EC1}" type="parTrans" cxnId="{3F0A83D7-6757-4353-819D-73652EC1A30D}">
      <dgm:prSet/>
      <dgm:spPr/>
      <dgm:t>
        <a:bodyPr/>
        <a:lstStyle/>
        <a:p>
          <a:endParaRPr lang="en-US"/>
        </a:p>
      </dgm:t>
    </dgm:pt>
    <dgm:pt modelId="{F91CD8F3-230C-4CA9-9AE6-1384EF655549}" type="sibTrans" cxnId="{3F0A83D7-6757-4353-819D-73652EC1A30D}">
      <dgm:prSet/>
      <dgm:spPr/>
      <dgm:t>
        <a:bodyPr/>
        <a:lstStyle/>
        <a:p>
          <a:endParaRPr lang="en-US"/>
        </a:p>
      </dgm:t>
    </dgm:pt>
    <dgm:pt modelId="{586E5153-0484-4F6F-BC44-C3BF5C929FDF}" type="pres">
      <dgm:prSet presAssocID="{1A448D31-C715-4C25-A937-6668123F7A8B}" presName="Name0" presStyleCnt="0">
        <dgm:presLayoutVars>
          <dgm:dir/>
          <dgm:animLvl val="lvl"/>
          <dgm:resizeHandles val="exact"/>
        </dgm:presLayoutVars>
      </dgm:prSet>
      <dgm:spPr/>
    </dgm:pt>
    <dgm:pt modelId="{C548EB57-F384-461B-8E2B-A7FAC29EBA6A}" type="pres">
      <dgm:prSet presAssocID="{C0371A71-8227-4A1D-BDBF-7B0C92AF2576}" presName="composite" presStyleCnt="0"/>
      <dgm:spPr/>
    </dgm:pt>
    <dgm:pt modelId="{F3E41B4A-DFAD-4E95-9962-2C093565E9BF}" type="pres">
      <dgm:prSet presAssocID="{C0371A71-8227-4A1D-BDBF-7B0C92AF2576}" presName="parTx" presStyleLbl="alignNode1" presStyleIdx="0" presStyleCnt="4">
        <dgm:presLayoutVars>
          <dgm:chMax val="0"/>
          <dgm:chPref val="0"/>
          <dgm:bulletEnabled val="1"/>
        </dgm:presLayoutVars>
      </dgm:prSet>
      <dgm:spPr/>
    </dgm:pt>
    <dgm:pt modelId="{3054F010-4FBC-416B-9ABF-97AD6E9C8F0D}" type="pres">
      <dgm:prSet presAssocID="{C0371A71-8227-4A1D-BDBF-7B0C92AF2576}" presName="desTx" presStyleLbl="alignAccFollowNode1" presStyleIdx="0" presStyleCnt="4">
        <dgm:presLayoutVars>
          <dgm:bulletEnabled val="1"/>
        </dgm:presLayoutVars>
      </dgm:prSet>
      <dgm:spPr/>
    </dgm:pt>
    <dgm:pt modelId="{014A359F-251E-4FDC-9EA4-5F7CDF8F5809}" type="pres">
      <dgm:prSet presAssocID="{FB1FD7B5-2ABC-477D-8B4B-09B69103F2C0}" presName="space" presStyleCnt="0"/>
      <dgm:spPr/>
    </dgm:pt>
    <dgm:pt modelId="{FC382FAA-574E-4E24-A8CA-18596325EECF}" type="pres">
      <dgm:prSet presAssocID="{05CC7C58-5E8E-4DB2-8DAE-6B81D9124208}" presName="composite" presStyleCnt="0"/>
      <dgm:spPr/>
    </dgm:pt>
    <dgm:pt modelId="{763147AF-1FF9-485A-9729-4A680B954A40}" type="pres">
      <dgm:prSet presAssocID="{05CC7C58-5E8E-4DB2-8DAE-6B81D9124208}" presName="parTx" presStyleLbl="alignNode1" presStyleIdx="1" presStyleCnt="4">
        <dgm:presLayoutVars>
          <dgm:chMax val="0"/>
          <dgm:chPref val="0"/>
          <dgm:bulletEnabled val="1"/>
        </dgm:presLayoutVars>
      </dgm:prSet>
      <dgm:spPr/>
    </dgm:pt>
    <dgm:pt modelId="{BD48AE27-377F-404D-87E4-1FBB0CF4A686}" type="pres">
      <dgm:prSet presAssocID="{05CC7C58-5E8E-4DB2-8DAE-6B81D9124208}" presName="desTx" presStyleLbl="alignAccFollowNode1" presStyleIdx="1" presStyleCnt="4">
        <dgm:presLayoutVars>
          <dgm:bulletEnabled val="1"/>
        </dgm:presLayoutVars>
      </dgm:prSet>
      <dgm:spPr/>
    </dgm:pt>
    <dgm:pt modelId="{B44909F6-07C4-46FB-B31C-5EF8E0EE82EA}" type="pres">
      <dgm:prSet presAssocID="{BD3138C6-7DA8-42D6-B377-E84659E87311}" presName="space" presStyleCnt="0"/>
      <dgm:spPr/>
    </dgm:pt>
    <dgm:pt modelId="{BA9C574A-6F91-4B49-8F50-E2929848BE84}" type="pres">
      <dgm:prSet presAssocID="{662C5D3D-0665-42EE-97A9-A2C92B9EFB9E}" presName="composite" presStyleCnt="0"/>
      <dgm:spPr/>
    </dgm:pt>
    <dgm:pt modelId="{34B2FABE-8128-4E75-B0F4-F292E9EA6E19}" type="pres">
      <dgm:prSet presAssocID="{662C5D3D-0665-42EE-97A9-A2C92B9EFB9E}" presName="parTx" presStyleLbl="alignNode1" presStyleIdx="2" presStyleCnt="4">
        <dgm:presLayoutVars>
          <dgm:chMax val="0"/>
          <dgm:chPref val="0"/>
          <dgm:bulletEnabled val="1"/>
        </dgm:presLayoutVars>
      </dgm:prSet>
      <dgm:spPr/>
    </dgm:pt>
    <dgm:pt modelId="{BB2779C5-2B1E-4DDB-AC32-7413C221669E}" type="pres">
      <dgm:prSet presAssocID="{662C5D3D-0665-42EE-97A9-A2C92B9EFB9E}" presName="desTx" presStyleLbl="alignAccFollowNode1" presStyleIdx="2" presStyleCnt="4">
        <dgm:presLayoutVars>
          <dgm:bulletEnabled val="1"/>
        </dgm:presLayoutVars>
      </dgm:prSet>
      <dgm:spPr/>
    </dgm:pt>
    <dgm:pt modelId="{2AA6173B-C9C6-493E-91F8-7189213CA1B1}" type="pres">
      <dgm:prSet presAssocID="{A269DC89-F8C8-4BC6-BBD4-777E7BD14620}" presName="space" presStyleCnt="0"/>
      <dgm:spPr/>
    </dgm:pt>
    <dgm:pt modelId="{821CEA09-272C-42E2-9C17-CAB01C0B06C7}" type="pres">
      <dgm:prSet presAssocID="{215ECA4E-6BED-40CC-AF21-0A5D146341F1}" presName="composite" presStyleCnt="0"/>
      <dgm:spPr/>
    </dgm:pt>
    <dgm:pt modelId="{6B9C340A-4C2D-4897-B4C9-C697ACEFEFF6}" type="pres">
      <dgm:prSet presAssocID="{215ECA4E-6BED-40CC-AF21-0A5D146341F1}" presName="parTx" presStyleLbl="alignNode1" presStyleIdx="3" presStyleCnt="4">
        <dgm:presLayoutVars>
          <dgm:chMax val="0"/>
          <dgm:chPref val="0"/>
          <dgm:bulletEnabled val="1"/>
        </dgm:presLayoutVars>
      </dgm:prSet>
      <dgm:spPr/>
    </dgm:pt>
    <dgm:pt modelId="{FF30CCCE-2AE3-4D84-8D37-03DD4AB19273}" type="pres">
      <dgm:prSet presAssocID="{215ECA4E-6BED-40CC-AF21-0A5D146341F1}" presName="desTx" presStyleLbl="alignAccFollowNode1" presStyleIdx="3" presStyleCnt="4">
        <dgm:presLayoutVars>
          <dgm:bulletEnabled val="1"/>
        </dgm:presLayoutVars>
      </dgm:prSet>
      <dgm:spPr/>
    </dgm:pt>
  </dgm:ptLst>
  <dgm:cxnLst>
    <dgm:cxn modelId="{6DCFEE13-01C2-408A-8114-AD1114AAFE20}" srcId="{1A448D31-C715-4C25-A937-6668123F7A8B}" destId="{215ECA4E-6BED-40CC-AF21-0A5D146341F1}" srcOrd="3" destOrd="0" parTransId="{2EBEF36C-1454-467B-B216-499EB0E3F2ED}" sibTransId="{D4CBD46E-BB11-4E91-B801-06DFFC90822F}"/>
    <dgm:cxn modelId="{F2B92B18-7D28-47A1-B28A-32528AF8978C}" srcId="{662C5D3D-0665-42EE-97A9-A2C92B9EFB9E}" destId="{CD1FD60E-97BA-40AA-9683-C95AD6289CAC}" srcOrd="0" destOrd="0" parTransId="{CDC9AC7D-6045-490F-A18D-148592DB69C1}" sibTransId="{E7EF35AA-35DC-47FE-BBF8-0FE5ECEE9566}"/>
    <dgm:cxn modelId="{1F7E2B36-9622-4EE9-855A-E837FE8C392C}" type="presOf" srcId="{05CC7C58-5E8E-4DB2-8DAE-6B81D9124208}" destId="{763147AF-1FF9-485A-9729-4A680B954A40}" srcOrd="0" destOrd="0" presId="urn:microsoft.com/office/officeart/2005/8/layout/hList1"/>
    <dgm:cxn modelId="{B273D146-35D1-485B-9613-6E8D3B2C1F98}" srcId="{05CC7C58-5E8E-4DB2-8DAE-6B81D9124208}" destId="{0C51D566-3829-4877-8A55-59F9DB6BA9EA}" srcOrd="0" destOrd="0" parTransId="{C7AC1F09-F590-49C0-BF6D-6955BF4A45D2}" sibTransId="{54724024-5EC3-4292-9A2B-9721470E4EFB}"/>
    <dgm:cxn modelId="{FB350C83-76C7-4D60-BFF3-B5496A5603CC}" type="presOf" srcId="{C0371A71-8227-4A1D-BDBF-7B0C92AF2576}" destId="{F3E41B4A-DFAD-4E95-9962-2C093565E9BF}" srcOrd="0" destOrd="0" presId="urn:microsoft.com/office/officeart/2005/8/layout/hList1"/>
    <dgm:cxn modelId="{F1831D9B-6397-4396-AE16-86EE913DF3E8}" srcId="{1A448D31-C715-4C25-A937-6668123F7A8B}" destId="{662C5D3D-0665-42EE-97A9-A2C92B9EFB9E}" srcOrd="2" destOrd="0" parTransId="{BA6D6B89-AC46-4E2E-849C-A899AC8B78CD}" sibTransId="{A269DC89-F8C8-4BC6-BBD4-777E7BD14620}"/>
    <dgm:cxn modelId="{241FCBA3-6D3A-4BC1-BC1E-7D24D867F99A}" srcId="{C0371A71-8227-4A1D-BDBF-7B0C92AF2576}" destId="{90FC4E6A-9CC1-47BF-8031-A7B464137FD1}" srcOrd="0" destOrd="0" parTransId="{C4A42051-0465-45D7-83E3-9AFEBD03CDE4}" sibTransId="{4A7339F3-7E8B-460C-8FE7-A96DC028B0B8}"/>
    <dgm:cxn modelId="{4D4047AF-CE64-429F-965D-CB64EBF5948B}" srcId="{1A448D31-C715-4C25-A937-6668123F7A8B}" destId="{C0371A71-8227-4A1D-BDBF-7B0C92AF2576}" srcOrd="0" destOrd="0" parTransId="{2D656315-13CF-4C01-AA11-248F57538071}" sibTransId="{FB1FD7B5-2ABC-477D-8B4B-09B69103F2C0}"/>
    <dgm:cxn modelId="{48CAF2B1-22F7-490D-9080-69B656E285F3}" type="presOf" srcId="{662C5D3D-0665-42EE-97A9-A2C92B9EFB9E}" destId="{34B2FABE-8128-4E75-B0F4-F292E9EA6E19}" srcOrd="0" destOrd="0" presId="urn:microsoft.com/office/officeart/2005/8/layout/hList1"/>
    <dgm:cxn modelId="{035565B9-D9CC-47B7-9B3A-1C4273CC4EE0}" type="presOf" srcId="{1A448D31-C715-4C25-A937-6668123F7A8B}" destId="{586E5153-0484-4F6F-BC44-C3BF5C929FDF}" srcOrd="0" destOrd="0" presId="urn:microsoft.com/office/officeart/2005/8/layout/hList1"/>
    <dgm:cxn modelId="{4FB14ACD-51BA-478D-A46F-76890FA627F6}" type="presOf" srcId="{0C51D566-3829-4877-8A55-59F9DB6BA9EA}" destId="{BD48AE27-377F-404D-87E4-1FBB0CF4A686}" srcOrd="0" destOrd="0" presId="urn:microsoft.com/office/officeart/2005/8/layout/hList1"/>
    <dgm:cxn modelId="{3F0A83D7-6757-4353-819D-73652EC1A30D}" srcId="{215ECA4E-6BED-40CC-AF21-0A5D146341F1}" destId="{EDF77BD5-F53D-4028-9B5C-2C0F3FCBDE7E}" srcOrd="0" destOrd="0" parTransId="{0F0334B8-6FD8-4E7D-BCEE-259D33BD1EC1}" sibTransId="{F91CD8F3-230C-4CA9-9AE6-1384EF655549}"/>
    <dgm:cxn modelId="{935F1CDC-577C-4478-B591-64AB84083553}" type="presOf" srcId="{CD1FD60E-97BA-40AA-9683-C95AD6289CAC}" destId="{BB2779C5-2B1E-4DDB-AC32-7413C221669E}" srcOrd="0" destOrd="0" presId="urn:microsoft.com/office/officeart/2005/8/layout/hList1"/>
    <dgm:cxn modelId="{97B251DD-0E80-46D0-8E67-63505A6ADB69}" type="presOf" srcId="{EDF77BD5-F53D-4028-9B5C-2C0F3FCBDE7E}" destId="{FF30CCCE-2AE3-4D84-8D37-03DD4AB19273}" srcOrd="0" destOrd="0" presId="urn:microsoft.com/office/officeart/2005/8/layout/hList1"/>
    <dgm:cxn modelId="{5AFBADDD-0E51-4D82-8D21-9A69B7D73141}" srcId="{1A448D31-C715-4C25-A937-6668123F7A8B}" destId="{05CC7C58-5E8E-4DB2-8DAE-6B81D9124208}" srcOrd="1" destOrd="0" parTransId="{1EF37DE7-9BD7-45A0-83AD-F27AAA8E516A}" sibTransId="{BD3138C6-7DA8-42D6-B377-E84659E87311}"/>
    <dgm:cxn modelId="{6D8ADDF7-292B-412D-A20C-82979941C8D9}" type="presOf" srcId="{90FC4E6A-9CC1-47BF-8031-A7B464137FD1}" destId="{3054F010-4FBC-416B-9ABF-97AD6E9C8F0D}" srcOrd="0" destOrd="0" presId="urn:microsoft.com/office/officeart/2005/8/layout/hList1"/>
    <dgm:cxn modelId="{7DD744FD-BBD2-4655-9216-574EC898C000}" type="presOf" srcId="{215ECA4E-6BED-40CC-AF21-0A5D146341F1}" destId="{6B9C340A-4C2D-4897-B4C9-C697ACEFEFF6}" srcOrd="0" destOrd="0" presId="urn:microsoft.com/office/officeart/2005/8/layout/hList1"/>
    <dgm:cxn modelId="{3153035A-1D11-4151-BCD9-D7C4C87C8C40}" type="presParOf" srcId="{586E5153-0484-4F6F-BC44-C3BF5C929FDF}" destId="{C548EB57-F384-461B-8E2B-A7FAC29EBA6A}" srcOrd="0" destOrd="0" presId="urn:microsoft.com/office/officeart/2005/8/layout/hList1"/>
    <dgm:cxn modelId="{6EDEB3D4-3F13-422F-9CDC-FFA8E65C05EC}" type="presParOf" srcId="{C548EB57-F384-461B-8E2B-A7FAC29EBA6A}" destId="{F3E41B4A-DFAD-4E95-9962-2C093565E9BF}" srcOrd="0" destOrd="0" presId="urn:microsoft.com/office/officeart/2005/8/layout/hList1"/>
    <dgm:cxn modelId="{6968D1F9-1505-437B-B90E-D5F68FFEB6C9}" type="presParOf" srcId="{C548EB57-F384-461B-8E2B-A7FAC29EBA6A}" destId="{3054F010-4FBC-416B-9ABF-97AD6E9C8F0D}" srcOrd="1" destOrd="0" presId="urn:microsoft.com/office/officeart/2005/8/layout/hList1"/>
    <dgm:cxn modelId="{EE614A14-F1EF-4387-B2D6-1C73D3AF2D5C}" type="presParOf" srcId="{586E5153-0484-4F6F-BC44-C3BF5C929FDF}" destId="{014A359F-251E-4FDC-9EA4-5F7CDF8F5809}" srcOrd="1" destOrd="0" presId="urn:microsoft.com/office/officeart/2005/8/layout/hList1"/>
    <dgm:cxn modelId="{9AD67C64-2064-45BE-B9D7-7DA1B0926509}" type="presParOf" srcId="{586E5153-0484-4F6F-BC44-C3BF5C929FDF}" destId="{FC382FAA-574E-4E24-A8CA-18596325EECF}" srcOrd="2" destOrd="0" presId="urn:microsoft.com/office/officeart/2005/8/layout/hList1"/>
    <dgm:cxn modelId="{DF4E9BD4-58A5-449D-90AA-8F72A4FFB872}" type="presParOf" srcId="{FC382FAA-574E-4E24-A8CA-18596325EECF}" destId="{763147AF-1FF9-485A-9729-4A680B954A40}" srcOrd="0" destOrd="0" presId="urn:microsoft.com/office/officeart/2005/8/layout/hList1"/>
    <dgm:cxn modelId="{9A7D0896-C75C-4C74-AF21-54A543A6B596}" type="presParOf" srcId="{FC382FAA-574E-4E24-A8CA-18596325EECF}" destId="{BD48AE27-377F-404D-87E4-1FBB0CF4A686}" srcOrd="1" destOrd="0" presId="urn:microsoft.com/office/officeart/2005/8/layout/hList1"/>
    <dgm:cxn modelId="{419B4E19-BC62-441C-A8C4-B2513E06180A}" type="presParOf" srcId="{586E5153-0484-4F6F-BC44-C3BF5C929FDF}" destId="{B44909F6-07C4-46FB-B31C-5EF8E0EE82EA}" srcOrd="3" destOrd="0" presId="urn:microsoft.com/office/officeart/2005/8/layout/hList1"/>
    <dgm:cxn modelId="{9E59A2B2-B691-4FEB-BAE7-FD837798B016}" type="presParOf" srcId="{586E5153-0484-4F6F-BC44-C3BF5C929FDF}" destId="{BA9C574A-6F91-4B49-8F50-E2929848BE84}" srcOrd="4" destOrd="0" presId="urn:microsoft.com/office/officeart/2005/8/layout/hList1"/>
    <dgm:cxn modelId="{68EA1A1C-9BA2-4F34-8ED1-52B53D949A0D}" type="presParOf" srcId="{BA9C574A-6F91-4B49-8F50-E2929848BE84}" destId="{34B2FABE-8128-4E75-B0F4-F292E9EA6E19}" srcOrd="0" destOrd="0" presId="urn:microsoft.com/office/officeart/2005/8/layout/hList1"/>
    <dgm:cxn modelId="{11243C66-D2D8-4E9E-BDBC-E237C123DB0F}" type="presParOf" srcId="{BA9C574A-6F91-4B49-8F50-E2929848BE84}" destId="{BB2779C5-2B1E-4DDB-AC32-7413C221669E}" srcOrd="1" destOrd="0" presId="urn:microsoft.com/office/officeart/2005/8/layout/hList1"/>
    <dgm:cxn modelId="{F70B092E-7B4F-4028-9432-A93837B706BD}" type="presParOf" srcId="{586E5153-0484-4F6F-BC44-C3BF5C929FDF}" destId="{2AA6173B-C9C6-493E-91F8-7189213CA1B1}" srcOrd="5" destOrd="0" presId="urn:microsoft.com/office/officeart/2005/8/layout/hList1"/>
    <dgm:cxn modelId="{66E1B0DC-E4BC-4141-8AEB-7C7E12355346}" type="presParOf" srcId="{586E5153-0484-4F6F-BC44-C3BF5C929FDF}" destId="{821CEA09-272C-42E2-9C17-CAB01C0B06C7}" srcOrd="6" destOrd="0" presId="urn:microsoft.com/office/officeart/2005/8/layout/hList1"/>
    <dgm:cxn modelId="{D08A84AF-3677-461F-8C6A-7CA72072D0EA}" type="presParOf" srcId="{821CEA09-272C-42E2-9C17-CAB01C0B06C7}" destId="{6B9C340A-4C2D-4897-B4C9-C697ACEFEFF6}" srcOrd="0" destOrd="0" presId="urn:microsoft.com/office/officeart/2005/8/layout/hList1"/>
    <dgm:cxn modelId="{70E3C2D1-12E0-4DE3-B038-E9EE7EC65112}" type="presParOf" srcId="{821CEA09-272C-42E2-9C17-CAB01C0B06C7}" destId="{FF30CCCE-2AE3-4D84-8D37-03DD4AB1927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CFE222-2D5A-4A1B-9046-4D065BA79C36}">
      <dsp:nvSpPr>
        <dsp:cNvPr id="0" name=""/>
        <dsp:cNvSpPr/>
      </dsp:nvSpPr>
      <dsp:spPr>
        <a:xfrm>
          <a:off x="54" y="4153"/>
          <a:ext cx="5226518" cy="748800"/>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dirty="0"/>
            <a:t>Management</a:t>
          </a:r>
        </a:p>
      </dsp:txBody>
      <dsp:txXfrm>
        <a:off x="54" y="4153"/>
        <a:ext cx="5226518" cy="748800"/>
      </dsp:txXfrm>
    </dsp:sp>
    <dsp:sp modelId="{E00CBA4F-BD30-43E5-804F-0C1AFABFED89}">
      <dsp:nvSpPr>
        <dsp:cNvPr id="0" name=""/>
        <dsp:cNvSpPr/>
      </dsp:nvSpPr>
      <dsp:spPr>
        <a:xfrm>
          <a:off x="54" y="752953"/>
          <a:ext cx="5226518" cy="4710420"/>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latin typeface="+mj-lt"/>
            </a:rPr>
            <a:t>Memory Manager</a:t>
          </a:r>
          <a:endParaRPr lang="en-US" sz="2600" kern="1200" dirty="0"/>
        </a:p>
        <a:p>
          <a:pPr marL="228600" lvl="1" indent="-228600" algn="l" defTabSz="1155700">
            <a:lnSpc>
              <a:spcPct val="90000"/>
            </a:lnSpc>
            <a:spcBef>
              <a:spcPct val="0"/>
            </a:spcBef>
            <a:spcAft>
              <a:spcPct val="15000"/>
            </a:spcAft>
            <a:buChar char="•"/>
          </a:pPr>
          <a:r>
            <a:rPr lang="en-US" sz="2600" kern="1200" dirty="0">
              <a:latin typeface="+mj-lt"/>
            </a:rPr>
            <a:t>Process Scheduler</a:t>
          </a:r>
        </a:p>
        <a:p>
          <a:pPr marL="228600" lvl="1" indent="-228600" algn="l" defTabSz="1155700">
            <a:lnSpc>
              <a:spcPct val="90000"/>
            </a:lnSpc>
            <a:spcBef>
              <a:spcPct val="0"/>
            </a:spcBef>
            <a:spcAft>
              <a:spcPct val="15000"/>
            </a:spcAft>
            <a:buChar char="•"/>
          </a:pPr>
          <a:r>
            <a:rPr lang="en-US" sz="2600" kern="1200">
              <a:latin typeface="+mj-lt"/>
            </a:rPr>
            <a:t>Synchronization</a:t>
          </a:r>
          <a:endParaRPr lang="en-US" sz="2600" kern="1200" dirty="0">
            <a:latin typeface="+mj-lt"/>
          </a:endParaRPr>
        </a:p>
        <a:p>
          <a:pPr marL="228600" lvl="1" indent="-228600" algn="l" defTabSz="1155700">
            <a:lnSpc>
              <a:spcPct val="90000"/>
            </a:lnSpc>
            <a:spcBef>
              <a:spcPct val="0"/>
            </a:spcBef>
            <a:spcAft>
              <a:spcPct val="15000"/>
            </a:spcAft>
            <a:buChar char="•"/>
          </a:pPr>
          <a:r>
            <a:rPr lang="en-US" sz="2600" kern="1200" dirty="0">
              <a:latin typeface="+mj-lt"/>
            </a:rPr>
            <a:t>I/O</a:t>
          </a:r>
        </a:p>
        <a:p>
          <a:pPr marL="228600" lvl="1" indent="-228600" algn="l" defTabSz="1155700">
            <a:lnSpc>
              <a:spcPct val="90000"/>
            </a:lnSpc>
            <a:spcBef>
              <a:spcPct val="0"/>
            </a:spcBef>
            <a:spcAft>
              <a:spcPct val="15000"/>
            </a:spcAft>
            <a:buChar char="•"/>
          </a:pPr>
          <a:r>
            <a:rPr lang="en-US" sz="2600" kern="1200" dirty="0">
              <a:latin typeface="+mj-lt"/>
            </a:rPr>
            <a:t>Support for Non-Uniform Memory Access (NUMA) and Resource Governor</a:t>
          </a:r>
        </a:p>
      </dsp:txBody>
      <dsp:txXfrm>
        <a:off x="54" y="752953"/>
        <a:ext cx="5226518" cy="4710420"/>
      </dsp:txXfrm>
    </dsp:sp>
    <dsp:sp modelId="{45D8A25D-87CA-4E0A-85F2-3D16A7C72C1D}">
      <dsp:nvSpPr>
        <dsp:cNvPr id="0" name=""/>
        <dsp:cNvSpPr/>
      </dsp:nvSpPr>
      <dsp:spPr>
        <a:xfrm>
          <a:off x="5958285" y="4153"/>
          <a:ext cx="5226518" cy="748800"/>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dirty="0"/>
            <a:t>Monitoring</a:t>
          </a:r>
        </a:p>
      </dsp:txBody>
      <dsp:txXfrm>
        <a:off x="5958285" y="4153"/>
        <a:ext cx="5226518" cy="748800"/>
      </dsp:txXfrm>
    </dsp:sp>
    <dsp:sp modelId="{AD34648F-7D87-49A8-ACEF-388E87F344EC}">
      <dsp:nvSpPr>
        <dsp:cNvPr id="0" name=""/>
        <dsp:cNvSpPr/>
      </dsp:nvSpPr>
      <dsp:spPr>
        <a:xfrm>
          <a:off x="5958285" y="752953"/>
          <a:ext cx="5226518" cy="4710420"/>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latin typeface="+mj-lt"/>
            </a:rPr>
            <a:t>Resource Monitor</a:t>
          </a:r>
          <a:endParaRPr lang="en-US" sz="2600" kern="1200" dirty="0"/>
        </a:p>
        <a:p>
          <a:pPr marL="228600" lvl="1" indent="-228600" algn="l" defTabSz="1155700">
            <a:lnSpc>
              <a:spcPct val="90000"/>
            </a:lnSpc>
            <a:spcBef>
              <a:spcPct val="0"/>
            </a:spcBef>
            <a:spcAft>
              <a:spcPct val="15000"/>
            </a:spcAft>
            <a:buChar char="•"/>
          </a:pPr>
          <a:r>
            <a:rPr lang="en-US" sz="2600" kern="1200">
              <a:latin typeface="+mj-lt"/>
            </a:rPr>
            <a:t>Deadlock Monitor</a:t>
          </a:r>
          <a:endParaRPr lang="en-US" sz="2600" kern="1200" dirty="0">
            <a:latin typeface="+mj-lt"/>
          </a:endParaRPr>
        </a:p>
        <a:p>
          <a:pPr marL="228600" lvl="1" indent="-228600" algn="l" defTabSz="1155700">
            <a:lnSpc>
              <a:spcPct val="90000"/>
            </a:lnSpc>
            <a:spcBef>
              <a:spcPct val="0"/>
            </a:spcBef>
            <a:spcAft>
              <a:spcPct val="15000"/>
            </a:spcAft>
            <a:buChar char="•"/>
          </a:pPr>
          <a:r>
            <a:rPr lang="en-US" sz="2600" kern="1200">
              <a:latin typeface="+mj-lt"/>
            </a:rPr>
            <a:t>Scheduler Monitor</a:t>
          </a:r>
          <a:endParaRPr lang="en-US" sz="2600" kern="1200" dirty="0">
            <a:latin typeface="+mj-lt"/>
          </a:endParaRPr>
        </a:p>
        <a:p>
          <a:pPr marL="228600" lvl="1" indent="-228600" algn="l" defTabSz="1155700">
            <a:lnSpc>
              <a:spcPct val="90000"/>
            </a:lnSpc>
            <a:spcBef>
              <a:spcPct val="0"/>
            </a:spcBef>
            <a:spcAft>
              <a:spcPct val="15000"/>
            </a:spcAft>
            <a:buChar char="•"/>
          </a:pPr>
          <a:r>
            <a:rPr lang="en-US" sz="2600" kern="1200">
              <a:latin typeface="+mj-lt"/>
            </a:rPr>
            <a:t>Lazy Writer (Buffer Pool management)</a:t>
          </a:r>
          <a:endParaRPr lang="en-US" sz="2600" kern="1200" dirty="0">
            <a:latin typeface="+mj-lt"/>
          </a:endParaRPr>
        </a:p>
        <a:p>
          <a:pPr marL="228600" lvl="1" indent="-228600" algn="l" defTabSz="1155700">
            <a:lnSpc>
              <a:spcPct val="90000"/>
            </a:lnSpc>
            <a:spcBef>
              <a:spcPct val="0"/>
            </a:spcBef>
            <a:spcAft>
              <a:spcPct val="15000"/>
            </a:spcAft>
            <a:buChar char="•"/>
          </a:pPr>
          <a:r>
            <a:rPr lang="en-US" sz="2600" kern="1200">
              <a:latin typeface="+mj-lt"/>
            </a:rPr>
            <a:t>Dynamic Management Views (DMVs)</a:t>
          </a:r>
          <a:endParaRPr lang="en-US" sz="2600" kern="1200" dirty="0">
            <a:latin typeface="+mj-lt"/>
          </a:endParaRPr>
        </a:p>
        <a:p>
          <a:pPr marL="228600" lvl="1" indent="-228600" algn="l" defTabSz="1155700">
            <a:lnSpc>
              <a:spcPct val="90000"/>
            </a:lnSpc>
            <a:spcBef>
              <a:spcPct val="0"/>
            </a:spcBef>
            <a:spcAft>
              <a:spcPct val="15000"/>
            </a:spcAft>
            <a:buChar char="•"/>
          </a:pPr>
          <a:r>
            <a:rPr lang="en-US" sz="2600" kern="1200">
              <a:latin typeface="+mj-lt"/>
            </a:rPr>
            <a:t>Extended Events</a:t>
          </a:r>
          <a:endParaRPr lang="en-US" sz="2600" kern="1200" dirty="0">
            <a:latin typeface="+mj-lt"/>
          </a:endParaRPr>
        </a:p>
        <a:p>
          <a:pPr marL="228600" lvl="1" indent="-228600" algn="l" defTabSz="1155700">
            <a:lnSpc>
              <a:spcPct val="90000"/>
            </a:lnSpc>
            <a:spcBef>
              <a:spcPct val="0"/>
            </a:spcBef>
            <a:spcAft>
              <a:spcPct val="15000"/>
            </a:spcAft>
            <a:buChar char="•"/>
          </a:pPr>
          <a:r>
            <a:rPr lang="en-US" sz="2600" kern="1200" dirty="0">
              <a:latin typeface="+mj-lt"/>
            </a:rPr>
            <a:t>Dedicated Administrator Connection (DAC)</a:t>
          </a:r>
          <a:endParaRPr lang="en-US" sz="2600" kern="1200" dirty="0"/>
        </a:p>
      </dsp:txBody>
      <dsp:txXfrm>
        <a:off x="5958285" y="752953"/>
        <a:ext cx="5226518" cy="47104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CD9A8C-3E0A-4D13-A7FE-D583CD7C92AF}">
      <dsp:nvSpPr>
        <dsp:cNvPr id="0" name=""/>
        <dsp:cNvSpPr/>
      </dsp:nvSpPr>
      <dsp:spPr>
        <a:xfrm>
          <a:off x="0" y="242794"/>
          <a:ext cx="11580962" cy="152100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b="1" kern="1200" dirty="0"/>
            <a:t>Runnable: </a:t>
          </a:r>
          <a:r>
            <a:rPr lang="en-GB" sz="3600" b="0" kern="1200" dirty="0"/>
            <a:t>The thread is currently in the Runnable Queue waiting to execute. (First In, First Out). </a:t>
          </a:r>
          <a:endParaRPr lang="en-US" sz="3600" kern="1200" dirty="0"/>
        </a:p>
      </dsp:txBody>
      <dsp:txXfrm>
        <a:off x="74249" y="317043"/>
        <a:ext cx="11432464" cy="1372502"/>
      </dsp:txXfrm>
    </dsp:sp>
    <dsp:sp modelId="{6B847B8C-D7F0-4974-8DFF-2B5BA70AB85F}">
      <dsp:nvSpPr>
        <dsp:cNvPr id="0" name=""/>
        <dsp:cNvSpPr/>
      </dsp:nvSpPr>
      <dsp:spPr>
        <a:xfrm>
          <a:off x="0" y="1950994"/>
          <a:ext cx="11580962" cy="152100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b="1" kern="1200" dirty="0"/>
            <a:t>Running: </a:t>
          </a:r>
          <a:r>
            <a:rPr lang="en-GB" sz="3600" kern="1200" dirty="0"/>
            <a:t>One active thread executing on a processor. </a:t>
          </a:r>
          <a:endParaRPr lang="en-US" sz="3600" kern="1200" dirty="0"/>
        </a:p>
      </dsp:txBody>
      <dsp:txXfrm>
        <a:off x="74249" y="2025243"/>
        <a:ext cx="11432464" cy="1372502"/>
      </dsp:txXfrm>
    </dsp:sp>
    <dsp:sp modelId="{C33A9ECD-F177-41F7-B563-4EDE05550E66}">
      <dsp:nvSpPr>
        <dsp:cNvPr id="0" name=""/>
        <dsp:cNvSpPr/>
      </dsp:nvSpPr>
      <dsp:spPr>
        <a:xfrm>
          <a:off x="0" y="3659194"/>
          <a:ext cx="11580962" cy="152100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b="1" kern="1200"/>
            <a:t>Suspended: </a:t>
          </a:r>
          <a:r>
            <a:rPr lang="en-GB" sz="3600" b="0" kern="1200"/>
            <a:t>Placed on a Waiter List waiting for a resource other than a processor. (No specific order).</a:t>
          </a:r>
          <a:endParaRPr lang="en-US" sz="3600" kern="1200" dirty="0"/>
        </a:p>
      </dsp:txBody>
      <dsp:txXfrm>
        <a:off x="74249" y="3733443"/>
        <a:ext cx="11432464" cy="13725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87F789-DFE6-44F4-8E5E-71E4A744CB52}">
      <dsp:nvSpPr>
        <dsp:cNvPr id="0" name=""/>
        <dsp:cNvSpPr/>
      </dsp:nvSpPr>
      <dsp:spPr>
        <a:xfrm>
          <a:off x="0" y="0"/>
          <a:ext cx="9082257" cy="0"/>
        </a:xfrm>
        <a:prstGeom prst="line">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ED11F7B8-06E0-4993-AB44-28A6764FC2AF}">
      <dsp:nvSpPr>
        <dsp:cNvPr id="0" name=""/>
        <dsp:cNvSpPr/>
      </dsp:nvSpPr>
      <dsp:spPr>
        <a:xfrm>
          <a:off x="0" y="2007"/>
          <a:ext cx="9082257" cy="2475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ctr" defTabSz="1600200">
            <a:lnSpc>
              <a:spcPct val="90000"/>
            </a:lnSpc>
            <a:spcBef>
              <a:spcPct val="0"/>
            </a:spcBef>
            <a:spcAft>
              <a:spcPct val="35000"/>
            </a:spcAft>
            <a:buNone/>
          </a:pPr>
          <a:r>
            <a:rPr lang="en-US" sz="3600" kern="1200" dirty="0"/>
            <a:t>Aaron Bertrand – Top Wait Types </a:t>
          </a:r>
          <a:r>
            <a:rPr lang="en-US" sz="3600" kern="1200" dirty="0">
              <a:hlinkClick xmlns:r="http://schemas.openxmlformats.org/officeDocument/2006/relationships" r:id="rId1"/>
            </a:rPr>
            <a:t>https://sqlperformance.com/2018/10/sql-performance/top-wait-stats</a:t>
          </a:r>
          <a:endParaRPr lang="en-US" sz="3600" kern="1200" dirty="0"/>
        </a:p>
      </dsp:txBody>
      <dsp:txXfrm>
        <a:off x="0" y="2007"/>
        <a:ext cx="9082257" cy="2475472"/>
      </dsp:txXfrm>
    </dsp:sp>
    <dsp:sp modelId="{04FA338E-0DB5-4024-B1C6-4F4E0889B3A0}">
      <dsp:nvSpPr>
        <dsp:cNvPr id="0" name=""/>
        <dsp:cNvSpPr/>
      </dsp:nvSpPr>
      <dsp:spPr>
        <a:xfrm>
          <a:off x="0" y="2159772"/>
          <a:ext cx="9082257" cy="0"/>
        </a:xfrm>
        <a:prstGeom prst="line">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w="38100" cap="flat" cmpd="sng" algn="ctr">
          <a:solidFill>
            <a:schemeClr val="accent4">
              <a:lumMod val="7500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13251EE6-82F1-40FA-8F1D-885623A2FD01}">
      <dsp:nvSpPr>
        <dsp:cNvPr id="0" name=""/>
        <dsp:cNvSpPr/>
      </dsp:nvSpPr>
      <dsp:spPr>
        <a:xfrm>
          <a:off x="0" y="2477480"/>
          <a:ext cx="9082257" cy="1710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ctr" defTabSz="1600200">
            <a:lnSpc>
              <a:spcPct val="90000"/>
            </a:lnSpc>
            <a:spcBef>
              <a:spcPct val="0"/>
            </a:spcBef>
            <a:spcAft>
              <a:spcPct val="35000"/>
            </a:spcAft>
            <a:buNone/>
          </a:pPr>
          <a:r>
            <a:rPr lang="en-US" sz="3600" kern="1200" dirty="0"/>
            <a:t>Paul Randal – SQL Skills Wait Types Library </a:t>
          </a:r>
          <a:r>
            <a:rPr lang="en-US" sz="3600" kern="1200" dirty="0">
              <a:hlinkClick xmlns:r="http://schemas.openxmlformats.org/officeDocument/2006/relationships" r:id="rId2"/>
            </a:rPr>
            <a:t>https://www.sqlskills.com/help/waits/</a:t>
          </a:r>
          <a:endParaRPr lang="en-US" sz="3600" kern="1200" dirty="0"/>
        </a:p>
      </dsp:txBody>
      <dsp:txXfrm>
        <a:off x="0" y="2477480"/>
        <a:ext cx="9082257" cy="17104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66C88-09DA-40B7-823E-7E7CC6D7DE8E}">
      <dsp:nvSpPr>
        <dsp:cNvPr id="0" name=""/>
        <dsp:cNvSpPr/>
      </dsp:nvSpPr>
      <dsp:spPr>
        <a:xfrm>
          <a:off x="0" y="65546"/>
          <a:ext cx="6329595"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Stores 8 kilobytes (KB) pages of data to avoid repeated disk I/O.</a:t>
          </a:r>
          <a:endParaRPr lang="en-US" sz="2400" kern="1200" dirty="0"/>
        </a:p>
      </dsp:txBody>
      <dsp:txXfrm>
        <a:off x="59399" y="124945"/>
        <a:ext cx="6210797" cy="1098002"/>
      </dsp:txXfrm>
    </dsp:sp>
    <dsp:sp modelId="{243A05DC-3C79-4F85-8091-E770D7B8BE1C}">
      <dsp:nvSpPr>
        <dsp:cNvPr id="0" name=""/>
        <dsp:cNvSpPr/>
      </dsp:nvSpPr>
      <dsp:spPr>
        <a:xfrm>
          <a:off x="0" y="1282346"/>
          <a:ext cx="6329595"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965"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a:t>Pages held in the buffer until the space is needed by something else.</a:t>
          </a:r>
          <a:endParaRPr lang="en-US" sz="2400" kern="1200" dirty="0"/>
        </a:p>
      </dsp:txBody>
      <dsp:txXfrm>
        <a:off x="0" y="1282346"/>
        <a:ext cx="6329595" cy="1076400"/>
      </dsp:txXfrm>
    </dsp:sp>
    <dsp:sp modelId="{8A8E48AC-E044-4373-91C2-A5EBBB4E8D5D}">
      <dsp:nvSpPr>
        <dsp:cNvPr id="0" name=""/>
        <dsp:cNvSpPr/>
      </dsp:nvSpPr>
      <dsp:spPr>
        <a:xfrm>
          <a:off x="0" y="2358746"/>
          <a:ext cx="6329595"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Lazy Writer searches for eligible buffers.</a:t>
          </a:r>
        </a:p>
      </dsp:txBody>
      <dsp:txXfrm>
        <a:off x="59399" y="2418145"/>
        <a:ext cx="6210797" cy="1098002"/>
      </dsp:txXfrm>
    </dsp:sp>
    <dsp:sp modelId="{D9796843-2685-4002-815D-6B4869E1BB94}">
      <dsp:nvSpPr>
        <dsp:cNvPr id="0" name=""/>
        <dsp:cNvSpPr/>
      </dsp:nvSpPr>
      <dsp:spPr>
        <a:xfrm>
          <a:off x="0" y="3575546"/>
          <a:ext cx="6329595" cy="161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965"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If the buffer is dirty, an asynchronous write (lazy write) is posted so that the buffer can later be freed.</a:t>
          </a:r>
        </a:p>
        <a:p>
          <a:pPr marL="228600" lvl="1" indent="-228600" algn="l" defTabSz="1066800">
            <a:lnSpc>
              <a:spcPct val="90000"/>
            </a:lnSpc>
            <a:spcBef>
              <a:spcPct val="0"/>
            </a:spcBef>
            <a:spcAft>
              <a:spcPct val="20000"/>
            </a:spcAft>
            <a:buChar char="•"/>
          </a:pPr>
          <a:r>
            <a:rPr lang="en-US" sz="2400" kern="1200" dirty="0"/>
            <a:t>If the buffer is not dirty, it is freed.</a:t>
          </a:r>
        </a:p>
      </dsp:txBody>
      <dsp:txXfrm>
        <a:off x="0" y="3575546"/>
        <a:ext cx="6329595" cy="16146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0A1F1B-53A7-4E26-A228-B358B2D55A24}">
      <dsp:nvSpPr>
        <dsp:cNvPr id="0" name=""/>
        <dsp:cNvSpPr/>
      </dsp:nvSpPr>
      <dsp:spPr>
        <a:xfrm>
          <a:off x="0" y="320940"/>
          <a:ext cx="11734799" cy="14175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0751" tIns="374904" rIns="91075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Fixed length data must be store here.</a:t>
          </a:r>
        </a:p>
        <a:p>
          <a:pPr marL="171450" lvl="1" indent="-171450" algn="l" defTabSz="800100">
            <a:lnSpc>
              <a:spcPct val="90000"/>
            </a:lnSpc>
            <a:spcBef>
              <a:spcPct val="0"/>
            </a:spcBef>
            <a:spcAft>
              <a:spcPct val="15000"/>
            </a:spcAft>
            <a:buChar char="•"/>
          </a:pPr>
          <a:r>
            <a:rPr lang="en-US" sz="1800" kern="1200" dirty="0"/>
            <a:t>Rows cannot extend beyond pages</a:t>
          </a:r>
        </a:p>
        <a:p>
          <a:pPr marL="171450" lvl="1" indent="-171450" algn="l" defTabSz="800100">
            <a:lnSpc>
              <a:spcPct val="90000"/>
            </a:lnSpc>
            <a:spcBef>
              <a:spcPct val="0"/>
            </a:spcBef>
            <a:spcAft>
              <a:spcPct val="15000"/>
            </a:spcAft>
            <a:buChar char="•"/>
          </a:pPr>
          <a:r>
            <a:rPr lang="en-US" sz="1800" kern="1200" dirty="0"/>
            <a:t>Data Page is 8060 bytes</a:t>
          </a:r>
        </a:p>
      </dsp:txBody>
      <dsp:txXfrm>
        <a:off x="0" y="320940"/>
        <a:ext cx="11734799" cy="1417500"/>
      </dsp:txXfrm>
    </dsp:sp>
    <dsp:sp modelId="{5345CC5A-3CA0-4CD0-885F-750DC14CBE0B}">
      <dsp:nvSpPr>
        <dsp:cNvPr id="0" name=""/>
        <dsp:cNvSpPr/>
      </dsp:nvSpPr>
      <dsp:spPr>
        <a:xfrm>
          <a:off x="586740" y="55260"/>
          <a:ext cx="8214360" cy="53136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0483" tIns="0" rIns="310483" bIns="0" numCol="1" spcCol="1270" anchor="ctr" anchorCtr="0">
          <a:noAutofit/>
        </a:bodyPr>
        <a:lstStyle/>
        <a:p>
          <a:pPr marL="0" lvl="0" indent="0" algn="l" defTabSz="800100">
            <a:lnSpc>
              <a:spcPct val="90000"/>
            </a:lnSpc>
            <a:spcBef>
              <a:spcPct val="0"/>
            </a:spcBef>
            <a:spcAft>
              <a:spcPct val="35000"/>
            </a:spcAft>
            <a:buNone/>
          </a:pPr>
          <a:r>
            <a:rPr lang="en-US" sz="1800" kern="1200" dirty="0"/>
            <a:t>IN_ROW_DATA</a:t>
          </a:r>
        </a:p>
      </dsp:txBody>
      <dsp:txXfrm>
        <a:off x="612679" y="81199"/>
        <a:ext cx="8162482" cy="479482"/>
      </dsp:txXfrm>
    </dsp:sp>
    <dsp:sp modelId="{1BE6CC60-0F0D-46CE-A406-F857BBCCE870}">
      <dsp:nvSpPr>
        <dsp:cNvPr id="0" name=""/>
        <dsp:cNvSpPr/>
      </dsp:nvSpPr>
      <dsp:spPr>
        <a:xfrm>
          <a:off x="0" y="2101320"/>
          <a:ext cx="11734799" cy="14175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0751" tIns="374904" rIns="91075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varchar(max) / nvarchar(max) / varbinary(max)</a:t>
          </a:r>
        </a:p>
        <a:p>
          <a:pPr marL="171450" lvl="1" indent="-171450" algn="l" defTabSz="800100">
            <a:lnSpc>
              <a:spcPct val="90000"/>
            </a:lnSpc>
            <a:spcBef>
              <a:spcPct val="0"/>
            </a:spcBef>
            <a:spcAft>
              <a:spcPct val="15000"/>
            </a:spcAft>
            <a:buChar char="•"/>
          </a:pPr>
          <a:r>
            <a:rPr lang="en-US" sz="1800" kern="1200" dirty="0"/>
            <a:t>16-byte point to out of row tree</a:t>
          </a:r>
        </a:p>
        <a:p>
          <a:pPr marL="171450" lvl="1" indent="-171450" algn="l" defTabSz="800100">
            <a:lnSpc>
              <a:spcPct val="90000"/>
            </a:lnSpc>
            <a:spcBef>
              <a:spcPct val="0"/>
            </a:spcBef>
            <a:spcAft>
              <a:spcPct val="15000"/>
            </a:spcAft>
            <a:buChar char="•"/>
          </a:pPr>
          <a:r>
            <a:rPr lang="en-US" sz="1800" kern="1200" dirty="0"/>
            <a:t>Uses text page to store a stream of data</a:t>
          </a:r>
        </a:p>
      </dsp:txBody>
      <dsp:txXfrm>
        <a:off x="0" y="2101320"/>
        <a:ext cx="11734799" cy="1417500"/>
      </dsp:txXfrm>
    </dsp:sp>
    <dsp:sp modelId="{9AC1164C-B8A9-4BA0-826C-837D06002D2B}">
      <dsp:nvSpPr>
        <dsp:cNvPr id="0" name=""/>
        <dsp:cNvSpPr/>
      </dsp:nvSpPr>
      <dsp:spPr>
        <a:xfrm>
          <a:off x="586740" y="1835640"/>
          <a:ext cx="8214360" cy="53136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0483" tIns="0" rIns="310483" bIns="0" numCol="1" spcCol="1270" anchor="ctr" anchorCtr="0">
          <a:noAutofit/>
        </a:bodyPr>
        <a:lstStyle/>
        <a:p>
          <a:pPr marL="0" lvl="0" indent="0" algn="l" defTabSz="800100">
            <a:lnSpc>
              <a:spcPct val="90000"/>
            </a:lnSpc>
            <a:spcBef>
              <a:spcPct val="0"/>
            </a:spcBef>
            <a:spcAft>
              <a:spcPct val="35000"/>
            </a:spcAft>
            <a:buNone/>
          </a:pPr>
          <a:r>
            <a:rPr lang="en-US" sz="1800" kern="1200" dirty="0"/>
            <a:t>LOB_DATA (For out of row storage)</a:t>
          </a:r>
        </a:p>
      </dsp:txBody>
      <dsp:txXfrm>
        <a:off x="612679" y="1861579"/>
        <a:ext cx="8162482" cy="479482"/>
      </dsp:txXfrm>
    </dsp:sp>
    <dsp:sp modelId="{612B4DC7-D7D5-447A-8782-9062D6CCA1B2}">
      <dsp:nvSpPr>
        <dsp:cNvPr id="0" name=""/>
        <dsp:cNvSpPr/>
      </dsp:nvSpPr>
      <dsp:spPr>
        <a:xfrm>
          <a:off x="0" y="3881700"/>
          <a:ext cx="11734799" cy="14175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0751" tIns="374904" rIns="91075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varchar(8000) / nvarchar(4000) / varbinary(8000)</a:t>
          </a:r>
        </a:p>
        <a:p>
          <a:pPr marL="171450" lvl="1" indent="-171450" algn="l" defTabSz="800100">
            <a:lnSpc>
              <a:spcPct val="90000"/>
            </a:lnSpc>
            <a:spcBef>
              <a:spcPct val="0"/>
            </a:spcBef>
            <a:spcAft>
              <a:spcPct val="15000"/>
            </a:spcAft>
            <a:buChar char="•"/>
          </a:pPr>
          <a:r>
            <a:rPr lang="en-US" sz="1800" kern="1200" dirty="0"/>
            <a:t>When a column can’t fit onto a page</a:t>
          </a:r>
        </a:p>
        <a:p>
          <a:pPr marL="171450" lvl="1" indent="-171450" algn="l" defTabSz="800100">
            <a:lnSpc>
              <a:spcPct val="90000"/>
            </a:lnSpc>
            <a:spcBef>
              <a:spcPct val="0"/>
            </a:spcBef>
            <a:spcAft>
              <a:spcPct val="15000"/>
            </a:spcAft>
            <a:buChar char="•"/>
          </a:pPr>
          <a:r>
            <a:rPr lang="en-US" sz="1800" kern="1200" dirty="0"/>
            <a:t>No control over which column overflows</a:t>
          </a:r>
        </a:p>
      </dsp:txBody>
      <dsp:txXfrm>
        <a:off x="0" y="3881700"/>
        <a:ext cx="11734799" cy="1417500"/>
      </dsp:txXfrm>
    </dsp:sp>
    <dsp:sp modelId="{A2693F37-0C62-4143-8E0A-2BC5D60CCFE2}">
      <dsp:nvSpPr>
        <dsp:cNvPr id="0" name=""/>
        <dsp:cNvSpPr/>
      </dsp:nvSpPr>
      <dsp:spPr>
        <a:xfrm>
          <a:off x="586740" y="3616020"/>
          <a:ext cx="8214360" cy="53136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0483" tIns="0" rIns="310483" bIns="0" numCol="1" spcCol="1270" anchor="ctr" anchorCtr="0">
          <a:noAutofit/>
        </a:bodyPr>
        <a:lstStyle/>
        <a:p>
          <a:pPr marL="0" lvl="0" indent="0" algn="l" defTabSz="800100">
            <a:lnSpc>
              <a:spcPct val="90000"/>
            </a:lnSpc>
            <a:spcBef>
              <a:spcPct val="0"/>
            </a:spcBef>
            <a:spcAft>
              <a:spcPct val="35000"/>
            </a:spcAft>
            <a:buNone/>
          </a:pPr>
          <a:r>
            <a:rPr lang="en-US" sz="1800" kern="1200" dirty="0"/>
            <a:t>ROW_OVERFLOW_DATA (SLOB)</a:t>
          </a:r>
        </a:p>
      </dsp:txBody>
      <dsp:txXfrm>
        <a:off x="612679" y="3641959"/>
        <a:ext cx="8162482" cy="4794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E41B4A-DFAD-4E95-9962-2C093565E9BF}">
      <dsp:nvSpPr>
        <dsp:cNvPr id="0" name=""/>
        <dsp:cNvSpPr/>
      </dsp:nvSpPr>
      <dsp:spPr>
        <a:xfrm>
          <a:off x="4222" y="348445"/>
          <a:ext cx="2538742" cy="720000"/>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Narrow</a:t>
          </a:r>
        </a:p>
      </dsp:txBody>
      <dsp:txXfrm>
        <a:off x="4222" y="348445"/>
        <a:ext cx="2538742" cy="720000"/>
      </dsp:txXfrm>
    </dsp:sp>
    <dsp:sp modelId="{3054F010-4FBC-416B-9ABF-97AD6E9C8F0D}">
      <dsp:nvSpPr>
        <dsp:cNvPr id="0" name=""/>
        <dsp:cNvSpPr/>
      </dsp:nvSpPr>
      <dsp:spPr>
        <a:xfrm>
          <a:off x="4222" y="1068445"/>
          <a:ext cx="2538742" cy="3431250"/>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a:t>Use a data type with a small number of bytes to conserver space in tables and indexes</a:t>
          </a:r>
        </a:p>
      </dsp:txBody>
      <dsp:txXfrm>
        <a:off x="4222" y="1068445"/>
        <a:ext cx="2538742" cy="3431250"/>
      </dsp:txXfrm>
    </dsp:sp>
    <dsp:sp modelId="{763147AF-1FF9-485A-9729-4A680B954A40}">
      <dsp:nvSpPr>
        <dsp:cNvPr id="0" name=""/>
        <dsp:cNvSpPr/>
      </dsp:nvSpPr>
      <dsp:spPr>
        <a:xfrm>
          <a:off x="2898389" y="348445"/>
          <a:ext cx="2538742" cy="720000"/>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Unique</a:t>
          </a:r>
        </a:p>
      </dsp:txBody>
      <dsp:txXfrm>
        <a:off x="2898389" y="348445"/>
        <a:ext cx="2538742" cy="720000"/>
      </dsp:txXfrm>
    </dsp:sp>
    <dsp:sp modelId="{BD48AE27-377F-404D-87E4-1FBB0CF4A686}">
      <dsp:nvSpPr>
        <dsp:cNvPr id="0" name=""/>
        <dsp:cNvSpPr/>
      </dsp:nvSpPr>
      <dsp:spPr>
        <a:xfrm>
          <a:off x="2898389" y="1068445"/>
          <a:ext cx="2538742" cy="3431250"/>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a:t>To avoid SQL adding a 4-byte uniquifier</a:t>
          </a:r>
          <a:endParaRPr lang="en-US" sz="2500" kern="1200" dirty="0"/>
        </a:p>
      </dsp:txBody>
      <dsp:txXfrm>
        <a:off x="2898389" y="1068445"/>
        <a:ext cx="2538742" cy="3431250"/>
      </dsp:txXfrm>
    </dsp:sp>
    <dsp:sp modelId="{34B2FABE-8128-4E75-B0F4-F292E9EA6E19}">
      <dsp:nvSpPr>
        <dsp:cNvPr id="0" name=""/>
        <dsp:cNvSpPr/>
      </dsp:nvSpPr>
      <dsp:spPr>
        <a:xfrm>
          <a:off x="5792556" y="348445"/>
          <a:ext cx="2538742" cy="720000"/>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Static</a:t>
          </a:r>
        </a:p>
      </dsp:txBody>
      <dsp:txXfrm>
        <a:off x="5792556" y="348445"/>
        <a:ext cx="2538742" cy="720000"/>
      </dsp:txXfrm>
    </dsp:sp>
    <dsp:sp modelId="{BB2779C5-2B1E-4DDB-AC32-7413C221669E}">
      <dsp:nvSpPr>
        <dsp:cNvPr id="0" name=""/>
        <dsp:cNvSpPr/>
      </dsp:nvSpPr>
      <dsp:spPr>
        <a:xfrm>
          <a:off x="5792556" y="1068445"/>
          <a:ext cx="2538742" cy="3431250"/>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a:t>Allows data to stay constant without constant changes which could lead to page splits</a:t>
          </a:r>
          <a:endParaRPr lang="en-US" sz="2500" kern="1200" dirty="0"/>
        </a:p>
      </dsp:txBody>
      <dsp:txXfrm>
        <a:off x="5792556" y="1068445"/>
        <a:ext cx="2538742" cy="3431250"/>
      </dsp:txXfrm>
    </dsp:sp>
    <dsp:sp modelId="{6B9C340A-4C2D-4897-B4C9-C697ACEFEFF6}">
      <dsp:nvSpPr>
        <dsp:cNvPr id="0" name=""/>
        <dsp:cNvSpPr/>
      </dsp:nvSpPr>
      <dsp:spPr>
        <a:xfrm>
          <a:off x="8686722" y="348445"/>
          <a:ext cx="2538742" cy="720000"/>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Increasing</a:t>
          </a:r>
        </a:p>
      </dsp:txBody>
      <dsp:txXfrm>
        <a:off x="8686722" y="348445"/>
        <a:ext cx="2538742" cy="720000"/>
      </dsp:txXfrm>
    </dsp:sp>
    <dsp:sp modelId="{FF30CCCE-2AE3-4D84-8D37-03DD4AB19273}">
      <dsp:nvSpPr>
        <dsp:cNvPr id="0" name=""/>
        <dsp:cNvSpPr/>
      </dsp:nvSpPr>
      <dsp:spPr>
        <a:xfrm>
          <a:off x="8686722" y="1068445"/>
          <a:ext cx="2538742" cy="3431250"/>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a:t>Allows better write performance and reduces fragmentation issues</a:t>
          </a:r>
          <a:endParaRPr lang="en-US" sz="2500" kern="1200" dirty="0"/>
        </a:p>
      </dsp:txBody>
      <dsp:txXfrm>
        <a:off x="8686722" y="1068445"/>
        <a:ext cx="2538742" cy="343125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4/18/2021 11:58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p:cNvSpPr txBox="1"/>
          <p:nvPr/>
        </p:nvSpPr>
        <p:spPr>
          <a:xfrm>
            <a:off x="-263607" y="8845632"/>
            <a:ext cx="4844956" cy="415498"/>
          </a:xfrm>
          <a:prstGeom prst="rect">
            <a:avLst/>
          </a:prstGeom>
          <a:noFill/>
        </p:spPr>
        <p:txBody>
          <a:bodyPr wrap="square" rtlCol="0">
            <a:spAutoFit/>
          </a:bodyPr>
          <a:lstStyle/>
          <a:p>
            <a:pPr algn="ctr" defTabSz="457200">
              <a:defRPr/>
            </a:pPr>
            <a:r>
              <a:rPr lang="en-US" sz="1050" dirty="0">
                <a:solidFill>
                  <a:prstClr val="black"/>
                </a:solidFill>
                <a:latin typeface="Segoe UI" panose="020B0502040204020203" pitchFamily="34" charset="0"/>
                <a:cs typeface="Segoe UI" pitchFamily="34" charset="0"/>
              </a:rPr>
              <a:t>© 2016 Microsoft Corporation                           Microsoft Confidential </a:t>
            </a:r>
          </a:p>
          <a:p>
            <a:pPr defTabSz="457200" eaLnBrk="0" fontAlgn="base" hangingPunct="0">
              <a:spcBef>
                <a:spcPct val="0"/>
              </a:spcBef>
              <a:spcAft>
                <a:spcPct val="0"/>
              </a:spcAft>
            </a:pPr>
            <a:endParaRPr lang="en-US" sz="1050" dirty="0">
              <a:solidFill>
                <a:prstClr val="black"/>
              </a:solidFill>
              <a:latin typeface="Segoe UI" panose="020B0502040204020203" pitchFamily="34" charset="0"/>
              <a:cs typeface="Segoe UI" pitchFamily="34" charset="0"/>
            </a:endParaRPr>
          </a:p>
        </p:txBody>
      </p:sp>
      <p:sp>
        <p:nvSpPr>
          <p:cNvPr id="15" name="Slide Number Placeholder 6"/>
          <p:cNvSpPr txBox="1">
            <a:spLocks/>
          </p:cNvSpPr>
          <p:nvPr/>
        </p:nvSpPr>
        <p:spPr>
          <a:xfrm>
            <a:off x="5429249" y="8847117"/>
            <a:ext cx="1428751" cy="29688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4363">
              <a:defRPr/>
            </a:pPr>
            <a:fld id="{B4008EB6-D09E-4580-8CD6-DDB14511944F}" type="slidenum">
              <a:rPr lang="en-US" sz="1200" smtClean="0">
                <a:solidFill>
                  <a:prstClr val="black"/>
                </a:solidFill>
                <a:latin typeface="Segoe UI" pitchFamily="34" charset="0"/>
                <a:cs typeface="Segoe UI" pitchFamily="34" charset="0"/>
              </a:rPr>
              <a:pPr algn="r" defTabSz="914363">
                <a:defRPr/>
              </a:pPr>
              <a:t>‹#›</a:t>
            </a:fld>
            <a:endParaRPr lang="en-US" sz="1200" dirty="0">
              <a:solidFill>
                <a:prstClr val="black"/>
              </a:solidFill>
              <a:latin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22.xml"/><Relationship Id="rId5" Type="http://schemas.openxmlformats.org/officeDocument/2006/relationships/hyperlink" Target="https://docs.microsoft.com/en-us/previous-versions/sql/sql-server-2008-r2/ms345403(v=sql.105)" TargetMode="External"/><Relationship Id="rId4" Type="http://schemas.openxmlformats.org/officeDocument/2006/relationships/hyperlink" Target="https://docs.microsoft.com/en-us/previous-versions/sql/sql-server-2008-r2/aa337525(v=sql.105)"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sql/t-sql/statements/set-statistics-io-transact-sql?view=sql-server-ver15"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microsoft.com/en-us/sql/t-sql/statements/set-statistics-time-transact-sql?view=sql-server-ver15"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28.xml"/><Relationship Id="rId4" Type="http://schemas.openxmlformats.org/officeDocument/2006/relationships/hyperlink" Target="http://support.microsoft.com/kb/2663912"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sql/relational-databases/reading-pages?view=sql-server-ver15"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blogs.msdn.com/b/blogdoezequiel/archive/2012/09/18/sql-swiss-army-knife-11-1-locking-blocking-and-active-transactions.aspx"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technet.microsoft.com/en-us/magazine/2009.02.logging.aspx" TargetMode="External"/><Relationship Id="rId3" Type="http://schemas.openxmlformats.org/officeDocument/2006/relationships/slide" Target="../slides/slide11.xml"/><Relationship Id="rId7" Type="http://schemas.openxmlformats.org/officeDocument/2006/relationships/hyperlink" Target="http://msdn.microsoft.com/en-us/library/ee410782.aspx" TargetMode="External"/><Relationship Id="rId2" Type="http://schemas.openxmlformats.org/officeDocument/2006/relationships/notesMaster" Target="../notesMasters/notesMaster1.xml"/><Relationship Id="rId1" Type="http://schemas.openxmlformats.org/officeDocument/2006/relationships/tags" Target="../tags/tag16.xml"/><Relationship Id="rId6" Type="http://schemas.openxmlformats.org/officeDocument/2006/relationships/hyperlink" Target="http://msdn.microsoft.com/en-us/library/aa337560.aspx" TargetMode="External"/><Relationship Id="rId5" Type="http://schemas.openxmlformats.org/officeDocument/2006/relationships/hyperlink" Target="http://msdn.microsoft.com/en-us/library/ms186259.aspx" TargetMode="External"/><Relationship Id="rId4" Type="http://schemas.openxmlformats.org/officeDocument/2006/relationships/hyperlink" Target="http://msdn.microsoft.com/en-us/library/aa480356.aspx"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41FDD-8042-47BF-BC78-27CF63030A3D}" type="slidenum">
              <a:rPr kumimoji="0" lang="en-US" sz="1800" b="0" i="0" u="none" strike="noStrike" kern="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079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Databases are composed of 64 kilobytes (KB) extents</a:t>
            </a:r>
          </a:p>
          <a:p>
            <a:endParaRPr lang="en-US" sz="900" b="1"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Extents are the basic unit used by SQL Server to manage space</a:t>
            </a:r>
            <a:r>
              <a:rPr lang="en-US" sz="900" kern="1200" dirty="0">
                <a:solidFill>
                  <a:schemeClr val="tx1"/>
                </a:solidFill>
                <a:effectLst/>
                <a:latin typeface="Segoe UI Light" pitchFamily="34" charset="0"/>
                <a:ea typeface="+mn-ea"/>
                <a:cs typeface="+mn-cs"/>
              </a:rPr>
              <a:t>. An extent is eight physically contiguous pages, or 64 kilobytes (KB). SQL Server has two types of extents:</a:t>
            </a:r>
          </a:p>
          <a:p>
            <a:pPr marL="171450" lvl="0" indent="-171450">
              <a:buFont typeface="Arial" pitchFamily="34" charset="0"/>
              <a:buChar char="•"/>
            </a:pPr>
            <a:r>
              <a:rPr lang="en-US" sz="900" b="1" kern="1200" dirty="0">
                <a:solidFill>
                  <a:schemeClr val="tx1"/>
                </a:solidFill>
                <a:effectLst/>
                <a:latin typeface="Segoe UI Light" pitchFamily="34" charset="0"/>
                <a:ea typeface="+mn-ea"/>
                <a:cs typeface="+mn-cs"/>
              </a:rPr>
              <a:t>Uniform extents</a:t>
            </a:r>
            <a:r>
              <a:rPr lang="en-US" sz="900" kern="1200" dirty="0">
                <a:solidFill>
                  <a:schemeClr val="tx1"/>
                </a:solidFill>
                <a:effectLst/>
                <a:latin typeface="Segoe UI Light" pitchFamily="34" charset="0"/>
                <a:ea typeface="+mn-ea"/>
                <a:cs typeface="+mn-cs"/>
              </a:rPr>
              <a:t> are owned by a single object, and only the owning object can use the eight pages in the extent.</a:t>
            </a:r>
          </a:p>
          <a:p>
            <a:pPr marL="171450" lvl="0" indent="-171450">
              <a:buFont typeface="Arial" pitchFamily="34" charset="0"/>
              <a:buChar char="•"/>
            </a:pPr>
            <a:r>
              <a:rPr lang="en-US" sz="900" b="1" kern="1200" dirty="0">
                <a:solidFill>
                  <a:schemeClr val="tx1"/>
                </a:solidFill>
                <a:effectLst/>
                <a:latin typeface="Segoe UI Light" pitchFamily="34" charset="0"/>
                <a:ea typeface="+mn-ea"/>
                <a:cs typeface="+mn-cs"/>
              </a:rPr>
              <a:t>Mixed extents</a:t>
            </a:r>
            <a:r>
              <a:rPr lang="en-US" sz="900" kern="1200" dirty="0">
                <a:solidFill>
                  <a:schemeClr val="tx1"/>
                </a:solidFill>
                <a:effectLst/>
                <a:latin typeface="Segoe UI Light" pitchFamily="34" charset="0"/>
                <a:ea typeface="+mn-ea"/>
                <a:cs typeface="+mn-cs"/>
              </a:rPr>
              <a:t> contain eight pages that can be used by different objects.</a:t>
            </a:r>
          </a:p>
          <a:p>
            <a:endParaRPr lang="en-US" sz="900" b="1"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Each extent is composed of eight pages of 8 KB each</a:t>
            </a:r>
          </a:p>
          <a:p>
            <a:r>
              <a:rPr lang="en-US" sz="900" kern="1200" dirty="0">
                <a:solidFill>
                  <a:schemeClr val="tx1"/>
                </a:solidFill>
                <a:effectLst/>
                <a:latin typeface="Segoe UI Light" pitchFamily="34" charset="0"/>
                <a:ea typeface="+mn-ea"/>
                <a:cs typeface="+mn-cs"/>
              </a:rPr>
              <a:t>To make its space allocation efficient, SQL Server does not allocate an entire extent to tables that contain small amounts of data. A new table or index is usually allocated using pages from mixed extents. When the table or index grows to the point where it needs to allocate more than 8 pages, then all allocations of new space will be done in uniform extents, but the original pages on mixed extents will not be moved into uniform extents. If you create an index on an existing table that has enough rows to generate eight pages in the index, all allocations of new space are uniform extents.</a:t>
            </a:r>
          </a:p>
          <a:p>
            <a:endParaRPr lang="en-US" sz="900" b="1"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Allocation maps track allocations</a:t>
            </a:r>
          </a:p>
          <a:p>
            <a:r>
              <a:rPr lang="en-US" sz="900" kern="1200" dirty="0">
                <a:solidFill>
                  <a:schemeClr val="tx1"/>
                </a:solidFill>
                <a:effectLst/>
                <a:latin typeface="Segoe UI Light" pitchFamily="34" charset="0"/>
                <a:ea typeface="+mn-ea"/>
                <a:cs typeface="+mn-cs"/>
              </a:rPr>
              <a:t>SQL Server uses two types of allocation maps to record the allocation of extents:</a:t>
            </a:r>
          </a:p>
          <a:p>
            <a:pPr marL="171450" lvl="0" indent="-171450">
              <a:buFont typeface="Arial" pitchFamily="34" charset="0"/>
              <a:buChar char="•"/>
            </a:pPr>
            <a:r>
              <a:rPr lang="en-US" sz="900" b="1" kern="1200" dirty="0">
                <a:solidFill>
                  <a:schemeClr val="tx1"/>
                </a:solidFill>
                <a:effectLst/>
                <a:latin typeface="Segoe UI Light" pitchFamily="34" charset="0"/>
                <a:ea typeface="+mn-ea"/>
                <a:cs typeface="+mn-cs"/>
              </a:rPr>
              <a:t>Global Allocation Map (GAM)</a:t>
            </a:r>
            <a:r>
              <a:rPr lang="en-US" sz="900" kern="1200" dirty="0">
                <a:solidFill>
                  <a:schemeClr val="tx1"/>
                </a:solidFill>
                <a:effectLst/>
                <a:latin typeface="Segoe UI Light" pitchFamily="34" charset="0"/>
                <a:ea typeface="+mn-ea"/>
                <a:cs typeface="+mn-cs"/>
              </a:rPr>
              <a:t>. GAM pages record all extents. Each GAM covers 63,904 extents, or nearly 4 gigabytes (GB) of data. The GAM has one bit for each extent in the interval that it covers. If the bit is 1, the extent is free; if the bit is 0, the extent is allocated.</a:t>
            </a:r>
          </a:p>
          <a:p>
            <a:pPr marL="171450" lvl="0" indent="-171450">
              <a:buFont typeface="Arial" pitchFamily="34" charset="0"/>
              <a:buChar char="•"/>
            </a:pPr>
            <a:r>
              <a:rPr lang="en-US" sz="900" b="1" kern="1200" dirty="0">
                <a:solidFill>
                  <a:schemeClr val="tx1"/>
                </a:solidFill>
                <a:effectLst/>
                <a:latin typeface="Segoe UI Light" pitchFamily="34" charset="0"/>
                <a:ea typeface="+mn-ea"/>
                <a:cs typeface="+mn-cs"/>
              </a:rPr>
              <a:t>Shared Global Allocation Map (SGAM)</a:t>
            </a:r>
            <a:r>
              <a:rPr lang="en-US" sz="900" kern="1200" dirty="0">
                <a:solidFill>
                  <a:schemeClr val="tx1"/>
                </a:solidFill>
                <a:effectLst/>
                <a:latin typeface="Segoe UI Light" pitchFamily="34" charset="0"/>
                <a:ea typeface="+mn-ea"/>
                <a:cs typeface="+mn-cs"/>
              </a:rPr>
              <a:t>. SGAM pages record those extents that are currently used as mixed extents and have at least one unused page. Each SGAM covers 63,904 extents, or nearly 4 GB of data. The SGAM has one bit for each extent in the interval that it covers. If the bit is 1, the extent is being used as a mixed extent and has free pages; if the bit is 0, the extent is not used as a mixed extent, or it is a mixed extent whose all pages are in use.</a:t>
            </a:r>
          </a:p>
          <a:p>
            <a:endParaRPr lang="en-US" sz="900" b="1" kern="1200" dirty="0">
              <a:solidFill>
                <a:schemeClr val="tx1"/>
              </a:solidFill>
              <a:effectLst/>
              <a:latin typeface="Segoe UI Light" pitchFamily="34" charset="0"/>
              <a:ea typeface="+mn-ea"/>
              <a:cs typeface="+mn-cs"/>
            </a:endParaRPr>
          </a:p>
          <a:p>
            <a:endParaRPr lang="en-US" sz="900" b="1" kern="1200" dirty="0">
              <a:solidFill>
                <a:schemeClr val="tx1"/>
              </a:solidFill>
              <a:effectLst/>
              <a:latin typeface="Segoe UI Light" pitchFamily="34" charset="0"/>
              <a:ea typeface="+mn-ea"/>
              <a:cs typeface="+mn-cs"/>
            </a:endParaRPr>
          </a:p>
          <a:p>
            <a:endParaRPr lang="en-US" dirty="0"/>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endParaRPr lang="en-US"/>
          </a:p>
        </p:txBody>
      </p:sp>
      <p:sp>
        <p:nvSpPr>
          <p:cNvPr id="9" name="Slide Number Placeholder 8"/>
          <p:cNvSpPr>
            <a:spLocks noGrp="1"/>
          </p:cNvSpPr>
          <p:nvPr>
            <p:ph type="sldNum" sz="quarter" idx="10"/>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975934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Light" pitchFamily="34" charset="0"/>
                <a:ea typeface="+mn-ea"/>
                <a:cs typeface="+mn-cs"/>
              </a:rPr>
              <a:t>Databases are composed of 64 kilobytes (KB) extents</a:t>
            </a:r>
          </a:p>
          <a:p>
            <a:endParaRPr lang="en-US" sz="900" b="1"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Extents are the basic unit used by SQL Server to manage space</a:t>
            </a:r>
            <a:r>
              <a:rPr lang="en-US" sz="900" kern="1200">
                <a:solidFill>
                  <a:schemeClr val="tx1"/>
                </a:solidFill>
                <a:effectLst/>
                <a:latin typeface="Segoe UI Light" pitchFamily="34" charset="0"/>
                <a:ea typeface="+mn-ea"/>
                <a:cs typeface="+mn-cs"/>
              </a:rPr>
              <a:t>. An extent is eight physically contiguous pages, or 64 kilobytes (KB). SQL Server has two types of extents:</a:t>
            </a:r>
          </a:p>
          <a:p>
            <a:pPr marL="171450" lvl="0" indent="-171450">
              <a:buFont typeface="Arial" pitchFamily="34" charset="0"/>
              <a:buChar char="•"/>
            </a:pPr>
            <a:r>
              <a:rPr lang="en-US" sz="900" b="1" kern="1200">
                <a:solidFill>
                  <a:schemeClr val="tx1"/>
                </a:solidFill>
                <a:effectLst/>
                <a:latin typeface="Segoe UI Light" pitchFamily="34" charset="0"/>
                <a:ea typeface="+mn-ea"/>
                <a:cs typeface="+mn-cs"/>
              </a:rPr>
              <a:t>Uniform extents</a:t>
            </a:r>
            <a:r>
              <a:rPr lang="en-US" sz="900" kern="1200">
                <a:solidFill>
                  <a:schemeClr val="tx1"/>
                </a:solidFill>
                <a:effectLst/>
                <a:latin typeface="Segoe UI Light" pitchFamily="34" charset="0"/>
                <a:ea typeface="+mn-ea"/>
                <a:cs typeface="+mn-cs"/>
              </a:rPr>
              <a:t> are owned by a single object, and only the owning object can use the eight pages in the extent.</a:t>
            </a:r>
          </a:p>
          <a:p>
            <a:pPr marL="171450" lvl="0" indent="-171450">
              <a:buFont typeface="Arial" pitchFamily="34" charset="0"/>
              <a:buChar char="•"/>
            </a:pPr>
            <a:r>
              <a:rPr lang="en-US" sz="900" b="1" kern="1200">
                <a:solidFill>
                  <a:schemeClr val="tx1"/>
                </a:solidFill>
                <a:effectLst/>
                <a:latin typeface="Segoe UI Light" pitchFamily="34" charset="0"/>
                <a:ea typeface="+mn-ea"/>
                <a:cs typeface="+mn-cs"/>
              </a:rPr>
              <a:t>Mixed extents</a:t>
            </a:r>
            <a:r>
              <a:rPr lang="en-US" sz="900" kern="1200">
                <a:solidFill>
                  <a:schemeClr val="tx1"/>
                </a:solidFill>
                <a:effectLst/>
                <a:latin typeface="Segoe UI Light" pitchFamily="34" charset="0"/>
                <a:ea typeface="+mn-ea"/>
                <a:cs typeface="+mn-cs"/>
              </a:rPr>
              <a:t> contain eight pages that can be used by different objects.</a:t>
            </a:r>
          </a:p>
          <a:p>
            <a:endParaRPr lang="en-US" sz="900" b="1"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Each extent is composed of eight pages of 8 KB each</a:t>
            </a:r>
          </a:p>
          <a:p>
            <a:r>
              <a:rPr lang="en-US" sz="900" kern="1200">
                <a:solidFill>
                  <a:schemeClr val="tx1"/>
                </a:solidFill>
                <a:effectLst/>
                <a:latin typeface="Segoe UI Light" pitchFamily="34" charset="0"/>
                <a:ea typeface="+mn-ea"/>
                <a:cs typeface="+mn-cs"/>
              </a:rPr>
              <a:t>To make its space allocation efficient, SQL Server does not allocate an entire extent to tables that contain small amounts of data. A new table or index is usually allocated using pages from mixed extents. When the table or index grows to the point where it needs to allocate more than 8 pages, then all allocations of new space will be done in uniform extents, but the original pages on mixed extents will not be moved into uniform extents. If you create an index on an existing table that has enough rows to generate eight pages in the index, all allocations of new space are uniform extents.</a:t>
            </a:r>
          </a:p>
          <a:p>
            <a:endParaRPr lang="en-US" sz="900" b="1"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Allocation maps track allocations</a:t>
            </a:r>
          </a:p>
          <a:p>
            <a:r>
              <a:rPr lang="en-US" sz="900" kern="1200">
                <a:solidFill>
                  <a:schemeClr val="tx1"/>
                </a:solidFill>
                <a:effectLst/>
                <a:latin typeface="Segoe UI Light" pitchFamily="34" charset="0"/>
                <a:ea typeface="+mn-ea"/>
                <a:cs typeface="+mn-cs"/>
              </a:rPr>
              <a:t>SQL Server uses two types of allocation maps to record the allocation of extents:</a:t>
            </a:r>
          </a:p>
          <a:p>
            <a:pPr marL="171450" lvl="0" indent="-171450">
              <a:buFont typeface="Arial" pitchFamily="34" charset="0"/>
              <a:buChar char="•"/>
            </a:pPr>
            <a:r>
              <a:rPr lang="en-US" sz="900" b="1" kern="1200">
                <a:solidFill>
                  <a:schemeClr val="tx1"/>
                </a:solidFill>
                <a:effectLst/>
                <a:latin typeface="Segoe UI Light" pitchFamily="34" charset="0"/>
                <a:ea typeface="+mn-ea"/>
                <a:cs typeface="+mn-cs"/>
              </a:rPr>
              <a:t>Global Allocation Map (GAM)</a:t>
            </a:r>
            <a:r>
              <a:rPr lang="en-US" sz="900" kern="1200">
                <a:solidFill>
                  <a:schemeClr val="tx1"/>
                </a:solidFill>
                <a:effectLst/>
                <a:latin typeface="Segoe UI Light" pitchFamily="34" charset="0"/>
                <a:ea typeface="+mn-ea"/>
                <a:cs typeface="+mn-cs"/>
              </a:rPr>
              <a:t>. GAM pages record all extents. Each GAM covers 63,904 extents, or nearly 4 gigabytes (GB) of data. The GAM has one bit for each extent in the interval that it covers. If the bit is 1, the extent is free; if the bit is 0, the extent is allocated.</a:t>
            </a:r>
          </a:p>
          <a:p>
            <a:pPr marL="171450" lvl="0" indent="-171450">
              <a:buFont typeface="Arial" pitchFamily="34" charset="0"/>
              <a:buChar char="•"/>
            </a:pPr>
            <a:r>
              <a:rPr lang="en-US" sz="900" b="1" kern="1200">
                <a:solidFill>
                  <a:schemeClr val="tx1"/>
                </a:solidFill>
                <a:effectLst/>
                <a:latin typeface="Segoe UI Light" pitchFamily="34" charset="0"/>
                <a:ea typeface="+mn-ea"/>
                <a:cs typeface="+mn-cs"/>
              </a:rPr>
              <a:t>Shared Global Allocation Map (SGAM)</a:t>
            </a:r>
            <a:r>
              <a:rPr lang="en-US" sz="900" kern="1200">
                <a:solidFill>
                  <a:schemeClr val="tx1"/>
                </a:solidFill>
                <a:effectLst/>
                <a:latin typeface="Segoe UI Light" pitchFamily="34" charset="0"/>
                <a:ea typeface="+mn-ea"/>
                <a:cs typeface="+mn-cs"/>
              </a:rPr>
              <a:t>. SGAM pages record those extents that are currently used as mixed extents and have at least one unused page. Each SGAM covers 63,904 extents, or nearly 4 GB of data. The SGAM has one bit for each extent in the interval that it covers. If the bit is 1, the extent is being used as a mixed extent and has free pages; if the bit is 0, the extent is not used as a mixed extent, or it is a mixed extent whose all pages are in use.</a:t>
            </a:r>
          </a:p>
          <a:p>
            <a:endParaRPr lang="en-US" sz="900" b="1" kern="1200">
              <a:solidFill>
                <a:schemeClr val="tx1"/>
              </a:solidFill>
              <a:effectLst/>
              <a:latin typeface="Segoe UI Light" pitchFamily="34" charset="0"/>
              <a:ea typeface="+mn-ea"/>
              <a:cs typeface="+mn-cs"/>
            </a:endParaRPr>
          </a:p>
          <a:p>
            <a:endParaRPr lang="en-US" sz="900" b="1" kern="1200">
              <a:solidFill>
                <a:schemeClr val="tx1"/>
              </a:solidFill>
              <a:effectLst/>
              <a:latin typeface="Segoe UI Light" pitchFamily="34" charset="0"/>
              <a:ea typeface="+mn-ea"/>
              <a:cs typeface="+mn-cs"/>
            </a:endParaRPr>
          </a:p>
          <a:p>
            <a:endParaRPr lang="en-US"/>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endParaRPr lang="en-US"/>
          </a:p>
        </p:txBody>
      </p:sp>
      <p:sp>
        <p:nvSpPr>
          <p:cNvPr id="9" name="Slide Number Placeholder 8"/>
          <p:cNvSpPr>
            <a:spLocks noGrp="1"/>
          </p:cNvSpPr>
          <p:nvPr>
            <p:ph type="sldNum" sz="quarter" idx="10"/>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011928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p>
          <a:p>
            <a:pPr>
              <a:spcAft>
                <a:spcPts val="600"/>
              </a:spcAft>
            </a:pPr>
            <a:r>
              <a:rPr lang="en-US" dirty="0"/>
              <a:t>The buffer pool generally represents the largest percentage of SQL Server memory. In NUMA systems, there will be a separate buffer pool node for each NUMA node. </a:t>
            </a:r>
          </a:p>
          <a:p>
            <a:pPr>
              <a:spcAft>
                <a:spcPts val="600"/>
              </a:spcAft>
            </a:pPr>
            <a:r>
              <a:rPr lang="en-US" dirty="0"/>
              <a:t>The buffer pool abstracts the physical location of data and provides caching functions. All data accessed by SQL Server goes through the buffer pool. Therefore, the buffer pool can determine the data that should be stored in the cache to boost performance for frequently used objects. </a:t>
            </a:r>
          </a:p>
          <a:p>
            <a:pPr>
              <a:spcAft>
                <a:spcPts val="600"/>
              </a:spcAft>
            </a:pPr>
            <a:r>
              <a:rPr lang="en-US" dirty="0"/>
              <a:t>There are two ways that the data is accessed from the buffer pool: </a:t>
            </a:r>
          </a:p>
          <a:p>
            <a:pPr marL="171450" indent="-171450">
              <a:spcAft>
                <a:spcPts val="600"/>
              </a:spcAft>
              <a:buFont typeface="Arial" pitchFamily="34" charset="0"/>
              <a:buChar char="•"/>
            </a:pPr>
            <a:r>
              <a:rPr lang="en-US" b="1" dirty="0"/>
              <a:t>Logical read</a:t>
            </a:r>
            <a:r>
              <a:rPr lang="en-US" dirty="0"/>
              <a:t>. Indicates that the data requested is already present in the cache. A logical read-only involves memory access, so the response time is optimum. </a:t>
            </a:r>
          </a:p>
          <a:p>
            <a:pPr marL="171450" indent="-171450">
              <a:spcAft>
                <a:spcPts val="600"/>
              </a:spcAft>
              <a:buFont typeface="Arial" pitchFamily="34" charset="0"/>
              <a:buChar char="•"/>
            </a:pPr>
            <a:r>
              <a:rPr lang="en-US" b="1" dirty="0"/>
              <a:t>Physical read</a:t>
            </a:r>
            <a:r>
              <a:rPr lang="en-US" dirty="0"/>
              <a:t>. Indicates that the data requested is not present in the cache, so the data must be found by using the database files. A physical read is a disk I/O operation, which is more expensive than memory access. When the I/O operation completes, the request is satisfied and the data is stored in the cache so that it can be accessed later. </a:t>
            </a:r>
          </a:p>
          <a:p>
            <a:pPr>
              <a:spcAft>
                <a:spcPts val="600"/>
              </a:spcAft>
            </a:pPr>
            <a:r>
              <a:rPr lang="en-US" dirty="0"/>
              <a:t>When a query runs, the database pages that contain the data required to return the query result may or may not be located in physical memory. The query does not have the notion of data locality; it simply requests the page from the buffer pool. </a:t>
            </a:r>
          </a:p>
          <a:p>
            <a:pPr>
              <a:spcAft>
                <a:spcPts val="600"/>
              </a:spcAft>
            </a:pPr>
            <a:r>
              <a:rPr lang="en-US" dirty="0"/>
              <a:t>If the pages are in memory, then there is a logical read of the page, which results in a </a:t>
            </a:r>
            <a:r>
              <a:rPr lang="en-US" i="1" dirty="0"/>
              <a:t>cache hit</a:t>
            </a:r>
            <a:r>
              <a:rPr lang="en-US" dirty="0"/>
              <a:t>. If the page is not in memory, then there needs to be a physical read of the page from the disk subsystem. This results in a </a:t>
            </a:r>
            <a:r>
              <a:rPr lang="en-US" i="1" dirty="0"/>
              <a:t>cache miss event</a:t>
            </a:r>
            <a:r>
              <a:rPr lang="en-US" dirty="0"/>
              <a:t>. </a:t>
            </a:r>
          </a:p>
          <a:p>
            <a:endParaRPr lang="en-US" b="1" dirty="0"/>
          </a:p>
          <a:p>
            <a:r>
              <a:rPr lang="en-US" b="1" dirty="0"/>
              <a:t>Additional Reading:</a:t>
            </a:r>
          </a:p>
          <a:p>
            <a:r>
              <a:rPr lang="en-US" i="1" dirty="0"/>
              <a:t>Buffer Management</a:t>
            </a:r>
          </a:p>
          <a:p>
            <a:r>
              <a:rPr lang="en-US" dirty="0">
                <a:hlinkClick r:id="rId4"/>
              </a:rPr>
              <a:t>https://docs.microsoft.com/en-us/previous-versions/sql/sql-server-2008-r2/aa337525(v=sql.105)</a:t>
            </a:r>
            <a:endParaRPr lang="en-US" i="1" dirty="0"/>
          </a:p>
          <a:p>
            <a:r>
              <a:rPr lang="en-US" i="1" dirty="0"/>
              <a:t>Growing and Shrinking the Buffer Pool Under NUMA</a:t>
            </a:r>
          </a:p>
          <a:p>
            <a:r>
              <a:rPr lang="en-US" dirty="0">
                <a:hlinkClick r:id="rId5"/>
              </a:rPr>
              <a:t>https://docs.microsoft.com/en-us/previous-versions/sql/sql-server-2008-r2/ms345403(v=sql.105)</a:t>
            </a:r>
            <a:endParaRPr lang="en-US" dirty="0"/>
          </a:p>
          <a:p>
            <a:endParaRPr lang="en-US" dirty="0"/>
          </a:p>
          <a:p>
            <a:endParaRPr lang="en-US" b="0" dirty="0"/>
          </a:p>
          <a:p>
            <a:endParaRPr lang="en-US" b="0" dirty="0"/>
          </a:p>
          <a:p>
            <a:endParaRPr lang="en-US" b="1" dirty="0"/>
          </a:p>
          <a:p>
            <a:endParaRPr lang="en-US" dirty="0"/>
          </a:p>
          <a:p>
            <a:endParaRPr lang="en-US" dirty="0"/>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9" name="Slide Number Placeholder 8"/>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41847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SET STATISTICS IO (Transact-SQL) - SQL Server | Microsoft Docs</a:t>
            </a:r>
            <a:endParaRPr lang="en-US" dirty="0"/>
          </a:p>
          <a:p>
            <a:r>
              <a:rPr lang="en-US" b="0" i="0" dirty="0">
                <a:solidFill>
                  <a:srgbClr val="E3E3E3"/>
                </a:solidFill>
                <a:effectLst/>
                <a:latin typeface="Segoe UI" panose="020B0502040204020203" pitchFamily="34" charset="0"/>
              </a:rPr>
              <a:t>Causes SQL Server to display information about the amount of disk activity generated by Transact-SQL statements.</a:t>
            </a:r>
            <a:endParaRPr lang="en-US" dirty="0"/>
          </a:p>
          <a:p>
            <a:endParaRPr lang="en-US" dirty="0"/>
          </a:p>
          <a:p>
            <a:endParaRPr lang="en-US" dirty="0"/>
          </a:p>
          <a:p>
            <a:r>
              <a:rPr lang="en-US" dirty="0">
                <a:hlinkClick r:id="rId4"/>
              </a:rPr>
              <a:t>SET STATISTICS TIME (Transact-SQL) - SQL Server | Microsoft Docs</a:t>
            </a:r>
            <a:endParaRPr lang="en-US" dirty="0"/>
          </a:p>
          <a:p>
            <a:r>
              <a:rPr lang="en-US" b="0" i="0" dirty="0">
                <a:solidFill>
                  <a:srgbClr val="E3E3E3"/>
                </a:solidFill>
                <a:effectLst/>
                <a:latin typeface="Segoe UI" panose="020B0502040204020203" pitchFamily="34" charset="0"/>
              </a:rPr>
              <a:t>Displays the number of milliseconds required to parse, compile, and execute each statement.</a:t>
            </a:r>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22406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endParaRPr lang="en-US"/>
          </a:p>
        </p:txBody>
      </p:sp>
      <p:sp>
        <p:nvSpPr>
          <p:cNvPr id="9" name="Slide Number Placeholder 8"/>
          <p:cNvSpPr>
            <a:spLocks noGrp="1"/>
          </p:cNvSpPr>
          <p:nvPr>
            <p:ph type="sldNum" sz="quarter" idx="10"/>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59006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t>SGAM pages record which extents are now used as mixed extents and have at least one unused page. Similar to a GAM, each SGAM covers about 64,000 extents, or almost 4 GB of data. The SGAM has a bit for each extent in the interval it covers. If the bit is 1, the extent being used is a mixed extent and has unallocated pages; if the bit is 0, the extent is not being used as a mixed extent, or it is a mixed extent whose pages are all in use.</a:t>
            </a:r>
          </a:p>
          <a:p>
            <a:endParaRPr lang="en-US"/>
          </a:p>
          <a:p>
            <a:endParaRPr lang="en-US"/>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endParaRPr lang="en-US"/>
          </a:p>
        </p:txBody>
      </p:sp>
      <p:sp>
        <p:nvSpPr>
          <p:cNvPr id="9" name="Slide Number Placeholder 8"/>
          <p:cNvSpPr>
            <a:spLocks noGrp="1"/>
          </p:cNvSpPr>
          <p:nvPr>
            <p:ph type="sldNum" sz="quarter" idx="10"/>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881070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p>
          <a:p>
            <a:pPr marL="438912" lvl="1" indent="-228600"/>
            <a:r>
              <a:rPr lang="en-US" dirty="0"/>
              <a:t>When</a:t>
            </a:r>
            <a:r>
              <a:rPr lang="en-US" baseline="0" dirty="0"/>
              <a:t> nonclustered indexes are used, SQL Server may choose to use a different access method. </a:t>
            </a:r>
          </a:p>
          <a:p>
            <a:pPr marL="438912" lvl="1" indent="-228600"/>
            <a:r>
              <a:rPr lang="en-US" baseline="0" dirty="0"/>
              <a:t>When the nonclustered index is sought or scanned, it</a:t>
            </a:r>
            <a:r>
              <a:rPr lang="en-US" dirty="0"/>
              <a:t> i</a:t>
            </a:r>
            <a:r>
              <a:rPr lang="en-US" baseline="0" dirty="0"/>
              <a:t>s doing so to support WHERE clauses and JOINs.</a:t>
            </a:r>
          </a:p>
          <a:p>
            <a:pPr marL="438912" lvl="1" indent="-228600"/>
            <a:r>
              <a:rPr lang="en-US" baseline="0" dirty="0"/>
              <a:t>However, the </a:t>
            </a:r>
            <a:r>
              <a:rPr lang="en-US" dirty="0"/>
              <a:t>nonclustered index </a:t>
            </a:r>
            <a:r>
              <a:rPr lang="en-US" baseline="0" dirty="0"/>
              <a:t>often cannot support the SELECT clause hence need to join with base table. </a:t>
            </a:r>
          </a:p>
          <a:p>
            <a:pPr marL="438912" lvl="1" indent="-228600"/>
            <a:r>
              <a:rPr lang="en-US" baseline="0" dirty="0"/>
              <a:t>To put it another way, it cannot ‘cover’ the query.  </a:t>
            </a:r>
          </a:p>
          <a:p>
            <a:r>
              <a:rPr lang="en-US" dirty="0"/>
              <a:t>=============</a:t>
            </a:r>
          </a:p>
          <a:p>
            <a:r>
              <a:rPr lang="en-US" b="1" dirty="0"/>
              <a:t>More Information</a:t>
            </a:r>
          </a:p>
          <a:p>
            <a:r>
              <a:rPr lang="en-US" dirty="0"/>
              <a:t>=============</a:t>
            </a:r>
          </a:p>
          <a:p>
            <a:endParaRPr lang="en-US" baseline="0" dirty="0"/>
          </a:p>
          <a:p>
            <a:pPr marL="171450" indent="-171450">
              <a:buFont typeface="Arial" panose="020B0604020202020204" pitchFamily="34" charset="0"/>
              <a:buChar char="•"/>
            </a:pPr>
            <a:r>
              <a:rPr lang="en-US" b="1" baseline="0" dirty="0"/>
              <a:t>To get the columns needed for the select clause, SQL Server needs to look up those additional columns using a Key Lookup, which reaches back to the clustered index or heap</a:t>
            </a:r>
            <a:r>
              <a:rPr lang="en-US" baseline="0" dirty="0"/>
              <a:t>. </a:t>
            </a:r>
          </a:p>
          <a:p>
            <a:pPr marL="171450" indent="-171450">
              <a:buFont typeface="Arial" panose="020B0604020202020204" pitchFamily="34" charset="0"/>
              <a:buChar char="•"/>
            </a:pPr>
            <a:r>
              <a:rPr lang="en-US" baseline="0" dirty="0"/>
              <a:t>This is possible because each row in the nonclustered index has not only the columns that were defined, but </a:t>
            </a:r>
            <a:r>
              <a:rPr lang="en-US" b="1" baseline="0" dirty="0"/>
              <a:t>also includes the clustering key or RID.  </a:t>
            </a:r>
          </a:p>
          <a:p>
            <a:pPr marL="171450" indent="-171450">
              <a:buFont typeface="Arial" panose="020B0604020202020204" pitchFamily="34" charset="0"/>
              <a:buChar char="•"/>
            </a:pPr>
            <a:r>
              <a:rPr lang="en-US" b="1" baseline="0" dirty="0"/>
              <a:t>When the </a:t>
            </a:r>
            <a:r>
              <a:rPr lang="en-US" b="1" dirty="0"/>
              <a:t>nonclustered index </a:t>
            </a:r>
            <a:r>
              <a:rPr lang="en-US" b="1" baseline="0" dirty="0"/>
              <a:t>seek/scan finds the rows that match the filter requested, it loops over each of the rows, gets the hidden key/RID, and gets the additional columns needed</a:t>
            </a:r>
            <a:r>
              <a:rPr lang="en-US" baseline="0" dirty="0"/>
              <a:t>.</a:t>
            </a:r>
          </a:p>
          <a:p>
            <a:pPr marL="171450" indent="-171450">
              <a:buFont typeface="Arial" panose="020B0604020202020204" pitchFamily="34" charset="0"/>
              <a:buChar char="•"/>
            </a:pPr>
            <a:r>
              <a:rPr lang="en-US" b="1" baseline="0" dirty="0"/>
              <a:t>Key lookups are costly. </a:t>
            </a:r>
            <a:r>
              <a:rPr lang="en-US" baseline="0" dirty="0"/>
              <a:t>In fact, they</a:t>
            </a:r>
            <a:r>
              <a:rPr lang="en-US" dirty="0"/>
              <a:t> a</a:t>
            </a:r>
            <a:r>
              <a:rPr lang="en-US" baseline="0" dirty="0"/>
              <a:t>re so costly that SQL Server frequently decides that the cost of a </a:t>
            </a:r>
            <a:r>
              <a:rPr lang="en-US" dirty="0"/>
              <a:t>nonclustered index </a:t>
            </a:r>
            <a:r>
              <a:rPr lang="en-US" baseline="0" dirty="0"/>
              <a:t>seek + lookup is higher than simply scanning the clustered index. </a:t>
            </a:r>
          </a:p>
          <a:p>
            <a:pPr marL="171450" marR="0" lvl="0" indent="-171450" algn="l" defTabSz="914400" rtl="0" eaLnBrk="1" fontAlgn="auto" latinLnBrk="0" hangingPunct="1">
              <a:lnSpc>
                <a:spcPct val="90000"/>
              </a:lnSpc>
              <a:spcBef>
                <a:spcPts val="333"/>
              </a:spcBef>
              <a:spcAft>
                <a:spcPts val="0"/>
              </a:spcAft>
              <a:buClrTx/>
              <a:buSzTx/>
              <a:buFont typeface="Arial" panose="020B0604020202020204" pitchFamily="34" charset="0"/>
              <a:buChar char="•"/>
              <a:tabLst/>
              <a:defRPr/>
            </a:pPr>
            <a:r>
              <a:rPr lang="en-US" b="1" dirty="0"/>
              <a:t>To improve Query performance </a:t>
            </a:r>
            <a:r>
              <a:rPr lang="en-US" dirty="0"/>
              <a:t>one must  remove the lookup from the Execution plan.</a:t>
            </a:r>
          </a:p>
          <a:p>
            <a:endParaRPr lang="en-US" baseline="0" dirty="0"/>
          </a:p>
          <a:p>
            <a:endParaRPr lang="en-US" baseline="0" dirty="0"/>
          </a:p>
          <a:p>
            <a:r>
              <a:rPr lang="en-US" b="1" u="sng" baseline="0" dirty="0"/>
              <a:t>The ‘tipping point’ that determines when SQL Server will scan is pretty low, and is typically 10%</a:t>
            </a:r>
            <a:r>
              <a:rPr lang="en-US" b="0" u="none" baseline="0" dirty="0"/>
              <a:t>.</a:t>
            </a:r>
          </a:p>
          <a:p>
            <a:endParaRPr lang="en-US" baseline="0" dirty="0"/>
          </a:p>
          <a:p>
            <a:r>
              <a:rPr lang="en-US" dirty="0"/>
              <a:t>T</a:t>
            </a:r>
            <a:r>
              <a:rPr lang="en-US" baseline="0" dirty="0"/>
              <a:t>herefore, avoiding key lookups is often a good way to help query performance. The next lesson, </a:t>
            </a:r>
            <a:r>
              <a:rPr lang="en-US" dirty="0"/>
              <a:t>“I</a:t>
            </a:r>
            <a:r>
              <a:rPr lang="en-US" baseline="0" dirty="0"/>
              <a:t>ndexing </a:t>
            </a:r>
            <a:r>
              <a:rPr lang="en-US" dirty="0"/>
              <a:t>S</a:t>
            </a:r>
            <a:r>
              <a:rPr lang="en-US" baseline="0" dirty="0"/>
              <a:t>trategy”, discusses ways that this can be done.</a:t>
            </a:r>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23</a:t>
            </a:fld>
            <a:endParaRPr lang="en-US" noProof="0"/>
          </a:p>
        </p:txBody>
      </p:sp>
    </p:spTree>
    <p:extLst>
      <p:ext uri="{BB962C8B-B14F-4D97-AF65-F5344CB8AC3E}">
        <p14:creationId xmlns:p14="http://schemas.microsoft.com/office/powerpoint/2010/main" val="4149310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p>
          <a:p>
            <a:pPr marL="438912" lvl="1" indent="-228600"/>
            <a:r>
              <a:rPr lang="en-US" dirty="0"/>
              <a:t>When</a:t>
            </a:r>
            <a:r>
              <a:rPr lang="en-US" baseline="0" dirty="0"/>
              <a:t> nonclustered indexes are used, SQL Server may choose to use a different access method. </a:t>
            </a:r>
          </a:p>
          <a:p>
            <a:pPr marL="438912" lvl="1" indent="-228600"/>
            <a:r>
              <a:rPr lang="en-US" baseline="0" dirty="0"/>
              <a:t>When the nonclustered index is sought or scanned, it</a:t>
            </a:r>
            <a:r>
              <a:rPr lang="en-US" dirty="0"/>
              <a:t> i</a:t>
            </a:r>
            <a:r>
              <a:rPr lang="en-US" baseline="0" dirty="0"/>
              <a:t>s doing so to support WHERE clauses and JOINs.</a:t>
            </a:r>
          </a:p>
          <a:p>
            <a:pPr marL="438912" lvl="1" indent="-228600"/>
            <a:r>
              <a:rPr lang="en-US" baseline="0" dirty="0"/>
              <a:t>However, the </a:t>
            </a:r>
            <a:r>
              <a:rPr lang="en-US" dirty="0"/>
              <a:t>nonclustered index </a:t>
            </a:r>
            <a:r>
              <a:rPr lang="en-US" baseline="0" dirty="0"/>
              <a:t>often cannot support the SELECT clause hence need to join with base table. </a:t>
            </a:r>
          </a:p>
          <a:p>
            <a:pPr marL="438912" lvl="1" indent="-228600"/>
            <a:r>
              <a:rPr lang="en-US" baseline="0" dirty="0"/>
              <a:t>To put it another way, it cannot ‘cover’ the query.  </a:t>
            </a:r>
          </a:p>
          <a:p>
            <a:r>
              <a:rPr lang="en-US" dirty="0"/>
              <a:t>=============</a:t>
            </a:r>
          </a:p>
          <a:p>
            <a:r>
              <a:rPr lang="en-US" b="1" dirty="0"/>
              <a:t>More Information</a:t>
            </a:r>
          </a:p>
          <a:p>
            <a:r>
              <a:rPr lang="en-US" dirty="0"/>
              <a:t>=============</a:t>
            </a:r>
          </a:p>
          <a:p>
            <a:endParaRPr lang="en-US" baseline="0" dirty="0"/>
          </a:p>
          <a:p>
            <a:pPr marL="171450" indent="-171450">
              <a:buFont typeface="Arial" panose="020B0604020202020204" pitchFamily="34" charset="0"/>
              <a:buChar char="•"/>
            </a:pPr>
            <a:r>
              <a:rPr lang="en-US" b="1" baseline="0" dirty="0"/>
              <a:t>To get the columns needed for the select clause, SQL Server needs to look up those additional columns using a Key Lookup, which reaches back to the clustered index or heap</a:t>
            </a:r>
            <a:r>
              <a:rPr lang="en-US" baseline="0" dirty="0"/>
              <a:t>. </a:t>
            </a:r>
          </a:p>
          <a:p>
            <a:pPr marL="171450" indent="-171450">
              <a:buFont typeface="Arial" panose="020B0604020202020204" pitchFamily="34" charset="0"/>
              <a:buChar char="•"/>
            </a:pPr>
            <a:r>
              <a:rPr lang="en-US" baseline="0" dirty="0"/>
              <a:t>This is possible because each row in the nonclustered index has not only the columns that were defined, but </a:t>
            </a:r>
            <a:r>
              <a:rPr lang="en-US" b="1" baseline="0" dirty="0"/>
              <a:t>also includes the clustering key or RID.  </a:t>
            </a:r>
          </a:p>
          <a:p>
            <a:pPr marL="171450" indent="-171450">
              <a:buFont typeface="Arial" panose="020B0604020202020204" pitchFamily="34" charset="0"/>
              <a:buChar char="•"/>
            </a:pPr>
            <a:r>
              <a:rPr lang="en-US" b="1" baseline="0" dirty="0"/>
              <a:t>When the </a:t>
            </a:r>
            <a:r>
              <a:rPr lang="en-US" b="1" dirty="0"/>
              <a:t>nonclustered index </a:t>
            </a:r>
            <a:r>
              <a:rPr lang="en-US" b="1" baseline="0" dirty="0"/>
              <a:t>seek/scan finds the rows that match the filter requested, it loops over each of the rows, gets the hidden key/RID, and gets the additional columns needed</a:t>
            </a:r>
            <a:r>
              <a:rPr lang="en-US" baseline="0" dirty="0"/>
              <a:t>.</a:t>
            </a:r>
          </a:p>
          <a:p>
            <a:pPr marL="171450" indent="-171450">
              <a:buFont typeface="Arial" panose="020B0604020202020204" pitchFamily="34" charset="0"/>
              <a:buChar char="•"/>
            </a:pPr>
            <a:r>
              <a:rPr lang="en-US" b="1" baseline="0" dirty="0"/>
              <a:t>Key lookups are costly. </a:t>
            </a:r>
            <a:r>
              <a:rPr lang="en-US" baseline="0" dirty="0"/>
              <a:t>In fact, they</a:t>
            </a:r>
            <a:r>
              <a:rPr lang="en-US" dirty="0"/>
              <a:t> a</a:t>
            </a:r>
            <a:r>
              <a:rPr lang="en-US" baseline="0" dirty="0"/>
              <a:t>re so costly that SQL Server frequently decides that the cost of a </a:t>
            </a:r>
            <a:r>
              <a:rPr lang="en-US" dirty="0"/>
              <a:t>nonclustered index </a:t>
            </a:r>
            <a:r>
              <a:rPr lang="en-US" baseline="0" dirty="0"/>
              <a:t>seek + lookup is higher than simply scanning the clustered index. </a:t>
            </a:r>
          </a:p>
          <a:p>
            <a:pPr marL="171450" marR="0" lvl="0" indent="-171450" algn="l" defTabSz="914400" rtl="0" eaLnBrk="1" fontAlgn="auto" latinLnBrk="0" hangingPunct="1">
              <a:lnSpc>
                <a:spcPct val="90000"/>
              </a:lnSpc>
              <a:spcBef>
                <a:spcPts val="333"/>
              </a:spcBef>
              <a:spcAft>
                <a:spcPts val="0"/>
              </a:spcAft>
              <a:buClrTx/>
              <a:buSzTx/>
              <a:buFont typeface="Arial" panose="020B0604020202020204" pitchFamily="34" charset="0"/>
              <a:buChar char="•"/>
              <a:tabLst/>
              <a:defRPr/>
            </a:pPr>
            <a:r>
              <a:rPr lang="en-US" b="1" dirty="0"/>
              <a:t>To improve Query performance </a:t>
            </a:r>
            <a:r>
              <a:rPr lang="en-US" dirty="0"/>
              <a:t>one must  remove the lookup from the Execution plan.</a:t>
            </a:r>
          </a:p>
          <a:p>
            <a:endParaRPr lang="en-US" baseline="0" dirty="0"/>
          </a:p>
          <a:p>
            <a:endParaRPr lang="en-US" baseline="0" dirty="0"/>
          </a:p>
          <a:p>
            <a:r>
              <a:rPr lang="en-US" b="1" u="sng" baseline="0" dirty="0"/>
              <a:t>The ‘tipping point’ that determines when SQL Server will scan is pretty low, and is typically 10%</a:t>
            </a:r>
            <a:r>
              <a:rPr lang="en-US" b="0" u="none" baseline="0" dirty="0"/>
              <a:t>.</a:t>
            </a:r>
          </a:p>
          <a:p>
            <a:endParaRPr lang="en-US" baseline="0" dirty="0"/>
          </a:p>
          <a:p>
            <a:r>
              <a:rPr lang="en-US" dirty="0"/>
              <a:t>T</a:t>
            </a:r>
            <a:r>
              <a:rPr lang="en-US" baseline="0" dirty="0"/>
              <a:t>herefore, avoiding key lookups is often a good way to help query performance. The next lesson, </a:t>
            </a:r>
            <a:r>
              <a:rPr lang="en-US" dirty="0"/>
              <a:t>“I</a:t>
            </a:r>
            <a:r>
              <a:rPr lang="en-US" baseline="0" dirty="0"/>
              <a:t>ndexing </a:t>
            </a:r>
            <a:r>
              <a:rPr lang="en-US" dirty="0"/>
              <a:t>S</a:t>
            </a:r>
            <a:r>
              <a:rPr lang="en-US" baseline="0" dirty="0"/>
              <a:t>trategy”, discusses ways that this can be done.</a:t>
            </a:r>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24</a:t>
            </a:fld>
            <a:endParaRPr lang="en-US" noProof="0"/>
          </a:p>
        </p:txBody>
      </p:sp>
    </p:spTree>
    <p:extLst>
      <p:ext uri="{BB962C8B-B14F-4D97-AF65-F5344CB8AC3E}">
        <p14:creationId xmlns:p14="http://schemas.microsoft.com/office/powerpoint/2010/main" val="469493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a:t>In SQL Server 2012, the </a:t>
            </a:r>
            <a:r>
              <a:rPr lang="en-US" b="1"/>
              <a:t>max server memory</a:t>
            </a:r>
            <a:r>
              <a:rPr lang="en-US"/>
              <a:t> setting now controls all memory allocations  that were previously made through the single_page_allocator AND multi_page_allocator. While SQL CLR memory allocations come directly from VAS via VirtualAlloc, they are accounted for by the memory manager and thus are controlled by </a:t>
            </a:r>
            <a:r>
              <a:rPr lang="en-US" b="1"/>
              <a:t>max server memory</a:t>
            </a:r>
            <a:r>
              <a:rPr lang="en-US"/>
              <a:t>.  As a result, SQL Server 2012 </a:t>
            </a:r>
            <a:r>
              <a:rPr lang="en-US" b="1"/>
              <a:t>max server memory</a:t>
            </a:r>
            <a:r>
              <a:rPr lang="en-US"/>
              <a:t> configuration excludes </a:t>
            </a:r>
            <a:r>
              <a:rPr lang="en-US" b="1"/>
              <a:t>only</a:t>
            </a:r>
            <a:r>
              <a:rPr lang="en-US"/>
              <a:t> the following allocations:</a:t>
            </a:r>
          </a:p>
          <a:p>
            <a:pPr marL="628650" lvl="1" indent="-171450">
              <a:spcAft>
                <a:spcPts val="600"/>
              </a:spcAft>
              <a:buFont typeface="Arial" pitchFamily="34" charset="0"/>
              <a:buChar char="•"/>
            </a:pPr>
            <a:r>
              <a:rPr lang="en-US"/>
              <a:t>Memory allocations for thread stacks within the SQL Server process.</a:t>
            </a:r>
          </a:p>
          <a:p>
            <a:pPr marL="628650" lvl="1" indent="-171450">
              <a:spcAft>
                <a:spcPts val="600"/>
              </a:spcAft>
              <a:buFont typeface="Arial" pitchFamily="34" charset="0"/>
              <a:buChar char="•"/>
            </a:pPr>
            <a:r>
              <a:rPr lang="en-US"/>
              <a:t>Memory allocation requests made directly to Windows. Examples: Allocations from extended stored procedure DLLs, objects created using OLE Automation procedures (sp_OA calls), and allocations from linked server providers</a:t>
            </a:r>
          </a:p>
          <a:p>
            <a:pPr>
              <a:spcAft>
                <a:spcPts val="600"/>
              </a:spcAft>
            </a:pPr>
            <a:r>
              <a:rPr lang="en-US"/>
              <a:t>The amount of memory that is not controlled by </a:t>
            </a:r>
            <a:r>
              <a:rPr lang="en-US" b="1"/>
              <a:t>max server memory</a:t>
            </a:r>
            <a:r>
              <a:rPr lang="en-US"/>
              <a:t> will vary greatly from environment to environment.  It will depend on the hardware in use, the number of worker threads, the use of any third-party DLLs, and so on.  As an example, on the x64 platform, each thread has a 2 megabytes (MB) stack size.  The default maximum number of worker threads can be calculated by using the following formula:</a:t>
            </a:r>
          </a:p>
          <a:p>
            <a:pPr>
              <a:spcAft>
                <a:spcPts val="600"/>
              </a:spcAft>
            </a:pPr>
            <a:r>
              <a:rPr lang="en-US"/>
              <a:t>Maximum worker threads = (512+ (&lt;# of processors&gt; -4) * 16)</a:t>
            </a:r>
          </a:p>
          <a:p>
            <a:pPr>
              <a:spcAft>
                <a:spcPts val="600"/>
              </a:spcAft>
            </a:pPr>
            <a:r>
              <a:rPr lang="en-US"/>
              <a:t>Therefore, on a system with 16 cores, the maximum number of worker threads will be 704.  Multiply that by 2 MB per thread and you end up with 1,408 MB of memory for just the thread stacks in addition to what is being used by the memory manager.  This should be kept in mind when estimating SQL Server memory usage for a particular instance and considered when configuring </a:t>
            </a:r>
            <a:r>
              <a:rPr lang="en-US" b="1"/>
              <a:t>max server memory</a:t>
            </a:r>
            <a:r>
              <a:rPr lang="en-US"/>
              <a:t>.</a:t>
            </a:r>
          </a:p>
          <a:p>
            <a:r>
              <a:rPr lang="en-US" b="1"/>
              <a:t>Additional Reading</a:t>
            </a:r>
            <a:r>
              <a:rPr lang="en-US"/>
              <a:t>:</a:t>
            </a:r>
          </a:p>
          <a:p>
            <a:r>
              <a:rPr lang="en-US" i="1"/>
              <a:t>Memory configuration and sizing considerations in SQL Server 2012</a:t>
            </a:r>
          </a:p>
          <a:p>
            <a:r>
              <a:rPr lang="en-US">
                <a:hlinkClick r:id="rId4"/>
              </a:rPr>
              <a:t>http://support.microsoft.com/kb/2663912</a:t>
            </a:r>
            <a:endParaRPr lang="en-US"/>
          </a:p>
          <a:p>
            <a:endParaRPr lang="en-US"/>
          </a:p>
          <a:p>
            <a:endParaRPr lang="en-US"/>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 name="Rectangular Callout 8"/>
          <p:cNvSpPr/>
          <p:nvPr/>
        </p:nvSpPr>
        <p:spPr>
          <a:xfrm>
            <a:off x="-1992995" y="3763828"/>
            <a:ext cx="2373995" cy="1159144"/>
          </a:xfrm>
          <a:prstGeom prst="wedgeRectCallout">
            <a:avLst>
              <a:gd name="adj1" fmla="val 151245"/>
              <a:gd name="adj2" fmla="val 8460"/>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a:ea typeface="+mn-ea"/>
                <a:cs typeface="+mn-cs"/>
              </a:rPr>
              <a:t>Is there a reason why this AND is all caps? Unless you are referring to the Boolean operator, please change to lower case</a:t>
            </a:r>
          </a:p>
        </p:txBody>
      </p:sp>
      <p:sp>
        <p:nvSpPr>
          <p:cNvPr id="10" name="Rectangular Callout 9"/>
          <p:cNvSpPr/>
          <p:nvPr/>
        </p:nvSpPr>
        <p:spPr>
          <a:xfrm>
            <a:off x="-1992996" y="5002306"/>
            <a:ext cx="2373995" cy="712694"/>
          </a:xfrm>
          <a:prstGeom prst="wedgeRectCallout">
            <a:avLst>
              <a:gd name="adj1" fmla="val 96616"/>
              <a:gd name="adj2" fmla="val -85905"/>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a:ea typeface="+mn-ea"/>
                <a:cs typeface="+mn-cs"/>
              </a:rPr>
              <a:t>Please define VAS</a:t>
            </a:r>
          </a:p>
        </p:txBody>
      </p:sp>
      <p:sp>
        <p:nvSpPr>
          <p:cNvPr id="11" name="Slide Number Placeholder 10"/>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4748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p>
          <a:p>
            <a:pPr>
              <a:spcAft>
                <a:spcPts val="600"/>
              </a:spcAft>
            </a:pPr>
            <a:r>
              <a:rPr lang="en-US" dirty="0"/>
              <a:t>Low memory conditions are typically related to one of the following issues: </a:t>
            </a:r>
          </a:p>
          <a:p>
            <a:pPr marL="171450" indent="-171450">
              <a:spcAft>
                <a:spcPts val="600"/>
              </a:spcAft>
              <a:buFont typeface="Arial" pitchFamily="34" charset="0"/>
              <a:buChar char="•"/>
            </a:pPr>
            <a:r>
              <a:rPr lang="en-US" b="1" dirty="0"/>
              <a:t>Buffer pool</a:t>
            </a:r>
            <a:r>
              <a:rPr lang="en-US" dirty="0"/>
              <a:t>. The database caching mechanism must grow the buffer pool to improve the response time, but there is no memory remaining to do this. </a:t>
            </a:r>
          </a:p>
          <a:p>
            <a:pPr marL="171450" indent="-171450">
              <a:spcAft>
                <a:spcPts val="600"/>
              </a:spcAft>
              <a:buFont typeface="Arial" pitchFamily="34" charset="0"/>
              <a:buChar char="•"/>
            </a:pPr>
            <a:r>
              <a:rPr lang="en-US" b="1" dirty="0"/>
              <a:t>VAS</a:t>
            </a:r>
            <a:r>
              <a:rPr lang="en-US" dirty="0"/>
              <a:t>. Different components fail when trying to use memory because there is no VAS available. </a:t>
            </a:r>
          </a:p>
          <a:p>
            <a:pPr marL="171450" indent="-171450">
              <a:spcAft>
                <a:spcPts val="600"/>
              </a:spcAft>
              <a:buFont typeface="Arial" pitchFamily="34" charset="0"/>
              <a:buChar char="•"/>
            </a:pPr>
            <a:r>
              <a:rPr lang="en-US" b="1" dirty="0"/>
              <a:t>Windows memory manager</a:t>
            </a:r>
            <a:r>
              <a:rPr lang="en-US" dirty="0"/>
              <a:t>. The operating system is starting the trimming process to meet the needs of a process that is requesting memory. At this moment, SQL Server needs to discard memory to prevent it from being paged out to disk. </a:t>
            </a:r>
          </a:p>
          <a:p>
            <a:r>
              <a:rPr lang="en-US" dirty="0"/>
              <a:t>The Resource Monitor works in conjunction with the Windows Memory Manager and the SQL Server Memory Manager to monitor the availability of virtual and physical memory, internal cache memory targets, and the Resource Governor Pool limits. When a low memory condition is detected, notifications are passed to memory clerks who attempt to free the memory, if possible, from the various SQL Server components. Each clerk responds to the notifications in different ways depending on the component that implements the clerk. For example, the buffer pool trims memory by activating the Lazy Writer thread, while the CLR clerk may initiate Garbage Collection, and so on.</a:t>
            </a:r>
          </a:p>
          <a:p>
            <a:endParaRPr lang="en-US" dirty="0"/>
          </a:p>
          <a:p>
            <a:endParaRPr lang="en-US" dirty="0"/>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endParaRPr lang="en-US"/>
          </a:p>
        </p:txBody>
      </p:sp>
      <p:sp>
        <p:nvSpPr>
          <p:cNvPr id="9" name="Slide Number Placeholder 8"/>
          <p:cNvSpPr>
            <a:spLocks noGrp="1"/>
          </p:cNvSpPr>
          <p:nvPr>
            <p:ph type="sldNum" sz="quarter" idx="10"/>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563957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a:t>Key Points:</a:t>
            </a:r>
            <a:endParaRPr lang="en-US"/>
          </a:p>
          <a:p>
            <a:r>
              <a:rPr lang="en-US"/>
              <a:t>The two core responsibilities of the SQLOS are Resource Management and Monitoring. All the information used to manage and monitor resources within the SQL Server process space is exposed to the DBA via Dynamic Management Views (DMVs). These views expose the memory structures used within the SQLOS to account for all the resources in use, thus giving the DBA complete knowledge of the state of the SQL Server process.</a:t>
            </a:r>
          </a:p>
          <a:p>
            <a:endParaRPr lang="en-US"/>
          </a:p>
          <a:p>
            <a:endParaRPr lang="en-US"/>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endParaRPr lang="en-US"/>
          </a:p>
        </p:txBody>
      </p:sp>
      <p:sp>
        <p:nvSpPr>
          <p:cNvPr id="9" name="Slide Number Placeholder 8"/>
          <p:cNvSpPr>
            <a:spLocks noGrp="1"/>
          </p:cNvSpPr>
          <p:nvPr>
            <p:ph type="sldNum" sz="quarter" idx="10"/>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7482601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3914775" y="73025"/>
            <a:ext cx="3289300" cy="1851025"/>
          </a:xfrm>
          <a:ln/>
        </p:spPr>
      </p:sp>
      <p:sp>
        <p:nvSpPr>
          <p:cNvPr id="57347" name="Notes Placeholder 2"/>
          <p:cNvSpPr>
            <a:spLocks noGrp="1"/>
          </p:cNvSpPr>
          <p:nvPr>
            <p:ph type="body" idx="1"/>
          </p:nvPr>
        </p:nvSpPr>
        <p:spPr>
          <a:xfrm>
            <a:off x="314325" y="2120900"/>
            <a:ext cx="6286500" cy="6907213"/>
          </a:xfrm>
          <a:noFill/>
          <a:ln/>
        </p:spPr>
        <p:txBody>
          <a:bodyPr/>
          <a:lstStyle/>
          <a:p>
            <a:r>
              <a:rPr lang="en-US" dirty="0">
                <a:latin typeface="Arial" charset="0"/>
                <a:cs typeface="Arial" charset="0"/>
              </a:rPr>
              <a:t>Discuss the effects that each of the transaction isolation levels has on data access. Be sure that students understand the READ COMMITTED isolation level, and that it is the default transaction isolation level. </a:t>
            </a:r>
          </a:p>
          <a:p>
            <a:endParaRPr lang="en-US" dirty="0">
              <a:latin typeface="Arial" charset="0"/>
              <a:cs typeface="Arial" charset="0"/>
            </a:endParaRPr>
          </a:p>
          <a:p>
            <a:r>
              <a:rPr lang="en-US" b="1" dirty="0">
                <a:latin typeface="Arial" charset="0"/>
                <a:cs typeface="Arial" charset="0"/>
              </a:rPr>
              <a:t>References:</a:t>
            </a:r>
          </a:p>
          <a:p>
            <a:r>
              <a:rPr lang="en-US" dirty="0">
                <a:latin typeface="Arial" charset="0"/>
                <a:cs typeface="Arial" charset="0"/>
              </a:rPr>
              <a:t>SET TRANSACTION ISOLATION LEVEL (Transact-SQL): </a:t>
            </a:r>
            <a:r>
              <a:rPr lang="en-US" sz="1000" b="0" i="0" u="none" strike="noStrike" kern="1200" dirty="0">
                <a:solidFill>
                  <a:schemeClr val="tx1"/>
                </a:solidFill>
                <a:effectLst/>
                <a:latin typeface="Arial" charset="0"/>
                <a:ea typeface="+mn-ea"/>
                <a:cs typeface="+mn-cs"/>
              </a:rPr>
              <a:t>http://go.microsoft.com/fwlink/?LinkID=233927</a:t>
            </a:r>
            <a:r>
              <a:rPr lang="en-US" dirty="0"/>
              <a:t> </a:t>
            </a:r>
            <a:endParaRPr lang="en-US" dirty="0">
              <a:latin typeface="Arial" charset="0"/>
              <a:cs typeface="Arial" charset="0"/>
            </a:endParaRPr>
          </a:p>
          <a:p>
            <a:r>
              <a:rPr lang="en-US" dirty="0">
                <a:latin typeface="Arial" charset="0"/>
                <a:cs typeface="Arial" charset="0"/>
              </a:rPr>
              <a:t>Transaction Isolation Levels: http://go.microsoft.com/fwlink/?LinkID=209385</a:t>
            </a:r>
          </a:p>
          <a:p>
            <a:endParaRPr lang="en-US" dirty="0">
              <a:latin typeface="Arial" charset="0"/>
              <a:cs typeface="Arial" charset="0"/>
            </a:endParaRPr>
          </a:p>
        </p:txBody>
      </p:sp>
      <p:sp>
        <p:nvSpPr>
          <p:cNvPr id="57350" name="Slide Number Placeholder 5"/>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88F4DD-F79D-42D0-BFBA-60BDCC1D0E65}"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7" name="Header Placeholder 3"/>
          <p:cNvSpPr>
            <a:spLocks noGrp="1"/>
          </p:cNvSpPr>
          <p:nvPr>
            <p:ph type="hdr" sz="quarter"/>
          </p:nvPr>
        </p:nvSpPr>
        <p:spPr>
          <a:xfrm>
            <a:off x="0" y="238125"/>
            <a:ext cx="3038475" cy="347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Module 13: </a:t>
            </a:r>
            <a:r>
              <a:rPr kumimoji="0" lang="en-AU" sz="1200" b="0" i="0" u="none" strike="noStrike" kern="1200" cap="none" spc="0" normalizeH="0" baseline="0" noProof="0" dirty="0">
                <a:ln>
                  <a:noFill/>
                </a:ln>
                <a:solidFill>
                  <a:prstClr val="black"/>
                </a:solidFill>
                <a:effectLst/>
                <a:uLnTx/>
                <a:uFillTx/>
                <a:latin typeface="Calibri"/>
                <a:ea typeface="+mn-ea"/>
                <a:cs typeface="+mn-cs"/>
              </a:rPr>
              <a:t>Creating Highly </a:t>
            </a:r>
            <a:r>
              <a:rPr kumimoji="0" lang="fr-FR" sz="1200" b="0" i="0" u="none" strike="noStrike" kern="1200" cap="none" spc="0" normalizeH="0" baseline="0" noProof="0" dirty="0">
                <a:ln>
                  <a:noFill/>
                </a:ln>
                <a:solidFill>
                  <a:prstClr val="black"/>
                </a:solidFill>
                <a:effectLst/>
                <a:uLnTx/>
                <a:uFillTx/>
                <a:latin typeface="Calibri"/>
                <a:ea typeface="+mn-ea"/>
                <a:cs typeface="+mn-cs"/>
              </a:rPr>
              <a:t>Concurrent SQL Server 2012 Applications</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Date Placeholder 4"/>
          <p:cNvSpPr>
            <a:spLocks noGrp="1"/>
          </p:cNvSpPr>
          <p:nvPr>
            <p:ph type="dt" idx="1"/>
          </p:nvPr>
        </p:nvSpPr>
        <p:spPr>
          <a:xfrm>
            <a:off x="0" y="0"/>
            <a:ext cx="3038475" cy="22225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Course 10776A</a:t>
            </a:r>
          </a:p>
        </p:txBody>
      </p:sp>
    </p:spTree>
    <p:extLst>
      <p:ext uri="{BB962C8B-B14F-4D97-AF65-F5344CB8AC3E}">
        <p14:creationId xmlns:p14="http://schemas.microsoft.com/office/powerpoint/2010/main" val="1230405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parameterized batch or stored procedure is compiled for the first time, the values of the parameters supplied with the execution call are used to optimize the statements. This process is known as parameter sniffing. If these values are typical, then most calls to that stored procedure will benefit from an efficient query plan.</a:t>
            </a:r>
          </a:p>
          <a:p>
            <a:endParaRPr lang="en-US" dirty="0"/>
          </a:p>
          <a:p>
            <a:pPr marL="173028" lvl="1" indent="0">
              <a:buNone/>
            </a:pPr>
            <a:r>
              <a:rPr lang="en-US" dirty="0">
                <a:latin typeface="Consolas" panose="020B0609020204030204" pitchFamily="49" charset="0"/>
                <a:cs typeface="Consolas" panose="020B0609020204030204" pitchFamily="49" charset="0"/>
              </a:rPr>
              <a:t>CREATE PROCEDURE testProc @p1 int = null</a:t>
            </a:r>
          </a:p>
          <a:p>
            <a:pPr marL="173028" lvl="1" indent="0">
              <a:buNone/>
            </a:pPr>
            <a:r>
              <a:rPr lang="en-US" dirty="0">
                <a:latin typeface="Consolas" panose="020B0609020204030204" pitchFamily="49" charset="0"/>
                <a:cs typeface="Consolas" panose="020B0609020204030204" pitchFamily="49" charset="0"/>
              </a:rPr>
              <a:t>AS</a:t>
            </a:r>
          </a:p>
          <a:p>
            <a:pPr marL="173028" lvl="1" indent="0">
              <a:buNone/>
            </a:pPr>
            <a:r>
              <a:rPr lang="en-US" dirty="0">
                <a:latin typeface="Consolas" panose="020B0609020204030204" pitchFamily="49" charset="0"/>
                <a:cs typeface="Consolas" panose="020B0609020204030204" pitchFamily="49" charset="0"/>
              </a:rPr>
              <a:t>BEGIN</a:t>
            </a:r>
          </a:p>
          <a:p>
            <a:pPr marL="173028" lvl="1" indent="0">
              <a:buNone/>
            </a:pPr>
            <a:r>
              <a:rPr lang="en-US" dirty="0">
                <a:latin typeface="Consolas" panose="020B0609020204030204" pitchFamily="49" charset="0"/>
                <a:cs typeface="Consolas" panose="020B0609020204030204" pitchFamily="49" charset="0"/>
              </a:rPr>
              <a:t>  If @p1 IS NULL</a:t>
            </a:r>
          </a:p>
          <a:p>
            <a:pPr marL="173028" lvl="1" indent="0">
              <a:buNone/>
            </a:pPr>
            <a:r>
              <a:rPr lang="en-US" dirty="0">
                <a:latin typeface="Consolas" panose="020B0609020204030204" pitchFamily="49" charset="0"/>
                <a:cs typeface="Consolas" panose="020B0609020204030204" pitchFamily="49" charset="0"/>
              </a:rPr>
              <a:t>    Begin</a:t>
            </a:r>
          </a:p>
          <a:p>
            <a:pPr marL="173028" lvl="1" indent="0">
              <a:buNone/>
            </a:pPr>
            <a:r>
              <a:rPr lang="en-US" dirty="0">
                <a:latin typeface="Consolas" panose="020B0609020204030204" pitchFamily="49" charset="0"/>
                <a:cs typeface="Consolas" panose="020B0609020204030204" pitchFamily="49" charset="0"/>
              </a:rPr>
              <a:t>      Select @p1 = 9999</a:t>
            </a:r>
          </a:p>
          <a:p>
            <a:pPr marL="173028" lvl="1" indent="0">
              <a:buNone/>
            </a:pPr>
            <a:r>
              <a:rPr lang="en-US" dirty="0">
                <a:latin typeface="Consolas" panose="020B0609020204030204" pitchFamily="49" charset="0"/>
                <a:cs typeface="Consolas" panose="020B0609020204030204" pitchFamily="49" charset="0"/>
              </a:rPr>
              <a:t>    End</a:t>
            </a:r>
          </a:p>
          <a:p>
            <a:pPr marL="173028" lvl="1" indent="0">
              <a:buNone/>
            </a:pPr>
            <a:r>
              <a:rPr lang="en-US" dirty="0">
                <a:latin typeface="Consolas" panose="020B0609020204030204" pitchFamily="49" charset="0"/>
                <a:cs typeface="Consolas" panose="020B0609020204030204" pitchFamily="49" charset="0"/>
              </a:rPr>
              <a:t>  SELECT * </a:t>
            </a:r>
          </a:p>
          <a:p>
            <a:pPr marL="173028" lvl="1" indent="0">
              <a:buNone/>
            </a:pPr>
            <a:r>
              <a:rPr lang="en-US" dirty="0">
                <a:latin typeface="Consolas" panose="020B0609020204030204" pitchFamily="49" charset="0"/>
                <a:cs typeface="Consolas" panose="020B0609020204030204" pitchFamily="49" charset="0"/>
              </a:rPr>
              <a:t>  FROM sales.target</a:t>
            </a:r>
          </a:p>
          <a:p>
            <a:pPr marL="173028" lvl="1" indent="0">
              <a:buNone/>
            </a:pPr>
            <a:r>
              <a:rPr lang="en-US" dirty="0">
                <a:latin typeface="Consolas" panose="020B0609020204030204" pitchFamily="49" charset="0"/>
                <a:cs typeface="Consolas" panose="020B0609020204030204" pitchFamily="49" charset="0"/>
              </a:rPr>
              <a:t>  WHERE amount = @p1</a:t>
            </a:r>
          </a:p>
          <a:p>
            <a:pPr marL="173028" lvl="1" indent="0">
              <a:buNone/>
            </a:pPr>
            <a:r>
              <a:rPr lang="en-US" dirty="0">
                <a:latin typeface="Consolas" panose="020B0609020204030204" pitchFamily="49" charset="0"/>
                <a:cs typeface="Consolas" panose="020B0609020204030204" pitchFamily="49" charset="0"/>
              </a:rPr>
              <a:t>END</a:t>
            </a:r>
          </a:p>
          <a:p>
            <a:endParaRPr lang="en-US" dirty="0"/>
          </a:p>
          <a:p>
            <a:pPr lvl="0"/>
            <a:r>
              <a:rPr lang="en-US" dirty="0"/>
              <a:t>Issues generally arise in two scenarios:</a:t>
            </a:r>
          </a:p>
          <a:p>
            <a:pPr lvl="1"/>
            <a:r>
              <a:rPr lang="en-US" dirty="0"/>
              <a:t>The sniffed parameter value is not typical of the values that are actually used during a typical execution.</a:t>
            </a:r>
          </a:p>
          <a:p>
            <a:pPr lvl="1"/>
            <a:r>
              <a:rPr lang="en-US" dirty="0"/>
              <a:t>The parameter is changed within a stored procedure before it is used in a query-parameterized queries will behave in a similar manner to batches that have been explicitly parameterized. That is, if the first execution of a query uses an atypical value when it is compiled, similar queries that share the execution plan through simple or forced parameterization may have inaccurate cardinality estimates.</a:t>
            </a:r>
          </a:p>
          <a:p>
            <a:endParaRPr lang="en-US" dirty="0"/>
          </a:p>
        </p:txBody>
      </p:sp>
      <p:sp>
        <p:nvSpPr>
          <p:cNvPr id="4" name="Rectangular Callout 3"/>
          <p:cNvSpPr/>
          <p:nvPr/>
        </p:nvSpPr>
        <p:spPr>
          <a:xfrm>
            <a:off x="-3505200" y="5029200"/>
            <a:ext cx="3276600" cy="16764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Repeat of previous page</a:t>
            </a:r>
            <a:endParaRPr lang="en-US" dirty="0"/>
          </a:p>
        </p:txBody>
      </p:sp>
    </p:spTree>
    <p:extLst>
      <p:ext uri="{BB962C8B-B14F-4D97-AF65-F5344CB8AC3E}">
        <p14:creationId xmlns:p14="http://schemas.microsoft.com/office/powerpoint/2010/main" val="1056779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Reading Pages - SQL Server | Microsoft Docs</a:t>
            </a:r>
            <a:endParaRPr lang="en-US" b="0"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51</a:t>
            </a:fld>
            <a:endParaRPr lang="en-US" noProof="0"/>
          </a:p>
        </p:txBody>
      </p:sp>
    </p:spTree>
    <p:extLst>
      <p:ext uri="{BB962C8B-B14F-4D97-AF65-F5344CB8AC3E}">
        <p14:creationId xmlns:p14="http://schemas.microsoft.com/office/powerpoint/2010/main" val="14205136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Note: This should be the final slide for each presentation.</a:t>
            </a:r>
          </a:p>
          <a:p>
            <a:endParaRPr lang="en-US" dirty="0"/>
          </a:p>
        </p:txBody>
      </p:sp>
    </p:spTree>
    <p:extLst>
      <p:ext uri="{BB962C8B-B14F-4D97-AF65-F5344CB8AC3E}">
        <p14:creationId xmlns:p14="http://schemas.microsoft.com/office/powerpoint/2010/main" val="2861498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all this has been running, several other parts of SQLOS have been active:</a:t>
            </a:r>
          </a:p>
          <a:p>
            <a:pPr lvl="1"/>
            <a:r>
              <a:rPr lang="en-US" b="1"/>
              <a:t>Monitoring</a:t>
            </a:r>
            <a:r>
              <a:rPr lang="en-US"/>
              <a:t>: DMVs, Extended Events (xEvents), and so on.</a:t>
            </a:r>
          </a:p>
          <a:p>
            <a:pPr lvl="1"/>
            <a:r>
              <a:rPr lang="en-US" b="1"/>
              <a:t>Deadlock</a:t>
            </a:r>
            <a:r>
              <a:rPr lang="en-US"/>
              <a:t> </a:t>
            </a:r>
            <a:r>
              <a:rPr lang="en-US" b="1"/>
              <a:t>Monitor</a:t>
            </a:r>
            <a:r>
              <a:rPr lang="en-US"/>
              <a:t> thread: Monitors for and deals with deadlocks.</a:t>
            </a:r>
          </a:p>
          <a:p>
            <a:pPr lvl="1"/>
            <a:r>
              <a:rPr lang="en-US" b="1"/>
              <a:t>Lazy</a:t>
            </a:r>
            <a:r>
              <a:rPr lang="en-US"/>
              <a:t> </a:t>
            </a:r>
            <a:r>
              <a:rPr lang="en-US" b="1"/>
              <a:t>Writer</a:t>
            </a:r>
            <a:r>
              <a:rPr lang="en-US"/>
              <a:t> threads: Clock sweeping the buffer pool to maintain the free lists and responsible for writing dirty pages to disk between checkpoints.</a:t>
            </a:r>
          </a:p>
          <a:p>
            <a:pPr lvl="1"/>
            <a:r>
              <a:rPr lang="en-US" b="1"/>
              <a:t>Scheduler</a:t>
            </a:r>
            <a:r>
              <a:rPr lang="en-US"/>
              <a:t> </a:t>
            </a:r>
            <a:r>
              <a:rPr lang="en-US" b="1"/>
              <a:t>Monitor</a:t>
            </a:r>
            <a:r>
              <a:rPr lang="en-US"/>
              <a:t> thread: Monitors scheduler health and detects issues such as non-yielding scenarios.</a:t>
            </a:r>
          </a:p>
          <a:p>
            <a:pPr lvl="1"/>
            <a:r>
              <a:rPr lang="en-US" b="1"/>
              <a:t>Resource</a:t>
            </a:r>
            <a:r>
              <a:rPr lang="en-US"/>
              <a:t> </a:t>
            </a:r>
            <a:r>
              <a:rPr lang="en-US" b="1"/>
              <a:t>Monitor</a:t>
            </a:r>
            <a:r>
              <a:rPr lang="en-US"/>
              <a:t> thread: Monitors available memory from operating system and internal to SQL Server and notifies the Clerks.</a:t>
            </a:r>
          </a:p>
          <a:p>
            <a:r>
              <a:rPr lang="en-US"/>
              <a:t>The Hosting APIs for external components interface with Microsoft Data Access Components (MDAC) and common language runtime (CLR).</a:t>
            </a:r>
          </a:p>
          <a:p>
            <a:endParaRPr lang="en-GB"/>
          </a:p>
          <a:p>
            <a:endParaRPr lang="en-US"/>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endParaRPr lang="en-US"/>
          </a:p>
        </p:txBody>
      </p:sp>
      <p:sp>
        <p:nvSpPr>
          <p:cNvPr id="9" name="Slide Number Placeholder 8"/>
          <p:cNvSpPr>
            <a:spLocks noGrp="1"/>
          </p:cNvSpPr>
          <p:nvPr>
            <p:ph type="sldNum" sz="quarter" idx="10"/>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27280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all this has been running, several other parts of SQLOS have been active:</a:t>
            </a:r>
          </a:p>
          <a:p>
            <a:pPr lvl="1"/>
            <a:r>
              <a:rPr lang="en-US" b="1"/>
              <a:t>Monitoring</a:t>
            </a:r>
            <a:r>
              <a:rPr lang="en-US"/>
              <a:t>: DMVs, Extended Events (xEvents), and so on.</a:t>
            </a:r>
          </a:p>
          <a:p>
            <a:pPr lvl="1"/>
            <a:r>
              <a:rPr lang="en-US" b="1"/>
              <a:t>Deadlock</a:t>
            </a:r>
            <a:r>
              <a:rPr lang="en-US"/>
              <a:t> </a:t>
            </a:r>
            <a:r>
              <a:rPr lang="en-US" b="1"/>
              <a:t>Monitor</a:t>
            </a:r>
            <a:r>
              <a:rPr lang="en-US"/>
              <a:t> thread: Monitors for and deals with deadlocks.</a:t>
            </a:r>
          </a:p>
          <a:p>
            <a:pPr lvl="1"/>
            <a:r>
              <a:rPr lang="en-US" b="1"/>
              <a:t>Lazy</a:t>
            </a:r>
            <a:r>
              <a:rPr lang="en-US"/>
              <a:t> </a:t>
            </a:r>
            <a:r>
              <a:rPr lang="en-US" b="1"/>
              <a:t>Writer</a:t>
            </a:r>
            <a:r>
              <a:rPr lang="en-US"/>
              <a:t> threads: Clock sweeping the buffer pool to maintain the free lists and responsible for writing dirty pages to disk between checkpoints.</a:t>
            </a:r>
          </a:p>
          <a:p>
            <a:pPr lvl="1"/>
            <a:r>
              <a:rPr lang="en-US" b="1"/>
              <a:t>Scheduler</a:t>
            </a:r>
            <a:r>
              <a:rPr lang="en-US"/>
              <a:t> </a:t>
            </a:r>
            <a:r>
              <a:rPr lang="en-US" b="1"/>
              <a:t>Monitor</a:t>
            </a:r>
            <a:r>
              <a:rPr lang="en-US"/>
              <a:t> thread: Monitors scheduler health and detects issues such as non-yielding scenarios.</a:t>
            </a:r>
          </a:p>
          <a:p>
            <a:pPr lvl="1"/>
            <a:r>
              <a:rPr lang="en-US" b="1"/>
              <a:t>Resource</a:t>
            </a:r>
            <a:r>
              <a:rPr lang="en-US"/>
              <a:t> </a:t>
            </a:r>
            <a:r>
              <a:rPr lang="en-US" b="1"/>
              <a:t>Monitor</a:t>
            </a:r>
            <a:r>
              <a:rPr lang="en-US"/>
              <a:t> thread: Monitors available memory from operating system and internal to SQL Server and notifies the Clerks.</a:t>
            </a:r>
          </a:p>
          <a:p>
            <a:r>
              <a:rPr lang="en-US"/>
              <a:t>The Hosting APIs for external components interface with Microsoft Data Access Components (MDAC) and common language runtime (CLR).</a:t>
            </a:r>
          </a:p>
          <a:p>
            <a:endParaRPr lang="en-GB"/>
          </a:p>
          <a:p>
            <a:endParaRPr lang="en-US"/>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endParaRPr lang="en-US"/>
          </a:p>
        </p:txBody>
      </p:sp>
      <p:sp>
        <p:nvSpPr>
          <p:cNvPr id="9" name="Slide Number Placeholder 8"/>
          <p:cNvSpPr>
            <a:spLocks noGrp="1"/>
          </p:cNvSpPr>
          <p:nvPr>
            <p:ph type="sldNum" sz="quarter" idx="10"/>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731157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590106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8C86E77-7BC2-462A-8008-2CD2CA1D8D03}" type="slidenum">
              <a:rPr kumimoji="0" lang="en-GB"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10987B</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SQL Server Architecture, Scheduling, and Waits</a:t>
            </a:r>
          </a:p>
        </p:txBody>
      </p:sp>
    </p:spTree>
    <p:extLst>
      <p:ext uri="{BB962C8B-B14F-4D97-AF65-F5344CB8AC3E}">
        <p14:creationId xmlns:p14="http://schemas.microsoft.com/office/powerpoint/2010/main" val="751944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a:t>Key Points:</a:t>
            </a:r>
          </a:p>
          <a:p>
            <a:pPr>
              <a:defRPr/>
            </a:pPr>
            <a:r>
              <a:rPr lang="en-US"/>
              <a:t>Use sys.dm_os_waiting_tasks to show the waiter list at the current moment. sys.dm_exec_requests contains all requests (running, runnable, waiting) that are in-flight, and joining both these DMVs allows us to find what is causing blocking at a given point in time.</a:t>
            </a:r>
          </a:p>
          <a:p>
            <a:pPr>
              <a:defRPr/>
            </a:pPr>
            <a:endParaRPr lang="en-US"/>
          </a:p>
          <a:p>
            <a:pPr>
              <a:defRPr/>
            </a:pPr>
            <a:r>
              <a:rPr lang="en-US" b="1"/>
              <a:t>Additional Reading:</a:t>
            </a:r>
          </a:p>
          <a:p>
            <a:r>
              <a:rPr lang="en-US"/>
              <a:t>SQL Swiss Army Knife #11.1 - Locking, blocking and active transactions </a:t>
            </a:r>
            <a:r>
              <a:rPr lang="pt-PT"/>
              <a:t>(</a:t>
            </a:r>
            <a:r>
              <a:rPr lang="pt-PT">
                <a:hlinkClick r:id="rId3"/>
              </a:rPr>
              <a:t>http://blogs.msdn.com/b/blogdoezequiel/archive/2012/09/18/sql-swiss-army-knife-11-1-locking-blocking-and-active-transactions.aspx</a:t>
            </a:r>
            <a:r>
              <a:rPr lang="pt-PT"/>
              <a:t>)</a:t>
            </a:r>
          </a:p>
          <a:p>
            <a:endParaRPr lang="en-GB"/>
          </a:p>
          <a:p>
            <a:pPr lvl="0">
              <a:defRPr/>
            </a:pPr>
            <a:r>
              <a:rPr lang="en-US" b="1">
                <a:solidFill>
                  <a:prstClr val="black"/>
                </a:solidFill>
              </a:rPr>
              <a:t>Key Points</a:t>
            </a:r>
            <a:r>
              <a:rPr lang="en-US">
                <a:solidFill>
                  <a:prstClr val="black"/>
                </a:solidFill>
              </a:rPr>
              <a:t>:</a:t>
            </a:r>
          </a:p>
          <a:p>
            <a:pPr lvl="0">
              <a:defRPr/>
            </a:pPr>
            <a:r>
              <a:rPr lang="en-US">
                <a:solidFill>
                  <a:prstClr val="black"/>
                </a:solidFill>
              </a:rPr>
              <a:t>The overwhelming majority of scenarios we focus our attention on Resource waits, which may indicate bottlenecks that we have to deal with.</a:t>
            </a:r>
          </a:p>
          <a:p>
            <a:r>
              <a:rPr lang="en-US"/>
              <a:t>SQL Server bottlenecks may present themselves in different ways:</a:t>
            </a:r>
          </a:p>
          <a:p>
            <a:pPr marL="171450" indent="-171450">
              <a:buFont typeface="Arial" panose="020B0604020202020204" pitchFamily="34" charset="0"/>
              <a:buChar char="•"/>
            </a:pPr>
            <a:r>
              <a:rPr lang="en-US"/>
              <a:t>We might face CPU contention with high CPU consumption and this will have an effect on waits.</a:t>
            </a:r>
          </a:p>
          <a:p>
            <a:pPr marL="171450" indent="-171450">
              <a:buFont typeface="Arial" panose="020B0604020202020204" pitchFamily="34" charset="0"/>
              <a:buChar char="•"/>
            </a:pPr>
            <a:r>
              <a:rPr lang="en-US"/>
              <a:t>Or we might face a situation where available memory is low, also leading to specific wait types.</a:t>
            </a:r>
          </a:p>
          <a:p>
            <a:pPr marL="171450" indent="-171450">
              <a:buFont typeface="Arial" panose="020B0604020202020204" pitchFamily="34" charset="0"/>
              <a:buChar char="•"/>
            </a:pPr>
            <a:r>
              <a:rPr lang="en-US"/>
              <a:t>Disk I/O is also very important, because disk high latencies can slow down any and all operations in SQL Server, and there are specific waits that allow us to scope further actions.</a:t>
            </a:r>
          </a:p>
          <a:p>
            <a:pPr marL="171450" indent="-171450">
              <a:buFont typeface="Arial" panose="020B0604020202020204" pitchFamily="34" charset="0"/>
              <a:buChar char="•"/>
            </a:pPr>
            <a:r>
              <a:rPr lang="en-US"/>
              <a:t>Network I/O should not be overlooked. We might have low bandwidth available, or clients may not be consuming data as fast as SQL Server can provide it – all these have specific cumulative waits in SQL Server.</a:t>
            </a:r>
          </a:p>
          <a:p>
            <a:pPr marL="171450" indent="-171450">
              <a:buFont typeface="Arial" panose="020B0604020202020204" pitchFamily="34" charset="0"/>
              <a:buChar char="•"/>
            </a:pPr>
            <a:r>
              <a:rPr lang="en-US"/>
              <a:t>Then there is transactional locking and blocking, which is paramount for our workload performance, as it represents contention on queries.</a:t>
            </a:r>
          </a:p>
          <a:p>
            <a:r>
              <a:rPr lang="en-US"/>
              <a:t>The order listed above is not arbitrary. This is the order in which we usually start troubleshooting SQL Server bottlenecks.</a:t>
            </a:r>
          </a:p>
          <a:p>
            <a:endParaRPr lang="en-GB"/>
          </a:p>
          <a:p>
            <a:endParaRPr lang="en-US"/>
          </a:p>
          <a:p>
            <a:endParaRPr lang="en-US"/>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Rectangular Callout 7"/>
          <p:cNvSpPr/>
          <p:nvPr/>
        </p:nvSpPr>
        <p:spPr>
          <a:xfrm>
            <a:off x="-2286000" y="4953000"/>
            <a:ext cx="1753565" cy="1619555"/>
          </a:xfrm>
          <a:prstGeom prst="wedgeRectCallout">
            <a:avLst>
              <a:gd name="adj1" fmla="val 247124"/>
              <a:gd name="adj2" fmla="val -715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prstClr val="white"/>
                </a:solidFill>
                <a:effectLst/>
                <a:uLnTx/>
                <a:uFillTx/>
                <a:latin typeface="Calibri"/>
                <a:ea typeface="+mn-ea"/>
                <a:cs typeface="+mn-cs"/>
              </a:rPr>
              <a:t>Please check if this should be the “waits” list</a:t>
            </a: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ular Callout 8"/>
          <p:cNvSpPr/>
          <p:nvPr/>
        </p:nvSpPr>
        <p:spPr>
          <a:xfrm>
            <a:off x="-2819400" y="6572555"/>
            <a:ext cx="2286965" cy="1619555"/>
          </a:xfrm>
          <a:prstGeom prst="wedgeRectCallout">
            <a:avLst>
              <a:gd name="adj1" fmla="val 129214"/>
              <a:gd name="adj2" fmla="val -79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prstClr val="white"/>
                </a:solidFill>
                <a:effectLst/>
                <a:uLnTx/>
                <a:uFillTx/>
                <a:latin typeface="Calibri"/>
                <a:ea typeface="+mn-ea"/>
                <a:cs typeface="+mn-cs"/>
              </a:rPr>
              <a:t>This sentence reads wrong. Consider changing to “Of all the scenarios that are available, we focus our attention on..”? </a:t>
            </a: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ular Callout 9"/>
          <p:cNvSpPr/>
          <p:nvPr/>
        </p:nvSpPr>
        <p:spPr>
          <a:xfrm>
            <a:off x="7620000" y="5334000"/>
            <a:ext cx="2241235" cy="1318437"/>
          </a:xfrm>
          <a:prstGeom prst="wedgeRectCallout">
            <a:avLst>
              <a:gd name="adj1" fmla="val -267695"/>
              <a:gd name="adj2" fmla="val 10063"/>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a:ea typeface="+mn-ea"/>
                <a:cs typeface="+mn-cs"/>
              </a:rPr>
              <a:t>Global: Please avoid using first person “we”, “I”, or “our”. Always use “you” or “Microsoft” if that is applicable. </a:t>
            </a:r>
          </a:p>
        </p:txBody>
      </p:sp>
    </p:spTree>
    <p:extLst>
      <p:ext uri="{BB962C8B-B14F-4D97-AF65-F5344CB8AC3E}">
        <p14:creationId xmlns:p14="http://schemas.microsoft.com/office/powerpoint/2010/main" val="2131089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58C86E77-7BC2-462A-8008-2CD2CA1D8D03}" type="slidenum">
              <a:rPr lang="en-GB" smtClean="0"/>
              <a:t>10</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panose="020B0604020202020204" pitchFamily="34" charset="0"/>
              </a:rPr>
              <a:t>10987B</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panose="020B0604020202020204" pitchFamily="34" charset="0"/>
              </a:rPr>
              <a:t>1: SQL Server Architecture, Scheduling, and Waits</a:t>
            </a:r>
          </a:p>
        </p:txBody>
      </p:sp>
    </p:spTree>
    <p:extLst>
      <p:ext uri="{BB962C8B-B14F-4D97-AF65-F5344CB8AC3E}">
        <p14:creationId xmlns:p14="http://schemas.microsoft.com/office/powerpoint/2010/main" val="2276659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r>
              <a:rPr lang="en-US" dirty="0"/>
              <a:t>:</a:t>
            </a:r>
          </a:p>
          <a:p>
            <a:pPr>
              <a:spcAft>
                <a:spcPts val="600"/>
              </a:spcAft>
            </a:pPr>
            <a:r>
              <a:rPr lang="en-US" dirty="0"/>
              <a:t>SQL Server uses the buffer pool to minimize the amount of disk I/O that must be done against the data file. When a page is required for a read or write operation, the buffer pool is checked first. If the page is already in the buffer pool, the operation can be satisfied from memory only.</a:t>
            </a:r>
          </a:p>
          <a:p>
            <a:pPr>
              <a:spcAft>
                <a:spcPts val="600"/>
              </a:spcAft>
            </a:pPr>
            <a:r>
              <a:rPr lang="en-US" dirty="0"/>
              <a:t>When a modification happens, the change is made to the data page in memory first, and then a log record is written to the transaction log file. The page will not be written out to disk until the CHECKPOINT process comes through and flushes changes out to the data file. If the SQL Server process is shut down unexpectedly and the memory space is lost, SQL Server uses the transaction log to bring the data file up to date with any changes that were committed before the crash but not persisted to disk. This is called recovery.</a:t>
            </a:r>
          </a:p>
          <a:p>
            <a:pPr>
              <a:spcAft>
                <a:spcPts val="600"/>
              </a:spcAft>
            </a:pPr>
            <a:r>
              <a:rPr lang="en-US" dirty="0"/>
              <a:t>To optimize the I/O, SQL Server will attempt to gather pages together so that larger chunks of a file can be read or written in a single operation. For reads, SQL Server has a read ahead mechanism that will read contiguous pages from an object in a single request if needed by a query. For writes, SQL Server will gather together a chunk of contiguous pages that have been modified so they can be written in a single request.</a:t>
            </a:r>
          </a:p>
          <a:p>
            <a:pPr>
              <a:spcAft>
                <a:spcPts val="600"/>
              </a:spcAft>
            </a:pPr>
            <a:endParaRPr lang="en-US" dirty="0"/>
          </a:p>
          <a:p>
            <a:r>
              <a:rPr lang="en-US" b="1" dirty="0"/>
              <a:t>Additional Reading</a:t>
            </a:r>
            <a:r>
              <a:rPr lang="en-US" dirty="0"/>
              <a:t>:</a:t>
            </a:r>
          </a:p>
          <a:p>
            <a:r>
              <a:rPr lang="en-US" i="0" dirty="0"/>
              <a:t>ACID properties (</a:t>
            </a:r>
            <a:r>
              <a:rPr lang="en-US" dirty="0">
                <a:hlinkClick r:id="rId4"/>
              </a:rPr>
              <a:t>http://msdn.microsoft.com/en-us/library/aa480356.aspx</a:t>
            </a:r>
            <a:r>
              <a:rPr lang="en-US" dirty="0"/>
              <a:t>)</a:t>
            </a:r>
          </a:p>
          <a:p>
            <a:r>
              <a:rPr lang="en-US" i="0" dirty="0"/>
              <a:t>Write-Ahead Transaction Log (</a:t>
            </a:r>
            <a:r>
              <a:rPr lang="en-US" baseline="0" dirty="0">
                <a:hlinkClick r:id="rId5"/>
              </a:rPr>
              <a:t>http://msdn.microsoft.com/en-us/library/ms186259.aspx</a:t>
            </a:r>
            <a:r>
              <a:rPr lang="en-US" baseline="0" dirty="0"/>
              <a:t>)</a:t>
            </a:r>
          </a:p>
          <a:p>
            <a:r>
              <a:rPr lang="en-US" i="0" dirty="0"/>
              <a:t>Writing Pages (</a:t>
            </a:r>
            <a:r>
              <a:rPr lang="en-US" baseline="0" dirty="0">
                <a:hlinkClick r:id="rId6"/>
              </a:rPr>
              <a:t>http://msdn.microsoft.com/en-us/library/aa337560.aspx</a:t>
            </a:r>
            <a:r>
              <a:rPr lang="en-US" baseline="0" dirty="0"/>
              <a:t>)</a:t>
            </a:r>
          </a:p>
          <a:p>
            <a:r>
              <a:rPr lang="en-US" i="0" dirty="0"/>
              <a:t>Analyzing I/O Characteristics and Sizing Storage Systems for SQL Server Database Applications (</a:t>
            </a:r>
            <a:r>
              <a:rPr lang="en-US" dirty="0">
                <a:hlinkClick r:id="rId7"/>
              </a:rPr>
              <a:t>http://msdn.microsoft.com/en-us/library/ee410782.aspx</a:t>
            </a:r>
            <a:r>
              <a:rPr lang="en-US" dirty="0"/>
              <a:t>)</a:t>
            </a:r>
          </a:p>
          <a:p>
            <a:r>
              <a:rPr lang="en-US" i="0" dirty="0"/>
              <a:t>Understanding Logging and Recovery in SQL Server (</a:t>
            </a:r>
            <a:r>
              <a:rPr lang="en-US" dirty="0">
                <a:hlinkClick r:id="rId8"/>
              </a:rPr>
              <a:t>http://technet.microsoft.com/en-us/magazine/2009.02.logging.aspx</a:t>
            </a:r>
            <a:r>
              <a:rPr lang="en-US" dirty="0"/>
              <a:t>)</a:t>
            </a:r>
          </a:p>
          <a:p>
            <a:endParaRPr lang="en-US" dirty="0"/>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endParaRPr lang="en-US" dirty="0"/>
          </a:p>
        </p:txBody>
      </p:sp>
      <p:sp>
        <p:nvSpPr>
          <p:cNvPr id="9" name="Rectangular Callout 8"/>
          <p:cNvSpPr/>
          <p:nvPr/>
        </p:nvSpPr>
        <p:spPr>
          <a:xfrm>
            <a:off x="-1752600" y="5486400"/>
            <a:ext cx="2311185" cy="870483"/>
          </a:xfrm>
          <a:prstGeom prst="wedgeRectCallout">
            <a:avLst>
              <a:gd name="adj1" fmla="val 199568"/>
              <a:gd name="adj2" fmla="val -638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Please check if this is supposed to be a single word. </a:t>
            </a:r>
          </a:p>
        </p:txBody>
      </p:sp>
      <p:sp>
        <p:nvSpPr>
          <p:cNvPr id="10" name="Slide Number Placeholder 9"/>
          <p:cNvSpPr>
            <a:spLocks noGrp="1"/>
          </p:cNvSpPr>
          <p:nvPr>
            <p:ph type="sldNum" sz="quarter" idx="10"/>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707986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hyperlink" Target="http://www.microsoft.com/en-us/legal/intellectualproperty/Permissions/default.aspx" TargetMode="External"/><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hyperlink" Target="http://www.microsoft.com/en-us/legal/intellectualproperty/Permissions/default.aspx" TargetMode="External"/><Relationship Id="rId2" Type="http://schemas.openxmlformats.org/officeDocument/2006/relationships/slideMaster" Target="../slideMasters/slideMaster4.xml"/><Relationship Id="rId1" Type="http://schemas.openxmlformats.org/officeDocument/2006/relationships/tags" Target="../tags/tag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186458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452568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68785" y="1436145"/>
            <a:ext cx="5390758"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376934" y="1436145"/>
            <a:ext cx="5390756"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7498292"/>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2" y="205460"/>
            <a:ext cx="3017487" cy="548634"/>
          </a:xfrm>
          <a:prstGeom prst="rect">
            <a:avLst/>
          </a:prstGeom>
        </p:spPr>
        <p:txBody>
          <a:bodyPr vert="horz" wrap="square" lIns="146283" tIns="109712" rIns="146283" bIns="109712"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936368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Module Lesson 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1"/>
            <a:ext cx="12434704" cy="6994521"/>
          </a:xfrm>
          <a:prstGeom prst="rect">
            <a:avLst/>
          </a:prstGeom>
        </p:spPr>
      </p:pic>
      <p:sp>
        <p:nvSpPr>
          <p:cNvPr id="2" name="Rectangle 1"/>
          <p:cNvSpPr/>
          <p:nvPr userDrawn="1"/>
        </p:nvSpPr>
        <p:spPr bwMode="auto">
          <a:xfrm>
            <a:off x="274638" y="2119164"/>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283" tIns="109712" rIns="146283" bIns="109712"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34789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Lesson Objectives">
    <p:bg>
      <p:bgPr>
        <a:solidFill>
          <a:schemeClr val="accent1">
            <a:lumMod val="75000"/>
            <a:lumOff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9" y="1212851"/>
            <a:ext cx="11887200" cy="3653707"/>
          </a:xfrm>
        </p:spPr>
        <p:txBody>
          <a:bodyPr>
            <a:spAutoFit/>
          </a:bodyPr>
          <a:lstStyle>
            <a:lvl1pPr>
              <a:defRPr sz="3999" baseline="0">
                <a:solidFill>
                  <a:schemeClr val="bg1"/>
                </a:solidFill>
                <a:latin typeface="+mj-lt"/>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800" baseline="0">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a:t>In this Lesson you will learn the following:</a:t>
            </a:r>
          </a:p>
          <a:p>
            <a:pPr lvl="1"/>
            <a:r>
              <a:rPr lang="en-US"/>
              <a:t>Key Objective 1</a:t>
            </a:r>
          </a:p>
          <a:p>
            <a:pPr marL="584088" marR="0" lvl="1"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lang="en-US"/>
              <a:t>Key Objective 2</a:t>
            </a:r>
          </a:p>
          <a:p>
            <a:pPr marL="584088" marR="0" lvl="1"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lang="en-US"/>
              <a:t>Key Objective 3</a:t>
            </a:r>
          </a:p>
          <a:p>
            <a:pPr marL="584088" marR="0" lvl="1"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lang="en-US"/>
              <a:t>Key Objective 4</a:t>
            </a:r>
          </a:p>
          <a:p>
            <a:pPr marL="584088" marR="0" lvl="1"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lang="en-US"/>
              <a:t>Key Objective 5</a:t>
            </a:r>
          </a:p>
          <a:p>
            <a:pPr lvl="1"/>
            <a:endParaRPr lang="en-US"/>
          </a:p>
        </p:txBody>
      </p:sp>
      <p:sp>
        <p:nvSpPr>
          <p:cNvPr id="6" name="Title 5"/>
          <p:cNvSpPr>
            <a:spLocks noGrp="1"/>
          </p:cNvSpPr>
          <p:nvPr>
            <p:ph type="title" hasCustomPrompt="1"/>
          </p:nvPr>
        </p:nvSpPr>
        <p:spPr/>
        <p:txBody>
          <a:bodyPr/>
          <a:lstStyle>
            <a:lvl1pPr>
              <a:defRPr>
                <a:solidFill>
                  <a:schemeClr val="bg1"/>
                </a:solidFill>
              </a:defRPr>
            </a:lvl1pPr>
          </a:lstStyle>
          <a:p>
            <a:r>
              <a:rPr lang="en-US"/>
              <a:t>Lesson Objectives</a:t>
            </a:r>
          </a:p>
        </p:txBody>
      </p:sp>
    </p:spTree>
    <p:extLst>
      <p:ext uri="{BB962C8B-B14F-4D97-AF65-F5344CB8AC3E}">
        <p14:creationId xmlns:p14="http://schemas.microsoft.com/office/powerpoint/2010/main" val="212823283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098356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004921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216246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352443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398508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699106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55040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3188715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70131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702834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a:t>Section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Subsection Title</a:t>
            </a:r>
          </a:p>
        </p:txBody>
      </p:sp>
    </p:spTree>
    <p:extLst>
      <p:ext uri="{BB962C8B-B14F-4D97-AF65-F5344CB8AC3E}">
        <p14:creationId xmlns:p14="http://schemas.microsoft.com/office/powerpoint/2010/main" val="3530882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a:t>Section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Subsection Title</a:t>
            </a:r>
          </a:p>
        </p:txBody>
      </p:sp>
      <p:grpSp>
        <p:nvGrpSpPr>
          <p:cNvPr id="3" name="Group 4"/>
          <p:cNvGrpSpPr>
            <a:grpSpLocks noChangeAspect="1"/>
          </p:cNvGrpSpPr>
          <p:nvPr userDrawn="1"/>
        </p:nvGrpSpPr>
        <p:grpSpPr bwMode="auto">
          <a:xfrm>
            <a:off x="7437437" y="1394224"/>
            <a:ext cx="5334000" cy="6903639"/>
            <a:chOff x="6077" y="479"/>
            <a:chExt cx="1152" cy="1491"/>
          </a:xfrm>
        </p:grpSpPr>
        <p:sp>
          <p:nvSpPr>
            <p:cNvPr id="4" name="AutoShape 3"/>
            <p:cNvSpPr>
              <a:spLocks noChangeAspect="1" noChangeArrowheads="1" noTextEdit="1"/>
            </p:cNvSpPr>
            <p:nvPr userDrawn="1"/>
          </p:nvSpPr>
          <p:spPr bwMode="auto">
            <a:xfrm>
              <a:off x="6077" y="479"/>
              <a:ext cx="1152" cy="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 name="Freeform 6"/>
            <p:cNvSpPr>
              <a:spLocks noEditPoints="1"/>
            </p:cNvSpPr>
            <p:nvPr userDrawn="1"/>
          </p:nvSpPr>
          <p:spPr bwMode="auto">
            <a:xfrm>
              <a:off x="6178" y="930"/>
              <a:ext cx="950" cy="557"/>
            </a:xfrm>
            <a:custGeom>
              <a:avLst/>
              <a:gdLst>
                <a:gd name="T0" fmla="*/ 1775 w 2019"/>
                <a:gd name="T1" fmla="*/ 1073 h 1182"/>
                <a:gd name="T2" fmla="*/ 1628 w 2019"/>
                <a:gd name="T3" fmla="*/ 1146 h 1182"/>
                <a:gd name="T4" fmla="*/ 1497 w 2019"/>
                <a:gd name="T5" fmla="*/ 1016 h 1182"/>
                <a:gd name="T6" fmla="*/ 1542 w 2019"/>
                <a:gd name="T7" fmla="*/ 900 h 1182"/>
                <a:gd name="T8" fmla="*/ 1585 w 2019"/>
                <a:gd name="T9" fmla="*/ 784 h 1182"/>
                <a:gd name="T10" fmla="*/ 1313 w 2019"/>
                <a:gd name="T11" fmla="*/ 755 h 1182"/>
                <a:gd name="T12" fmla="*/ 1060 w 2019"/>
                <a:gd name="T13" fmla="*/ 640 h 1182"/>
                <a:gd name="T14" fmla="*/ 1031 w 2019"/>
                <a:gd name="T15" fmla="*/ 524 h 1182"/>
                <a:gd name="T16" fmla="*/ 847 w 2019"/>
                <a:gd name="T17" fmla="*/ 409 h 1182"/>
                <a:gd name="T18" fmla="*/ 1553 w 2019"/>
                <a:gd name="T19" fmla="*/ 300 h 1182"/>
                <a:gd name="T20" fmla="*/ 1685 w 2019"/>
                <a:gd name="T21" fmla="*/ 185 h 1182"/>
                <a:gd name="T22" fmla="*/ 1236 w 2019"/>
                <a:gd name="T23" fmla="*/ 69 h 1182"/>
                <a:gd name="T24" fmla="*/ 748 w 2019"/>
                <a:gd name="T25" fmla="*/ 185 h 1182"/>
                <a:gd name="T26" fmla="*/ 720 w 2019"/>
                <a:gd name="T27" fmla="*/ 300 h 1182"/>
                <a:gd name="T28" fmla="*/ 366 w 2019"/>
                <a:gd name="T29" fmla="*/ 343 h 1182"/>
                <a:gd name="T30" fmla="*/ 236 w 2019"/>
                <a:gd name="T31" fmla="*/ 228 h 1182"/>
                <a:gd name="T32" fmla="*/ 317 w 2019"/>
                <a:gd name="T33" fmla="*/ 37 h 1182"/>
                <a:gd name="T34" fmla="*/ 352 w 2019"/>
                <a:gd name="T35" fmla="*/ 264 h 1182"/>
                <a:gd name="T36" fmla="*/ 496 w 2019"/>
                <a:gd name="T37" fmla="*/ 372 h 1182"/>
                <a:gd name="T38" fmla="*/ 179 w 2019"/>
                <a:gd name="T39" fmla="*/ 488 h 1182"/>
                <a:gd name="T40" fmla="*/ 189 w 2019"/>
                <a:gd name="T41" fmla="*/ 603 h 1182"/>
                <a:gd name="T42" fmla="*/ 272 w 2019"/>
                <a:gd name="T43" fmla="*/ 719 h 1182"/>
                <a:gd name="T44" fmla="*/ 376 w 2019"/>
                <a:gd name="T45" fmla="*/ 835 h 1182"/>
                <a:gd name="T46" fmla="*/ 446 w 2019"/>
                <a:gd name="T47" fmla="*/ 950 h 1182"/>
                <a:gd name="T48" fmla="*/ 443 w 2019"/>
                <a:gd name="T49" fmla="*/ 1066 h 1182"/>
                <a:gd name="T50" fmla="*/ 954 w 2019"/>
                <a:gd name="T51" fmla="*/ 1030 h 1182"/>
                <a:gd name="T52" fmla="*/ 911 w 2019"/>
                <a:gd name="T53" fmla="*/ 900 h 1182"/>
                <a:gd name="T54" fmla="*/ 897 w 2019"/>
                <a:gd name="T55" fmla="*/ 784 h 1182"/>
                <a:gd name="T56" fmla="*/ 755 w 2019"/>
                <a:gd name="T57" fmla="*/ 668 h 1182"/>
                <a:gd name="T58" fmla="*/ 797 w 2019"/>
                <a:gd name="T59" fmla="*/ 553 h 1182"/>
                <a:gd name="T60" fmla="*/ 760 w 2019"/>
                <a:gd name="T61" fmla="*/ 437 h 1182"/>
                <a:gd name="T62" fmla="*/ 1591 w 2019"/>
                <a:gd name="T63" fmla="*/ 387 h 1182"/>
                <a:gd name="T64" fmla="*/ 1552 w 2019"/>
                <a:gd name="T65" fmla="*/ 503 h 1182"/>
                <a:gd name="T66" fmla="*/ 1525 w 2019"/>
                <a:gd name="T67" fmla="*/ 618 h 1182"/>
                <a:gd name="T68" fmla="*/ 1453 w 2019"/>
                <a:gd name="T69" fmla="*/ 734 h 1182"/>
                <a:gd name="T70" fmla="*/ 1623 w 2019"/>
                <a:gd name="T71" fmla="*/ 792 h 1182"/>
                <a:gd name="T72" fmla="*/ 1681 w 2019"/>
                <a:gd name="T73" fmla="*/ 878 h 1182"/>
                <a:gd name="T74" fmla="*/ 1711 w 2019"/>
                <a:gd name="T75" fmla="*/ 994 h 1182"/>
                <a:gd name="T76" fmla="*/ 1657 w 2019"/>
                <a:gd name="T77" fmla="*/ 1110 h 1182"/>
                <a:gd name="T78" fmla="*/ 1824 w 2019"/>
                <a:gd name="T79" fmla="*/ 1081 h 1182"/>
                <a:gd name="T80" fmla="*/ 2019 w 2019"/>
                <a:gd name="T81" fmla="*/ 869 h 1182"/>
                <a:gd name="T82" fmla="*/ 969 w 2019"/>
                <a:gd name="T83" fmla="*/ 459 h 1182"/>
                <a:gd name="T84" fmla="*/ 859 w 2019"/>
                <a:gd name="T85" fmla="*/ 574 h 1182"/>
                <a:gd name="T86" fmla="*/ 1045 w 2019"/>
                <a:gd name="T87" fmla="*/ 690 h 1182"/>
                <a:gd name="T88" fmla="*/ 1048 w 2019"/>
                <a:gd name="T89" fmla="*/ 806 h 1182"/>
                <a:gd name="T90" fmla="*/ 1016 w 2019"/>
                <a:gd name="T91" fmla="*/ 921 h 1182"/>
                <a:gd name="T92" fmla="*/ 1016 w 2019"/>
                <a:gd name="T93" fmla="*/ 1066 h 1182"/>
                <a:gd name="T94" fmla="*/ 494 w 2019"/>
                <a:gd name="T95" fmla="*/ 1037 h 1182"/>
                <a:gd name="T96" fmla="*/ 592 w 2019"/>
                <a:gd name="T97" fmla="*/ 921 h 1182"/>
                <a:gd name="T98" fmla="*/ 529 w 2019"/>
                <a:gd name="T99" fmla="*/ 806 h 1182"/>
                <a:gd name="T100" fmla="*/ 275 w 2019"/>
                <a:gd name="T101" fmla="*/ 690 h 1182"/>
                <a:gd name="T102" fmla="*/ 380 w 2019"/>
                <a:gd name="T103" fmla="*/ 574 h 1182"/>
                <a:gd name="T104" fmla="*/ 517 w 2019"/>
                <a:gd name="T105" fmla="*/ 459 h 1182"/>
                <a:gd name="T106" fmla="*/ 601 w 2019"/>
                <a:gd name="T107" fmla="*/ 329 h 1182"/>
                <a:gd name="T108" fmla="*/ 580 w 2019"/>
                <a:gd name="T109" fmla="*/ 214 h 1182"/>
                <a:gd name="T110" fmla="*/ 621 w 2019"/>
                <a:gd name="T111" fmla="*/ 98 h 1182"/>
                <a:gd name="T112" fmla="*/ 1074 w 2019"/>
                <a:gd name="T113" fmla="*/ 156 h 1182"/>
                <a:gd name="T114" fmla="*/ 940 w 2019"/>
                <a:gd name="T115" fmla="*/ 271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19" h="1182">
                  <a:moveTo>
                    <a:pt x="2000" y="851"/>
                  </a:moveTo>
                  <a:cubicBezTo>
                    <a:pt x="1990" y="851"/>
                    <a:pt x="1981" y="859"/>
                    <a:pt x="1981" y="869"/>
                  </a:cubicBezTo>
                  <a:cubicBezTo>
                    <a:pt x="1981" y="877"/>
                    <a:pt x="1986" y="884"/>
                    <a:pt x="1993" y="887"/>
                  </a:cubicBezTo>
                  <a:cubicBezTo>
                    <a:pt x="1987" y="947"/>
                    <a:pt x="1937" y="994"/>
                    <a:pt x="1875" y="994"/>
                  </a:cubicBezTo>
                  <a:cubicBezTo>
                    <a:pt x="1790" y="994"/>
                    <a:pt x="1790" y="994"/>
                    <a:pt x="1790" y="994"/>
                  </a:cubicBezTo>
                  <a:cubicBezTo>
                    <a:pt x="1779" y="994"/>
                    <a:pt x="1769" y="1004"/>
                    <a:pt x="1769" y="1016"/>
                  </a:cubicBezTo>
                  <a:cubicBezTo>
                    <a:pt x="1769" y="1027"/>
                    <a:pt x="1779" y="1037"/>
                    <a:pt x="1790" y="1037"/>
                  </a:cubicBezTo>
                  <a:cubicBezTo>
                    <a:pt x="1842" y="1037"/>
                    <a:pt x="1842" y="1037"/>
                    <a:pt x="1842" y="1037"/>
                  </a:cubicBezTo>
                  <a:cubicBezTo>
                    <a:pt x="1846" y="1037"/>
                    <a:pt x="1849" y="1040"/>
                    <a:pt x="1849" y="1045"/>
                  </a:cubicBezTo>
                  <a:cubicBezTo>
                    <a:pt x="1849" y="1049"/>
                    <a:pt x="1846" y="1052"/>
                    <a:pt x="1842" y="1052"/>
                  </a:cubicBezTo>
                  <a:cubicBezTo>
                    <a:pt x="1796" y="1052"/>
                    <a:pt x="1796" y="1052"/>
                    <a:pt x="1796" y="1052"/>
                  </a:cubicBezTo>
                  <a:cubicBezTo>
                    <a:pt x="1785" y="1052"/>
                    <a:pt x="1775" y="1061"/>
                    <a:pt x="1775" y="1073"/>
                  </a:cubicBezTo>
                  <a:cubicBezTo>
                    <a:pt x="1775" y="1085"/>
                    <a:pt x="1785" y="1095"/>
                    <a:pt x="1796" y="1095"/>
                  </a:cubicBezTo>
                  <a:cubicBezTo>
                    <a:pt x="1824" y="1095"/>
                    <a:pt x="1824" y="1095"/>
                    <a:pt x="1824" y="1095"/>
                  </a:cubicBezTo>
                  <a:cubicBezTo>
                    <a:pt x="1828" y="1095"/>
                    <a:pt x="1831" y="1098"/>
                    <a:pt x="1831" y="1102"/>
                  </a:cubicBezTo>
                  <a:cubicBezTo>
                    <a:pt x="1831" y="1106"/>
                    <a:pt x="1828" y="1110"/>
                    <a:pt x="1824" y="1110"/>
                  </a:cubicBezTo>
                  <a:cubicBezTo>
                    <a:pt x="1765" y="1110"/>
                    <a:pt x="1765" y="1110"/>
                    <a:pt x="1765" y="1110"/>
                  </a:cubicBezTo>
                  <a:cubicBezTo>
                    <a:pt x="1753" y="1110"/>
                    <a:pt x="1744" y="1119"/>
                    <a:pt x="1744" y="1131"/>
                  </a:cubicBezTo>
                  <a:cubicBezTo>
                    <a:pt x="1744" y="1143"/>
                    <a:pt x="1753" y="1153"/>
                    <a:pt x="1765" y="1153"/>
                  </a:cubicBezTo>
                  <a:cubicBezTo>
                    <a:pt x="1788" y="1153"/>
                    <a:pt x="1788" y="1153"/>
                    <a:pt x="1788" y="1153"/>
                  </a:cubicBezTo>
                  <a:cubicBezTo>
                    <a:pt x="1792" y="1153"/>
                    <a:pt x="1796" y="1156"/>
                    <a:pt x="1796" y="1160"/>
                  </a:cubicBezTo>
                  <a:cubicBezTo>
                    <a:pt x="1796" y="1164"/>
                    <a:pt x="1792" y="1167"/>
                    <a:pt x="1788" y="1167"/>
                  </a:cubicBezTo>
                  <a:cubicBezTo>
                    <a:pt x="1649" y="1167"/>
                    <a:pt x="1649" y="1167"/>
                    <a:pt x="1649" y="1167"/>
                  </a:cubicBezTo>
                  <a:cubicBezTo>
                    <a:pt x="1637" y="1167"/>
                    <a:pt x="1628" y="1158"/>
                    <a:pt x="1628" y="1146"/>
                  </a:cubicBezTo>
                  <a:cubicBezTo>
                    <a:pt x="1628" y="1134"/>
                    <a:pt x="1637" y="1124"/>
                    <a:pt x="1649" y="1124"/>
                  </a:cubicBezTo>
                  <a:cubicBezTo>
                    <a:pt x="1657" y="1124"/>
                    <a:pt x="1657" y="1124"/>
                    <a:pt x="1657" y="1124"/>
                  </a:cubicBezTo>
                  <a:cubicBezTo>
                    <a:pt x="1669" y="1124"/>
                    <a:pt x="1679" y="1114"/>
                    <a:pt x="1679" y="1102"/>
                  </a:cubicBezTo>
                  <a:cubicBezTo>
                    <a:pt x="1679" y="1090"/>
                    <a:pt x="1669" y="1081"/>
                    <a:pt x="1657" y="1081"/>
                  </a:cubicBezTo>
                  <a:cubicBezTo>
                    <a:pt x="1634" y="1081"/>
                    <a:pt x="1634" y="1081"/>
                    <a:pt x="1634" y="1081"/>
                  </a:cubicBezTo>
                  <a:cubicBezTo>
                    <a:pt x="1630" y="1081"/>
                    <a:pt x="1627" y="1077"/>
                    <a:pt x="1627" y="1073"/>
                  </a:cubicBezTo>
                  <a:cubicBezTo>
                    <a:pt x="1627" y="1069"/>
                    <a:pt x="1630" y="1066"/>
                    <a:pt x="1634" y="1066"/>
                  </a:cubicBezTo>
                  <a:cubicBezTo>
                    <a:pt x="1692" y="1066"/>
                    <a:pt x="1692" y="1066"/>
                    <a:pt x="1692" y="1066"/>
                  </a:cubicBezTo>
                  <a:cubicBezTo>
                    <a:pt x="1704" y="1066"/>
                    <a:pt x="1714" y="1056"/>
                    <a:pt x="1714" y="1045"/>
                  </a:cubicBezTo>
                  <a:cubicBezTo>
                    <a:pt x="1714" y="1033"/>
                    <a:pt x="1704" y="1023"/>
                    <a:pt x="1692" y="1023"/>
                  </a:cubicBezTo>
                  <a:cubicBezTo>
                    <a:pt x="1505" y="1023"/>
                    <a:pt x="1505" y="1023"/>
                    <a:pt x="1505" y="1023"/>
                  </a:cubicBezTo>
                  <a:cubicBezTo>
                    <a:pt x="1501" y="1023"/>
                    <a:pt x="1497" y="1020"/>
                    <a:pt x="1497" y="1016"/>
                  </a:cubicBezTo>
                  <a:cubicBezTo>
                    <a:pt x="1497" y="1012"/>
                    <a:pt x="1501" y="1008"/>
                    <a:pt x="1505" y="1008"/>
                  </a:cubicBezTo>
                  <a:cubicBezTo>
                    <a:pt x="1711" y="1008"/>
                    <a:pt x="1711" y="1008"/>
                    <a:pt x="1711" y="1008"/>
                  </a:cubicBezTo>
                  <a:cubicBezTo>
                    <a:pt x="1723" y="1008"/>
                    <a:pt x="1732" y="999"/>
                    <a:pt x="1732" y="987"/>
                  </a:cubicBezTo>
                  <a:cubicBezTo>
                    <a:pt x="1732" y="975"/>
                    <a:pt x="1723" y="965"/>
                    <a:pt x="1711" y="965"/>
                  </a:cubicBezTo>
                  <a:cubicBezTo>
                    <a:pt x="1503" y="965"/>
                    <a:pt x="1503" y="965"/>
                    <a:pt x="1503" y="965"/>
                  </a:cubicBezTo>
                  <a:cubicBezTo>
                    <a:pt x="1499" y="965"/>
                    <a:pt x="1496" y="962"/>
                    <a:pt x="1496" y="958"/>
                  </a:cubicBezTo>
                  <a:cubicBezTo>
                    <a:pt x="1496" y="954"/>
                    <a:pt x="1499" y="950"/>
                    <a:pt x="1503" y="950"/>
                  </a:cubicBezTo>
                  <a:cubicBezTo>
                    <a:pt x="1696" y="950"/>
                    <a:pt x="1696" y="950"/>
                    <a:pt x="1696" y="950"/>
                  </a:cubicBezTo>
                  <a:cubicBezTo>
                    <a:pt x="1708" y="950"/>
                    <a:pt x="1718" y="941"/>
                    <a:pt x="1718" y="929"/>
                  </a:cubicBezTo>
                  <a:cubicBezTo>
                    <a:pt x="1718" y="917"/>
                    <a:pt x="1708" y="907"/>
                    <a:pt x="1696" y="907"/>
                  </a:cubicBezTo>
                  <a:cubicBezTo>
                    <a:pt x="1549" y="907"/>
                    <a:pt x="1549" y="907"/>
                    <a:pt x="1549" y="907"/>
                  </a:cubicBezTo>
                  <a:cubicBezTo>
                    <a:pt x="1545" y="907"/>
                    <a:pt x="1542" y="904"/>
                    <a:pt x="1542" y="900"/>
                  </a:cubicBezTo>
                  <a:cubicBezTo>
                    <a:pt x="1542" y="896"/>
                    <a:pt x="1545" y="893"/>
                    <a:pt x="1549" y="893"/>
                  </a:cubicBezTo>
                  <a:cubicBezTo>
                    <a:pt x="1681" y="893"/>
                    <a:pt x="1681" y="893"/>
                    <a:pt x="1681" y="893"/>
                  </a:cubicBezTo>
                  <a:cubicBezTo>
                    <a:pt x="1701" y="893"/>
                    <a:pt x="1717" y="877"/>
                    <a:pt x="1717" y="857"/>
                  </a:cubicBezTo>
                  <a:cubicBezTo>
                    <a:pt x="1717" y="837"/>
                    <a:pt x="1701" y="821"/>
                    <a:pt x="1681" y="821"/>
                  </a:cubicBezTo>
                  <a:cubicBezTo>
                    <a:pt x="1673" y="821"/>
                    <a:pt x="1673" y="821"/>
                    <a:pt x="1673" y="821"/>
                  </a:cubicBezTo>
                  <a:cubicBezTo>
                    <a:pt x="1669" y="821"/>
                    <a:pt x="1665" y="817"/>
                    <a:pt x="1665" y="813"/>
                  </a:cubicBezTo>
                  <a:cubicBezTo>
                    <a:pt x="1665" y="809"/>
                    <a:pt x="1669" y="806"/>
                    <a:pt x="1673" y="806"/>
                  </a:cubicBezTo>
                  <a:cubicBezTo>
                    <a:pt x="1682" y="806"/>
                    <a:pt x="1682" y="806"/>
                    <a:pt x="1682" y="806"/>
                  </a:cubicBezTo>
                  <a:cubicBezTo>
                    <a:pt x="1694" y="806"/>
                    <a:pt x="1703" y="796"/>
                    <a:pt x="1703" y="784"/>
                  </a:cubicBezTo>
                  <a:cubicBezTo>
                    <a:pt x="1703" y="772"/>
                    <a:pt x="1694" y="763"/>
                    <a:pt x="1682" y="763"/>
                  </a:cubicBezTo>
                  <a:cubicBezTo>
                    <a:pt x="1606" y="763"/>
                    <a:pt x="1606" y="763"/>
                    <a:pt x="1606" y="763"/>
                  </a:cubicBezTo>
                  <a:cubicBezTo>
                    <a:pt x="1594" y="763"/>
                    <a:pt x="1585" y="772"/>
                    <a:pt x="1585" y="784"/>
                  </a:cubicBezTo>
                  <a:cubicBezTo>
                    <a:pt x="1585" y="796"/>
                    <a:pt x="1594" y="806"/>
                    <a:pt x="1606" y="806"/>
                  </a:cubicBezTo>
                  <a:cubicBezTo>
                    <a:pt x="1623" y="806"/>
                    <a:pt x="1623" y="806"/>
                    <a:pt x="1623" y="806"/>
                  </a:cubicBezTo>
                  <a:cubicBezTo>
                    <a:pt x="1627" y="806"/>
                    <a:pt x="1630" y="809"/>
                    <a:pt x="1630" y="813"/>
                  </a:cubicBezTo>
                  <a:cubicBezTo>
                    <a:pt x="1630" y="817"/>
                    <a:pt x="1627" y="821"/>
                    <a:pt x="1623" y="821"/>
                  </a:cubicBezTo>
                  <a:cubicBezTo>
                    <a:pt x="1454" y="821"/>
                    <a:pt x="1454" y="821"/>
                    <a:pt x="1454" y="821"/>
                  </a:cubicBezTo>
                  <a:cubicBezTo>
                    <a:pt x="1450" y="821"/>
                    <a:pt x="1447" y="817"/>
                    <a:pt x="1447" y="813"/>
                  </a:cubicBezTo>
                  <a:cubicBezTo>
                    <a:pt x="1447" y="809"/>
                    <a:pt x="1450" y="806"/>
                    <a:pt x="1454" y="806"/>
                  </a:cubicBezTo>
                  <a:cubicBezTo>
                    <a:pt x="1548" y="806"/>
                    <a:pt x="1548" y="806"/>
                    <a:pt x="1548" y="806"/>
                  </a:cubicBezTo>
                  <a:cubicBezTo>
                    <a:pt x="1560" y="806"/>
                    <a:pt x="1570" y="796"/>
                    <a:pt x="1570" y="784"/>
                  </a:cubicBezTo>
                  <a:cubicBezTo>
                    <a:pt x="1570" y="772"/>
                    <a:pt x="1560" y="763"/>
                    <a:pt x="1548" y="763"/>
                  </a:cubicBezTo>
                  <a:cubicBezTo>
                    <a:pt x="1320" y="763"/>
                    <a:pt x="1320" y="763"/>
                    <a:pt x="1320" y="763"/>
                  </a:cubicBezTo>
                  <a:cubicBezTo>
                    <a:pt x="1316" y="763"/>
                    <a:pt x="1313" y="759"/>
                    <a:pt x="1313" y="755"/>
                  </a:cubicBezTo>
                  <a:cubicBezTo>
                    <a:pt x="1313" y="751"/>
                    <a:pt x="1316" y="748"/>
                    <a:pt x="1320" y="748"/>
                  </a:cubicBezTo>
                  <a:cubicBezTo>
                    <a:pt x="1453" y="748"/>
                    <a:pt x="1453" y="748"/>
                    <a:pt x="1453" y="748"/>
                  </a:cubicBezTo>
                  <a:cubicBezTo>
                    <a:pt x="1465" y="748"/>
                    <a:pt x="1475" y="738"/>
                    <a:pt x="1475" y="727"/>
                  </a:cubicBezTo>
                  <a:cubicBezTo>
                    <a:pt x="1475" y="715"/>
                    <a:pt x="1465" y="705"/>
                    <a:pt x="1453" y="705"/>
                  </a:cubicBezTo>
                  <a:cubicBezTo>
                    <a:pt x="1287" y="705"/>
                    <a:pt x="1287" y="705"/>
                    <a:pt x="1287" y="705"/>
                  </a:cubicBezTo>
                  <a:cubicBezTo>
                    <a:pt x="1283" y="705"/>
                    <a:pt x="1279" y="702"/>
                    <a:pt x="1279" y="698"/>
                  </a:cubicBezTo>
                  <a:cubicBezTo>
                    <a:pt x="1279" y="694"/>
                    <a:pt x="1283" y="690"/>
                    <a:pt x="1287" y="690"/>
                  </a:cubicBezTo>
                  <a:cubicBezTo>
                    <a:pt x="1435" y="690"/>
                    <a:pt x="1435" y="690"/>
                    <a:pt x="1435" y="690"/>
                  </a:cubicBezTo>
                  <a:cubicBezTo>
                    <a:pt x="1447" y="690"/>
                    <a:pt x="1457" y="681"/>
                    <a:pt x="1457" y="669"/>
                  </a:cubicBezTo>
                  <a:cubicBezTo>
                    <a:pt x="1457" y="657"/>
                    <a:pt x="1447" y="647"/>
                    <a:pt x="1435" y="647"/>
                  </a:cubicBezTo>
                  <a:cubicBezTo>
                    <a:pt x="1067" y="647"/>
                    <a:pt x="1067" y="647"/>
                    <a:pt x="1067" y="647"/>
                  </a:cubicBezTo>
                  <a:cubicBezTo>
                    <a:pt x="1063" y="647"/>
                    <a:pt x="1060" y="644"/>
                    <a:pt x="1060" y="640"/>
                  </a:cubicBezTo>
                  <a:cubicBezTo>
                    <a:pt x="1060" y="636"/>
                    <a:pt x="1063" y="633"/>
                    <a:pt x="1067" y="633"/>
                  </a:cubicBezTo>
                  <a:cubicBezTo>
                    <a:pt x="1525" y="633"/>
                    <a:pt x="1525" y="633"/>
                    <a:pt x="1525" y="633"/>
                  </a:cubicBezTo>
                  <a:cubicBezTo>
                    <a:pt x="1537" y="633"/>
                    <a:pt x="1547" y="623"/>
                    <a:pt x="1547" y="611"/>
                  </a:cubicBezTo>
                  <a:cubicBezTo>
                    <a:pt x="1547" y="599"/>
                    <a:pt x="1537" y="589"/>
                    <a:pt x="1525" y="589"/>
                  </a:cubicBezTo>
                  <a:cubicBezTo>
                    <a:pt x="1018" y="589"/>
                    <a:pt x="1018" y="589"/>
                    <a:pt x="1018" y="589"/>
                  </a:cubicBezTo>
                  <a:cubicBezTo>
                    <a:pt x="1014" y="589"/>
                    <a:pt x="1011" y="586"/>
                    <a:pt x="1011" y="582"/>
                  </a:cubicBezTo>
                  <a:cubicBezTo>
                    <a:pt x="1011" y="578"/>
                    <a:pt x="1014" y="575"/>
                    <a:pt x="1018" y="575"/>
                  </a:cubicBezTo>
                  <a:cubicBezTo>
                    <a:pt x="1527" y="575"/>
                    <a:pt x="1527" y="575"/>
                    <a:pt x="1527" y="575"/>
                  </a:cubicBezTo>
                  <a:cubicBezTo>
                    <a:pt x="1539" y="575"/>
                    <a:pt x="1549" y="565"/>
                    <a:pt x="1549" y="553"/>
                  </a:cubicBezTo>
                  <a:cubicBezTo>
                    <a:pt x="1549" y="541"/>
                    <a:pt x="1539" y="532"/>
                    <a:pt x="1527" y="532"/>
                  </a:cubicBezTo>
                  <a:cubicBezTo>
                    <a:pt x="1038" y="532"/>
                    <a:pt x="1038" y="532"/>
                    <a:pt x="1038" y="532"/>
                  </a:cubicBezTo>
                  <a:cubicBezTo>
                    <a:pt x="1034" y="532"/>
                    <a:pt x="1031" y="528"/>
                    <a:pt x="1031" y="524"/>
                  </a:cubicBezTo>
                  <a:cubicBezTo>
                    <a:pt x="1031" y="520"/>
                    <a:pt x="1034" y="517"/>
                    <a:pt x="1038" y="517"/>
                  </a:cubicBezTo>
                  <a:cubicBezTo>
                    <a:pt x="1552" y="517"/>
                    <a:pt x="1552" y="517"/>
                    <a:pt x="1552" y="517"/>
                  </a:cubicBezTo>
                  <a:cubicBezTo>
                    <a:pt x="1564" y="517"/>
                    <a:pt x="1573" y="507"/>
                    <a:pt x="1573" y="495"/>
                  </a:cubicBezTo>
                  <a:cubicBezTo>
                    <a:pt x="1573" y="483"/>
                    <a:pt x="1564" y="474"/>
                    <a:pt x="1552" y="474"/>
                  </a:cubicBezTo>
                  <a:cubicBezTo>
                    <a:pt x="1038" y="474"/>
                    <a:pt x="1038" y="474"/>
                    <a:pt x="1038" y="474"/>
                  </a:cubicBezTo>
                  <a:cubicBezTo>
                    <a:pt x="1034" y="474"/>
                    <a:pt x="1031" y="470"/>
                    <a:pt x="1031" y="466"/>
                  </a:cubicBezTo>
                  <a:cubicBezTo>
                    <a:pt x="1031" y="462"/>
                    <a:pt x="1034" y="459"/>
                    <a:pt x="1038" y="459"/>
                  </a:cubicBezTo>
                  <a:cubicBezTo>
                    <a:pt x="1591" y="459"/>
                    <a:pt x="1591" y="459"/>
                    <a:pt x="1591" y="459"/>
                  </a:cubicBezTo>
                  <a:cubicBezTo>
                    <a:pt x="1603" y="459"/>
                    <a:pt x="1612" y="449"/>
                    <a:pt x="1612" y="437"/>
                  </a:cubicBezTo>
                  <a:cubicBezTo>
                    <a:pt x="1612" y="426"/>
                    <a:pt x="1603" y="416"/>
                    <a:pt x="1591" y="416"/>
                  </a:cubicBezTo>
                  <a:cubicBezTo>
                    <a:pt x="854" y="416"/>
                    <a:pt x="854" y="416"/>
                    <a:pt x="854" y="416"/>
                  </a:cubicBezTo>
                  <a:cubicBezTo>
                    <a:pt x="850" y="416"/>
                    <a:pt x="847" y="413"/>
                    <a:pt x="847" y="409"/>
                  </a:cubicBezTo>
                  <a:cubicBezTo>
                    <a:pt x="847" y="405"/>
                    <a:pt x="850" y="401"/>
                    <a:pt x="854" y="401"/>
                  </a:cubicBezTo>
                  <a:cubicBezTo>
                    <a:pt x="1591" y="401"/>
                    <a:pt x="1591" y="401"/>
                    <a:pt x="1591" y="401"/>
                  </a:cubicBezTo>
                  <a:cubicBezTo>
                    <a:pt x="1603" y="401"/>
                    <a:pt x="1612" y="392"/>
                    <a:pt x="1612" y="380"/>
                  </a:cubicBezTo>
                  <a:cubicBezTo>
                    <a:pt x="1612" y="368"/>
                    <a:pt x="1603" y="358"/>
                    <a:pt x="1591" y="358"/>
                  </a:cubicBezTo>
                  <a:cubicBezTo>
                    <a:pt x="902" y="358"/>
                    <a:pt x="902" y="358"/>
                    <a:pt x="902" y="358"/>
                  </a:cubicBezTo>
                  <a:cubicBezTo>
                    <a:pt x="902" y="358"/>
                    <a:pt x="902" y="358"/>
                    <a:pt x="902" y="358"/>
                  </a:cubicBezTo>
                  <a:cubicBezTo>
                    <a:pt x="885" y="358"/>
                    <a:pt x="885" y="358"/>
                    <a:pt x="885" y="358"/>
                  </a:cubicBezTo>
                  <a:cubicBezTo>
                    <a:pt x="882" y="357"/>
                    <a:pt x="880" y="354"/>
                    <a:pt x="880" y="351"/>
                  </a:cubicBezTo>
                  <a:cubicBezTo>
                    <a:pt x="880" y="347"/>
                    <a:pt x="883" y="343"/>
                    <a:pt x="888" y="343"/>
                  </a:cubicBezTo>
                  <a:cubicBezTo>
                    <a:pt x="1553" y="343"/>
                    <a:pt x="1553" y="343"/>
                    <a:pt x="1553" y="343"/>
                  </a:cubicBezTo>
                  <a:cubicBezTo>
                    <a:pt x="1565" y="343"/>
                    <a:pt x="1574" y="334"/>
                    <a:pt x="1574" y="322"/>
                  </a:cubicBezTo>
                  <a:cubicBezTo>
                    <a:pt x="1574" y="310"/>
                    <a:pt x="1565" y="300"/>
                    <a:pt x="1553" y="300"/>
                  </a:cubicBezTo>
                  <a:cubicBezTo>
                    <a:pt x="940" y="300"/>
                    <a:pt x="940" y="300"/>
                    <a:pt x="940" y="300"/>
                  </a:cubicBezTo>
                  <a:cubicBezTo>
                    <a:pt x="936" y="300"/>
                    <a:pt x="932" y="297"/>
                    <a:pt x="932" y="293"/>
                  </a:cubicBezTo>
                  <a:cubicBezTo>
                    <a:pt x="932" y="289"/>
                    <a:pt x="936" y="286"/>
                    <a:pt x="940" y="286"/>
                  </a:cubicBezTo>
                  <a:cubicBezTo>
                    <a:pt x="1682" y="286"/>
                    <a:pt x="1682" y="286"/>
                    <a:pt x="1682" y="286"/>
                  </a:cubicBezTo>
                  <a:cubicBezTo>
                    <a:pt x="1694" y="286"/>
                    <a:pt x="1704" y="276"/>
                    <a:pt x="1704" y="264"/>
                  </a:cubicBezTo>
                  <a:cubicBezTo>
                    <a:pt x="1704" y="252"/>
                    <a:pt x="1694" y="242"/>
                    <a:pt x="1682" y="242"/>
                  </a:cubicBezTo>
                  <a:cubicBezTo>
                    <a:pt x="1144" y="242"/>
                    <a:pt x="1144" y="242"/>
                    <a:pt x="1144" y="242"/>
                  </a:cubicBezTo>
                  <a:cubicBezTo>
                    <a:pt x="1140" y="242"/>
                    <a:pt x="1136" y="239"/>
                    <a:pt x="1136" y="235"/>
                  </a:cubicBezTo>
                  <a:cubicBezTo>
                    <a:pt x="1136" y="231"/>
                    <a:pt x="1140" y="228"/>
                    <a:pt x="1144" y="228"/>
                  </a:cubicBezTo>
                  <a:cubicBezTo>
                    <a:pt x="1685" y="228"/>
                    <a:pt x="1685" y="228"/>
                    <a:pt x="1685" y="228"/>
                  </a:cubicBezTo>
                  <a:cubicBezTo>
                    <a:pt x="1697" y="228"/>
                    <a:pt x="1707" y="218"/>
                    <a:pt x="1707" y="206"/>
                  </a:cubicBezTo>
                  <a:cubicBezTo>
                    <a:pt x="1707" y="194"/>
                    <a:pt x="1697" y="185"/>
                    <a:pt x="1685" y="185"/>
                  </a:cubicBezTo>
                  <a:cubicBezTo>
                    <a:pt x="1074" y="185"/>
                    <a:pt x="1074" y="185"/>
                    <a:pt x="1074" y="185"/>
                  </a:cubicBezTo>
                  <a:cubicBezTo>
                    <a:pt x="1070" y="185"/>
                    <a:pt x="1067" y="181"/>
                    <a:pt x="1067" y="177"/>
                  </a:cubicBezTo>
                  <a:cubicBezTo>
                    <a:pt x="1067" y="173"/>
                    <a:pt x="1070" y="170"/>
                    <a:pt x="1074" y="170"/>
                  </a:cubicBezTo>
                  <a:cubicBezTo>
                    <a:pt x="1692" y="170"/>
                    <a:pt x="1692" y="170"/>
                    <a:pt x="1692" y="170"/>
                  </a:cubicBezTo>
                  <a:cubicBezTo>
                    <a:pt x="1704" y="170"/>
                    <a:pt x="1714" y="160"/>
                    <a:pt x="1714" y="148"/>
                  </a:cubicBezTo>
                  <a:cubicBezTo>
                    <a:pt x="1714" y="137"/>
                    <a:pt x="1704" y="127"/>
                    <a:pt x="1692" y="127"/>
                  </a:cubicBezTo>
                  <a:cubicBezTo>
                    <a:pt x="1224" y="127"/>
                    <a:pt x="1224" y="127"/>
                    <a:pt x="1224" y="127"/>
                  </a:cubicBezTo>
                  <a:cubicBezTo>
                    <a:pt x="1220" y="127"/>
                    <a:pt x="1217" y="124"/>
                    <a:pt x="1217" y="120"/>
                  </a:cubicBezTo>
                  <a:cubicBezTo>
                    <a:pt x="1217" y="115"/>
                    <a:pt x="1220" y="112"/>
                    <a:pt x="1224" y="112"/>
                  </a:cubicBezTo>
                  <a:cubicBezTo>
                    <a:pt x="1236" y="112"/>
                    <a:pt x="1236" y="112"/>
                    <a:pt x="1236" y="112"/>
                  </a:cubicBezTo>
                  <a:cubicBezTo>
                    <a:pt x="1248" y="112"/>
                    <a:pt x="1257" y="103"/>
                    <a:pt x="1257" y="91"/>
                  </a:cubicBezTo>
                  <a:cubicBezTo>
                    <a:pt x="1257" y="79"/>
                    <a:pt x="1248" y="69"/>
                    <a:pt x="1236" y="69"/>
                  </a:cubicBezTo>
                  <a:cubicBezTo>
                    <a:pt x="621" y="69"/>
                    <a:pt x="621" y="69"/>
                    <a:pt x="621" y="69"/>
                  </a:cubicBezTo>
                  <a:cubicBezTo>
                    <a:pt x="609" y="69"/>
                    <a:pt x="599" y="79"/>
                    <a:pt x="599" y="91"/>
                  </a:cubicBezTo>
                  <a:cubicBezTo>
                    <a:pt x="599" y="103"/>
                    <a:pt x="609" y="112"/>
                    <a:pt x="621" y="112"/>
                  </a:cubicBezTo>
                  <a:cubicBezTo>
                    <a:pt x="754" y="112"/>
                    <a:pt x="754" y="112"/>
                    <a:pt x="754" y="112"/>
                  </a:cubicBezTo>
                  <a:cubicBezTo>
                    <a:pt x="758" y="112"/>
                    <a:pt x="761" y="115"/>
                    <a:pt x="761" y="120"/>
                  </a:cubicBezTo>
                  <a:cubicBezTo>
                    <a:pt x="761" y="124"/>
                    <a:pt x="758" y="127"/>
                    <a:pt x="754" y="127"/>
                  </a:cubicBezTo>
                  <a:cubicBezTo>
                    <a:pt x="560" y="127"/>
                    <a:pt x="560" y="127"/>
                    <a:pt x="560" y="127"/>
                  </a:cubicBezTo>
                  <a:cubicBezTo>
                    <a:pt x="548" y="127"/>
                    <a:pt x="539" y="137"/>
                    <a:pt x="539" y="148"/>
                  </a:cubicBezTo>
                  <a:cubicBezTo>
                    <a:pt x="539" y="160"/>
                    <a:pt x="548" y="170"/>
                    <a:pt x="560" y="170"/>
                  </a:cubicBezTo>
                  <a:cubicBezTo>
                    <a:pt x="748" y="170"/>
                    <a:pt x="748" y="170"/>
                    <a:pt x="748" y="170"/>
                  </a:cubicBezTo>
                  <a:cubicBezTo>
                    <a:pt x="752" y="170"/>
                    <a:pt x="755" y="173"/>
                    <a:pt x="755" y="177"/>
                  </a:cubicBezTo>
                  <a:cubicBezTo>
                    <a:pt x="755" y="181"/>
                    <a:pt x="752" y="185"/>
                    <a:pt x="748" y="185"/>
                  </a:cubicBezTo>
                  <a:cubicBezTo>
                    <a:pt x="580" y="185"/>
                    <a:pt x="580" y="185"/>
                    <a:pt x="580" y="185"/>
                  </a:cubicBezTo>
                  <a:cubicBezTo>
                    <a:pt x="568" y="185"/>
                    <a:pt x="558" y="194"/>
                    <a:pt x="558" y="206"/>
                  </a:cubicBezTo>
                  <a:cubicBezTo>
                    <a:pt x="558" y="218"/>
                    <a:pt x="568" y="228"/>
                    <a:pt x="580" y="228"/>
                  </a:cubicBezTo>
                  <a:cubicBezTo>
                    <a:pt x="733" y="228"/>
                    <a:pt x="733" y="228"/>
                    <a:pt x="733" y="228"/>
                  </a:cubicBezTo>
                  <a:cubicBezTo>
                    <a:pt x="737" y="228"/>
                    <a:pt x="741" y="231"/>
                    <a:pt x="741" y="235"/>
                  </a:cubicBezTo>
                  <a:cubicBezTo>
                    <a:pt x="741" y="239"/>
                    <a:pt x="737" y="242"/>
                    <a:pt x="733" y="242"/>
                  </a:cubicBezTo>
                  <a:cubicBezTo>
                    <a:pt x="599" y="242"/>
                    <a:pt x="599" y="242"/>
                    <a:pt x="599" y="242"/>
                  </a:cubicBezTo>
                  <a:cubicBezTo>
                    <a:pt x="587" y="242"/>
                    <a:pt x="578" y="252"/>
                    <a:pt x="578" y="264"/>
                  </a:cubicBezTo>
                  <a:cubicBezTo>
                    <a:pt x="578" y="276"/>
                    <a:pt x="587" y="286"/>
                    <a:pt x="599" y="286"/>
                  </a:cubicBezTo>
                  <a:cubicBezTo>
                    <a:pt x="720" y="286"/>
                    <a:pt x="720" y="286"/>
                    <a:pt x="720" y="286"/>
                  </a:cubicBezTo>
                  <a:cubicBezTo>
                    <a:pt x="724" y="286"/>
                    <a:pt x="728" y="289"/>
                    <a:pt x="728" y="293"/>
                  </a:cubicBezTo>
                  <a:cubicBezTo>
                    <a:pt x="728" y="297"/>
                    <a:pt x="724" y="300"/>
                    <a:pt x="720" y="300"/>
                  </a:cubicBezTo>
                  <a:cubicBezTo>
                    <a:pt x="601" y="300"/>
                    <a:pt x="601" y="300"/>
                    <a:pt x="601" y="300"/>
                  </a:cubicBezTo>
                  <a:cubicBezTo>
                    <a:pt x="589" y="300"/>
                    <a:pt x="579" y="310"/>
                    <a:pt x="579" y="322"/>
                  </a:cubicBezTo>
                  <a:cubicBezTo>
                    <a:pt x="579" y="334"/>
                    <a:pt x="589" y="343"/>
                    <a:pt x="601" y="343"/>
                  </a:cubicBezTo>
                  <a:cubicBezTo>
                    <a:pt x="624" y="343"/>
                    <a:pt x="624" y="343"/>
                    <a:pt x="624" y="343"/>
                  </a:cubicBezTo>
                  <a:cubicBezTo>
                    <a:pt x="628" y="343"/>
                    <a:pt x="631" y="347"/>
                    <a:pt x="631" y="351"/>
                  </a:cubicBezTo>
                  <a:cubicBezTo>
                    <a:pt x="631" y="355"/>
                    <a:pt x="628" y="358"/>
                    <a:pt x="624" y="358"/>
                  </a:cubicBezTo>
                  <a:cubicBezTo>
                    <a:pt x="525" y="358"/>
                    <a:pt x="525" y="358"/>
                    <a:pt x="525" y="358"/>
                  </a:cubicBezTo>
                  <a:cubicBezTo>
                    <a:pt x="524" y="358"/>
                    <a:pt x="523" y="358"/>
                    <a:pt x="521" y="358"/>
                  </a:cubicBezTo>
                  <a:cubicBezTo>
                    <a:pt x="156" y="358"/>
                    <a:pt x="156" y="358"/>
                    <a:pt x="156" y="358"/>
                  </a:cubicBezTo>
                  <a:cubicBezTo>
                    <a:pt x="152" y="358"/>
                    <a:pt x="149" y="354"/>
                    <a:pt x="149" y="350"/>
                  </a:cubicBezTo>
                  <a:cubicBezTo>
                    <a:pt x="149" y="346"/>
                    <a:pt x="152" y="343"/>
                    <a:pt x="156" y="343"/>
                  </a:cubicBezTo>
                  <a:cubicBezTo>
                    <a:pt x="366" y="343"/>
                    <a:pt x="366" y="343"/>
                    <a:pt x="366" y="343"/>
                  </a:cubicBezTo>
                  <a:cubicBezTo>
                    <a:pt x="377" y="343"/>
                    <a:pt x="387" y="333"/>
                    <a:pt x="387" y="322"/>
                  </a:cubicBezTo>
                  <a:cubicBezTo>
                    <a:pt x="387" y="310"/>
                    <a:pt x="377" y="300"/>
                    <a:pt x="366" y="300"/>
                  </a:cubicBezTo>
                  <a:cubicBezTo>
                    <a:pt x="21" y="300"/>
                    <a:pt x="21" y="300"/>
                    <a:pt x="21" y="300"/>
                  </a:cubicBezTo>
                  <a:cubicBezTo>
                    <a:pt x="17" y="300"/>
                    <a:pt x="14" y="297"/>
                    <a:pt x="14" y="293"/>
                  </a:cubicBezTo>
                  <a:cubicBezTo>
                    <a:pt x="14" y="289"/>
                    <a:pt x="17" y="285"/>
                    <a:pt x="21" y="285"/>
                  </a:cubicBezTo>
                  <a:cubicBezTo>
                    <a:pt x="345" y="285"/>
                    <a:pt x="345" y="285"/>
                    <a:pt x="345" y="285"/>
                  </a:cubicBezTo>
                  <a:cubicBezTo>
                    <a:pt x="357" y="285"/>
                    <a:pt x="367" y="276"/>
                    <a:pt x="367" y="264"/>
                  </a:cubicBezTo>
                  <a:cubicBezTo>
                    <a:pt x="367" y="252"/>
                    <a:pt x="357" y="242"/>
                    <a:pt x="345" y="242"/>
                  </a:cubicBezTo>
                  <a:cubicBezTo>
                    <a:pt x="58" y="242"/>
                    <a:pt x="58" y="242"/>
                    <a:pt x="58" y="242"/>
                  </a:cubicBezTo>
                  <a:cubicBezTo>
                    <a:pt x="54" y="242"/>
                    <a:pt x="51" y="239"/>
                    <a:pt x="51" y="235"/>
                  </a:cubicBezTo>
                  <a:cubicBezTo>
                    <a:pt x="51" y="231"/>
                    <a:pt x="54" y="228"/>
                    <a:pt x="58" y="228"/>
                  </a:cubicBezTo>
                  <a:cubicBezTo>
                    <a:pt x="236" y="228"/>
                    <a:pt x="236" y="228"/>
                    <a:pt x="236" y="228"/>
                  </a:cubicBezTo>
                  <a:cubicBezTo>
                    <a:pt x="248" y="228"/>
                    <a:pt x="258" y="218"/>
                    <a:pt x="258" y="206"/>
                  </a:cubicBezTo>
                  <a:cubicBezTo>
                    <a:pt x="258" y="194"/>
                    <a:pt x="248" y="184"/>
                    <a:pt x="236" y="184"/>
                  </a:cubicBezTo>
                  <a:cubicBezTo>
                    <a:pt x="71" y="184"/>
                    <a:pt x="71" y="184"/>
                    <a:pt x="71" y="184"/>
                  </a:cubicBezTo>
                  <a:cubicBezTo>
                    <a:pt x="67" y="184"/>
                    <a:pt x="63" y="181"/>
                    <a:pt x="63" y="177"/>
                  </a:cubicBezTo>
                  <a:cubicBezTo>
                    <a:pt x="63" y="173"/>
                    <a:pt x="67" y="170"/>
                    <a:pt x="71" y="170"/>
                  </a:cubicBezTo>
                  <a:cubicBezTo>
                    <a:pt x="199" y="170"/>
                    <a:pt x="199" y="170"/>
                    <a:pt x="199" y="170"/>
                  </a:cubicBezTo>
                  <a:cubicBezTo>
                    <a:pt x="272" y="170"/>
                    <a:pt x="332" y="110"/>
                    <a:pt x="332" y="37"/>
                  </a:cubicBezTo>
                  <a:cubicBezTo>
                    <a:pt x="343" y="37"/>
                    <a:pt x="343" y="37"/>
                    <a:pt x="343" y="37"/>
                  </a:cubicBezTo>
                  <a:cubicBezTo>
                    <a:pt x="343" y="0"/>
                    <a:pt x="343" y="0"/>
                    <a:pt x="343" y="0"/>
                  </a:cubicBezTo>
                  <a:cubicBezTo>
                    <a:pt x="305" y="0"/>
                    <a:pt x="305" y="0"/>
                    <a:pt x="305" y="0"/>
                  </a:cubicBezTo>
                  <a:cubicBezTo>
                    <a:pt x="305" y="37"/>
                    <a:pt x="305" y="37"/>
                    <a:pt x="305" y="37"/>
                  </a:cubicBezTo>
                  <a:cubicBezTo>
                    <a:pt x="317" y="37"/>
                    <a:pt x="317" y="37"/>
                    <a:pt x="317" y="37"/>
                  </a:cubicBezTo>
                  <a:cubicBezTo>
                    <a:pt x="317" y="103"/>
                    <a:pt x="264" y="155"/>
                    <a:pt x="199" y="155"/>
                  </a:cubicBezTo>
                  <a:cubicBezTo>
                    <a:pt x="71" y="155"/>
                    <a:pt x="71" y="155"/>
                    <a:pt x="71" y="155"/>
                  </a:cubicBezTo>
                  <a:cubicBezTo>
                    <a:pt x="59" y="155"/>
                    <a:pt x="49" y="165"/>
                    <a:pt x="49" y="177"/>
                  </a:cubicBezTo>
                  <a:cubicBezTo>
                    <a:pt x="49" y="189"/>
                    <a:pt x="59" y="199"/>
                    <a:pt x="71" y="199"/>
                  </a:cubicBezTo>
                  <a:cubicBezTo>
                    <a:pt x="236" y="199"/>
                    <a:pt x="236" y="199"/>
                    <a:pt x="236" y="199"/>
                  </a:cubicBezTo>
                  <a:cubicBezTo>
                    <a:pt x="240" y="199"/>
                    <a:pt x="243" y="202"/>
                    <a:pt x="243" y="206"/>
                  </a:cubicBezTo>
                  <a:cubicBezTo>
                    <a:pt x="243" y="210"/>
                    <a:pt x="240" y="213"/>
                    <a:pt x="236" y="213"/>
                  </a:cubicBezTo>
                  <a:cubicBezTo>
                    <a:pt x="58" y="213"/>
                    <a:pt x="58" y="213"/>
                    <a:pt x="58" y="213"/>
                  </a:cubicBezTo>
                  <a:cubicBezTo>
                    <a:pt x="46" y="213"/>
                    <a:pt x="36" y="223"/>
                    <a:pt x="36" y="235"/>
                  </a:cubicBezTo>
                  <a:cubicBezTo>
                    <a:pt x="36" y="247"/>
                    <a:pt x="46" y="256"/>
                    <a:pt x="58" y="256"/>
                  </a:cubicBezTo>
                  <a:cubicBezTo>
                    <a:pt x="345" y="256"/>
                    <a:pt x="345" y="256"/>
                    <a:pt x="345" y="256"/>
                  </a:cubicBezTo>
                  <a:cubicBezTo>
                    <a:pt x="349" y="256"/>
                    <a:pt x="352" y="260"/>
                    <a:pt x="352" y="264"/>
                  </a:cubicBezTo>
                  <a:cubicBezTo>
                    <a:pt x="352" y="268"/>
                    <a:pt x="349" y="271"/>
                    <a:pt x="345" y="271"/>
                  </a:cubicBezTo>
                  <a:cubicBezTo>
                    <a:pt x="21" y="271"/>
                    <a:pt x="21" y="271"/>
                    <a:pt x="21" y="271"/>
                  </a:cubicBezTo>
                  <a:cubicBezTo>
                    <a:pt x="9" y="271"/>
                    <a:pt x="0" y="281"/>
                    <a:pt x="0" y="293"/>
                  </a:cubicBezTo>
                  <a:cubicBezTo>
                    <a:pt x="0" y="305"/>
                    <a:pt x="9" y="314"/>
                    <a:pt x="21" y="314"/>
                  </a:cubicBezTo>
                  <a:cubicBezTo>
                    <a:pt x="366" y="314"/>
                    <a:pt x="366" y="314"/>
                    <a:pt x="366" y="314"/>
                  </a:cubicBezTo>
                  <a:cubicBezTo>
                    <a:pt x="370" y="314"/>
                    <a:pt x="373" y="318"/>
                    <a:pt x="373" y="322"/>
                  </a:cubicBezTo>
                  <a:cubicBezTo>
                    <a:pt x="373" y="326"/>
                    <a:pt x="370" y="329"/>
                    <a:pt x="366" y="329"/>
                  </a:cubicBezTo>
                  <a:cubicBezTo>
                    <a:pt x="156" y="329"/>
                    <a:pt x="156" y="329"/>
                    <a:pt x="156" y="329"/>
                  </a:cubicBezTo>
                  <a:cubicBezTo>
                    <a:pt x="144" y="329"/>
                    <a:pt x="134" y="339"/>
                    <a:pt x="134" y="350"/>
                  </a:cubicBezTo>
                  <a:cubicBezTo>
                    <a:pt x="134" y="362"/>
                    <a:pt x="144" y="372"/>
                    <a:pt x="156" y="372"/>
                  </a:cubicBezTo>
                  <a:cubicBezTo>
                    <a:pt x="496" y="372"/>
                    <a:pt x="496" y="372"/>
                    <a:pt x="496" y="372"/>
                  </a:cubicBezTo>
                  <a:cubicBezTo>
                    <a:pt x="496" y="372"/>
                    <a:pt x="496" y="372"/>
                    <a:pt x="496" y="372"/>
                  </a:cubicBezTo>
                  <a:cubicBezTo>
                    <a:pt x="524" y="372"/>
                    <a:pt x="524" y="372"/>
                    <a:pt x="524" y="372"/>
                  </a:cubicBezTo>
                  <a:cubicBezTo>
                    <a:pt x="527" y="373"/>
                    <a:pt x="529" y="376"/>
                    <a:pt x="529" y="379"/>
                  </a:cubicBezTo>
                  <a:cubicBezTo>
                    <a:pt x="529" y="383"/>
                    <a:pt x="525" y="387"/>
                    <a:pt x="521" y="387"/>
                  </a:cubicBezTo>
                  <a:cubicBezTo>
                    <a:pt x="163" y="387"/>
                    <a:pt x="163" y="387"/>
                    <a:pt x="163" y="387"/>
                  </a:cubicBezTo>
                  <a:cubicBezTo>
                    <a:pt x="151" y="387"/>
                    <a:pt x="141" y="396"/>
                    <a:pt x="141" y="408"/>
                  </a:cubicBezTo>
                  <a:cubicBezTo>
                    <a:pt x="141" y="420"/>
                    <a:pt x="151" y="430"/>
                    <a:pt x="163" y="430"/>
                  </a:cubicBezTo>
                  <a:cubicBezTo>
                    <a:pt x="517" y="430"/>
                    <a:pt x="517" y="430"/>
                    <a:pt x="517" y="430"/>
                  </a:cubicBezTo>
                  <a:cubicBezTo>
                    <a:pt x="521" y="430"/>
                    <a:pt x="524" y="433"/>
                    <a:pt x="524" y="437"/>
                  </a:cubicBezTo>
                  <a:cubicBezTo>
                    <a:pt x="524" y="441"/>
                    <a:pt x="521" y="444"/>
                    <a:pt x="517" y="444"/>
                  </a:cubicBezTo>
                  <a:cubicBezTo>
                    <a:pt x="179" y="444"/>
                    <a:pt x="179" y="444"/>
                    <a:pt x="179" y="444"/>
                  </a:cubicBezTo>
                  <a:cubicBezTo>
                    <a:pt x="167" y="444"/>
                    <a:pt x="157" y="454"/>
                    <a:pt x="157" y="466"/>
                  </a:cubicBezTo>
                  <a:cubicBezTo>
                    <a:pt x="157" y="478"/>
                    <a:pt x="167" y="488"/>
                    <a:pt x="179" y="488"/>
                  </a:cubicBezTo>
                  <a:cubicBezTo>
                    <a:pt x="432" y="488"/>
                    <a:pt x="432" y="488"/>
                    <a:pt x="432" y="488"/>
                  </a:cubicBezTo>
                  <a:cubicBezTo>
                    <a:pt x="436" y="488"/>
                    <a:pt x="439" y="491"/>
                    <a:pt x="439" y="495"/>
                  </a:cubicBezTo>
                  <a:cubicBezTo>
                    <a:pt x="439" y="499"/>
                    <a:pt x="436" y="502"/>
                    <a:pt x="432" y="502"/>
                  </a:cubicBezTo>
                  <a:cubicBezTo>
                    <a:pt x="161" y="502"/>
                    <a:pt x="161" y="502"/>
                    <a:pt x="161" y="502"/>
                  </a:cubicBezTo>
                  <a:cubicBezTo>
                    <a:pt x="149" y="502"/>
                    <a:pt x="139" y="512"/>
                    <a:pt x="139" y="524"/>
                  </a:cubicBezTo>
                  <a:cubicBezTo>
                    <a:pt x="139" y="536"/>
                    <a:pt x="149" y="545"/>
                    <a:pt x="161" y="545"/>
                  </a:cubicBezTo>
                  <a:cubicBezTo>
                    <a:pt x="380" y="545"/>
                    <a:pt x="380" y="545"/>
                    <a:pt x="380" y="545"/>
                  </a:cubicBezTo>
                  <a:cubicBezTo>
                    <a:pt x="384" y="545"/>
                    <a:pt x="387" y="549"/>
                    <a:pt x="387" y="553"/>
                  </a:cubicBezTo>
                  <a:cubicBezTo>
                    <a:pt x="387" y="557"/>
                    <a:pt x="384" y="560"/>
                    <a:pt x="380" y="560"/>
                  </a:cubicBezTo>
                  <a:cubicBezTo>
                    <a:pt x="189" y="560"/>
                    <a:pt x="189" y="560"/>
                    <a:pt x="189" y="560"/>
                  </a:cubicBezTo>
                  <a:cubicBezTo>
                    <a:pt x="177" y="560"/>
                    <a:pt x="167" y="570"/>
                    <a:pt x="167" y="582"/>
                  </a:cubicBezTo>
                  <a:cubicBezTo>
                    <a:pt x="167" y="594"/>
                    <a:pt x="177" y="603"/>
                    <a:pt x="189" y="603"/>
                  </a:cubicBezTo>
                  <a:cubicBezTo>
                    <a:pt x="265" y="603"/>
                    <a:pt x="265" y="603"/>
                    <a:pt x="265" y="603"/>
                  </a:cubicBezTo>
                  <a:cubicBezTo>
                    <a:pt x="269" y="603"/>
                    <a:pt x="273" y="607"/>
                    <a:pt x="273" y="611"/>
                  </a:cubicBezTo>
                  <a:cubicBezTo>
                    <a:pt x="273" y="615"/>
                    <a:pt x="269" y="618"/>
                    <a:pt x="265" y="618"/>
                  </a:cubicBezTo>
                  <a:cubicBezTo>
                    <a:pt x="236" y="618"/>
                    <a:pt x="236" y="618"/>
                    <a:pt x="236" y="618"/>
                  </a:cubicBezTo>
                  <a:cubicBezTo>
                    <a:pt x="224" y="618"/>
                    <a:pt x="214" y="628"/>
                    <a:pt x="214" y="640"/>
                  </a:cubicBezTo>
                  <a:cubicBezTo>
                    <a:pt x="214" y="651"/>
                    <a:pt x="224" y="661"/>
                    <a:pt x="236" y="661"/>
                  </a:cubicBezTo>
                  <a:cubicBezTo>
                    <a:pt x="275" y="661"/>
                    <a:pt x="275" y="661"/>
                    <a:pt x="275" y="661"/>
                  </a:cubicBezTo>
                  <a:cubicBezTo>
                    <a:pt x="279" y="661"/>
                    <a:pt x="282" y="664"/>
                    <a:pt x="282" y="668"/>
                  </a:cubicBezTo>
                  <a:cubicBezTo>
                    <a:pt x="282" y="672"/>
                    <a:pt x="279" y="676"/>
                    <a:pt x="275" y="676"/>
                  </a:cubicBezTo>
                  <a:cubicBezTo>
                    <a:pt x="272" y="676"/>
                    <a:pt x="272" y="676"/>
                    <a:pt x="272" y="676"/>
                  </a:cubicBezTo>
                  <a:cubicBezTo>
                    <a:pt x="260" y="676"/>
                    <a:pt x="251" y="685"/>
                    <a:pt x="251" y="697"/>
                  </a:cubicBezTo>
                  <a:cubicBezTo>
                    <a:pt x="251" y="709"/>
                    <a:pt x="260" y="719"/>
                    <a:pt x="272" y="719"/>
                  </a:cubicBezTo>
                  <a:cubicBezTo>
                    <a:pt x="352" y="719"/>
                    <a:pt x="352" y="719"/>
                    <a:pt x="352" y="719"/>
                  </a:cubicBezTo>
                  <a:cubicBezTo>
                    <a:pt x="356" y="719"/>
                    <a:pt x="359" y="722"/>
                    <a:pt x="359" y="726"/>
                  </a:cubicBezTo>
                  <a:cubicBezTo>
                    <a:pt x="359" y="730"/>
                    <a:pt x="356" y="734"/>
                    <a:pt x="352" y="734"/>
                  </a:cubicBezTo>
                  <a:cubicBezTo>
                    <a:pt x="336" y="734"/>
                    <a:pt x="336" y="734"/>
                    <a:pt x="336" y="734"/>
                  </a:cubicBezTo>
                  <a:cubicBezTo>
                    <a:pt x="324" y="734"/>
                    <a:pt x="315" y="743"/>
                    <a:pt x="315" y="755"/>
                  </a:cubicBezTo>
                  <a:cubicBezTo>
                    <a:pt x="315" y="767"/>
                    <a:pt x="324" y="777"/>
                    <a:pt x="336" y="777"/>
                  </a:cubicBezTo>
                  <a:cubicBezTo>
                    <a:pt x="529" y="777"/>
                    <a:pt x="529" y="777"/>
                    <a:pt x="529" y="777"/>
                  </a:cubicBezTo>
                  <a:cubicBezTo>
                    <a:pt x="533" y="777"/>
                    <a:pt x="536" y="780"/>
                    <a:pt x="536" y="784"/>
                  </a:cubicBezTo>
                  <a:cubicBezTo>
                    <a:pt x="536" y="788"/>
                    <a:pt x="533" y="791"/>
                    <a:pt x="529" y="791"/>
                  </a:cubicBezTo>
                  <a:cubicBezTo>
                    <a:pt x="376" y="791"/>
                    <a:pt x="376" y="791"/>
                    <a:pt x="376" y="791"/>
                  </a:cubicBezTo>
                  <a:cubicBezTo>
                    <a:pt x="364" y="791"/>
                    <a:pt x="355" y="801"/>
                    <a:pt x="355" y="813"/>
                  </a:cubicBezTo>
                  <a:cubicBezTo>
                    <a:pt x="355" y="825"/>
                    <a:pt x="364" y="835"/>
                    <a:pt x="376" y="835"/>
                  </a:cubicBezTo>
                  <a:cubicBezTo>
                    <a:pt x="606" y="835"/>
                    <a:pt x="606" y="835"/>
                    <a:pt x="606" y="835"/>
                  </a:cubicBezTo>
                  <a:cubicBezTo>
                    <a:pt x="610" y="835"/>
                    <a:pt x="614" y="838"/>
                    <a:pt x="614" y="842"/>
                  </a:cubicBezTo>
                  <a:cubicBezTo>
                    <a:pt x="614" y="846"/>
                    <a:pt x="610" y="849"/>
                    <a:pt x="606" y="849"/>
                  </a:cubicBezTo>
                  <a:cubicBezTo>
                    <a:pt x="416" y="849"/>
                    <a:pt x="416" y="849"/>
                    <a:pt x="416" y="849"/>
                  </a:cubicBezTo>
                  <a:cubicBezTo>
                    <a:pt x="404" y="849"/>
                    <a:pt x="395" y="859"/>
                    <a:pt x="395" y="871"/>
                  </a:cubicBezTo>
                  <a:cubicBezTo>
                    <a:pt x="395" y="883"/>
                    <a:pt x="404" y="892"/>
                    <a:pt x="416" y="892"/>
                  </a:cubicBezTo>
                  <a:cubicBezTo>
                    <a:pt x="592" y="892"/>
                    <a:pt x="592" y="892"/>
                    <a:pt x="592" y="892"/>
                  </a:cubicBezTo>
                  <a:cubicBezTo>
                    <a:pt x="596" y="892"/>
                    <a:pt x="599" y="896"/>
                    <a:pt x="599" y="900"/>
                  </a:cubicBezTo>
                  <a:cubicBezTo>
                    <a:pt x="599" y="904"/>
                    <a:pt x="596" y="907"/>
                    <a:pt x="592" y="907"/>
                  </a:cubicBezTo>
                  <a:cubicBezTo>
                    <a:pt x="446" y="907"/>
                    <a:pt x="446" y="907"/>
                    <a:pt x="446" y="907"/>
                  </a:cubicBezTo>
                  <a:cubicBezTo>
                    <a:pt x="434" y="907"/>
                    <a:pt x="424" y="917"/>
                    <a:pt x="424" y="929"/>
                  </a:cubicBezTo>
                  <a:cubicBezTo>
                    <a:pt x="424" y="940"/>
                    <a:pt x="434" y="950"/>
                    <a:pt x="446" y="950"/>
                  </a:cubicBezTo>
                  <a:cubicBezTo>
                    <a:pt x="550" y="950"/>
                    <a:pt x="550" y="950"/>
                    <a:pt x="550" y="950"/>
                  </a:cubicBezTo>
                  <a:cubicBezTo>
                    <a:pt x="554" y="950"/>
                    <a:pt x="557" y="953"/>
                    <a:pt x="557" y="957"/>
                  </a:cubicBezTo>
                  <a:cubicBezTo>
                    <a:pt x="557" y="961"/>
                    <a:pt x="554" y="965"/>
                    <a:pt x="550" y="965"/>
                  </a:cubicBezTo>
                  <a:cubicBezTo>
                    <a:pt x="437" y="965"/>
                    <a:pt x="437" y="965"/>
                    <a:pt x="437" y="965"/>
                  </a:cubicBezTo>
                  <a:cubicBezTo>
                    <a:pt x="425" y="965"/>
                    <a:pt x="416" y="974"/>
                    <a:pt x="416" y="986"/>
                  </a:cubicBezTo>
                  <a:cubicBezTo>
                    <a:pt x="416" y="998"/>
                    <a:pt x="425" y="1008"/>
                    <a:pt x="437" y="1008"/>
                  </a:cubicBezTo>
                  <a:cubicBezTo>
                    <a:pt x="494" y="1008"/>
                    <a:pt x="494" y="1008"/>
                    <a:pt x="494" y="1008"/>
                  </a:cubicBezTo>
                  <a:cubicBezTo>
                    <a:pt x="498" y="1008"/>
                    <a:pt x="502" y="1011"/>
                    <a:pt x="502" y="1015"/>
                  </a:cubicBezTo>
                  <a:cubicBezTo>
                    <a:pt x="502" y="1019"/>
                    <a:pt x="498" y="1023"/>
                    <a:pt x="494" y="1023"/>
                  </a:cubicBezTo>
                  <a:cubicBezTo>
                    <a:pt x="443" y="1023"/>
                    <a:pt x="443" y="1023"/>
                    <a:pt x="443" y="1023"/>
                  </a:cubicBezTo>
                  <a:cubicBezTo>
                    <a:pt x="431" y="1023"/>
                    <a:pt x="421" y="1032"/>
                    <a:pt x="421" y="1044"/>
                  </a:cubicBezTo>
                  <a:cubicBezTo>
                    <a:pt x="421" y="1056"/>
                    <a:pt x="431" y="1066"/>
                    <a:pt x="443" y="1066"/>
                  </a:cubicBezTo>
                  <a:cubicBezTo>
                    <a:pt x="471" y="1066"/>
                    <a:pt x="471" y="1066"/>
                    <a:pt x="471" y="1066"/>
                  </a:cubicBezTo>
                  <a:cubicBezTo>
                    <a:pt x="475" y="1066"/>
                    <a:pt x="478" y="1069"/>
                    <a:pt x="478" y="1073"/>
                  </a:cubicBezTo>
                  <a:cubicBezTo>
                    <a:pt x="478" y="1077"/>
                    <a:pt x="475" y="1080"/>
                    <a:pt x="471" y="1080"/>
                  </a:cubicBezTo>
                  <a:cubicBezTo>
                    <a:pt x="443" y="1080"/>
                    <a:pt x="443" y="1080"/>
                    <a:pt x="443" y="1080"/>
                  </a:cubicBezTo>
                  <a:cubicBezTo>
                    <a:pt x="431" y="1080"/>
                    <a:pt x="421" y="1090"/>
                    <a:pt x="421" y="1102"/>
                  </a:cubicBezTo>
                  <a:cubicBezTo>
                    <a:pt x="421" y="1114"/>
                    <a:pt x="431" y="1124"/>
                    <a:pt x="443" y="1124"/>
                  </a:cubicBezTo>
                  <a:cubicBezTo>
                    <a:pt x="461" y="1124"/>
                    <a:pt x="461" y="1124"/>
                    <a:pt x="461" y="1124"/>
                  </a:cubicBezTo>
                  <a:cubicBezTo>
                    <a:pt x="1016" y="1124"/>
                    <a:pt x="1016" y="1124"/>
                    <a:pt x="1016" y="1124"/>
                  </a:cubicBezTo>
                  <a:cubicBezTo>
                    <a:pt x="1036" y="1124"/>
                    <a:pt x="1052" y="1107"/>
                    <a:pt x="1052" y="1088"/>
                  </a:cubicBezTo>
                  <a:cubicBezTo>
                    <a:pt x="1052" y="1068"/>
                    <a:pt x="1036" y="1051"/>
                    <a:pt x="1016" y="1051"/>
                  </a:cubicBezTo>
                  <a:cubicBezTo>
                    <a:pt x="975" y="1051"/>
                    <a:pt x="975" y="1051"/>
                    <a:pt x="975" y="1051"/>
                  </a:cubicBezTo>
                  <a:cubicBezTo>
                    <a:pt x="963" y="1051"/>
                    <a:pt x="954" y="1042"/>
                    <a:pt x="954" y="1030"/>
                  </a:cubicBezTo>
                  <a:cubicBezTo>
                    <a:pt x="954" y="1018"/>
                    <a:pt x="963" y="1008"/>
                    <a:pt x="975" y="1008"/>
                  </a:cubicBezTo>
                  <a:cubicBezTo>
                    <a:pt x="978" y="1008"/>
                    <a:pt x="978" y="1008"/>
                    <a:pt x="978" y="1008"/>
                  </a:cubicBezTo>
                  <a:cubicBezTo>
                    <a:pt x="990" y="1008"/>
                    <a:pt x="999" y="998"/>
                    <a:pt x="999" y="986"/>
                  </a:cubicBezTo>
                  <a:cubicBezTo>
                    <a:pt x="999" y="974"/>
                    <a:pt x="990" y="965"/>
                    <a:pt x="978" y="965"/>
                  </a:cubicBezTo>
                  <a:cubicBezTo>
                    <a:pt x="940" y="965"/>
                    <a:pt x="940" y="965"/>
                    <a:pt x="940" y="965"/>
                  </a:cubicBezTo>
                  <a:cubicBezTo>
                    <a:pt x="936" y="965"/>
                    <a:pt x="933" y="961"/>
                    <a:pt x="933" y="957"/>
                  </a:cubicBezTo>
                  <a:cubicBezTo>
                    <a:pt x="933" y="953"/>
                    <a:pt x="936" y="950"/>
                    <a:pt x="940" y="950"/>
                  </a:cubicBezTo>
                  <a:cubicBezTo>
                    <a:pt x="1016" y="950"/>
                    <a:pt x="1016" y="950"/>
                    <a:pt x="1016" y="950"/>
                  </a:cubicBezTo>
                  <a:cubicBezTo>
                    <a:pt x="1028" y="950"/>
                    <a:pt x="1038" y="940"/>
                    <a:pt x="1038" y="929"/>
                  </a:cubicBezTo>
                  <a:cubicBezTo>
                    <a:pt x="1038" y="917"/>
                    <a:pt x="1028" y="907"/>
                    <a:pt x="1016" y="907"/>
                  </a:cubicBezTo>
                  <a:cubicBezTo>
                    <a:pt x="919" y="907"/>
                    <a:pt x="919" y="907"/>
                    <a:pt x="919" y="907"/>
                  </a:cubicBezTo>
                  <a:cubicBezTo>
                    <a:pt x="915" y="907"/>
                    <a:pt x="911" y="904"/>
                    <a:pt x="911" y="900"/>
                  </a:cubicBezTo>
                  <a:cubicBezTo>
                    <a:pt x="911" y="896"/>
                    <a:pt x="915" y="892"/>
                    <a:pt x="919" y="892"/>
                  </a:cubicBezTo>
                  <a:cubicBezTo>
                    <a:pt x="1053" y="892"/>
                    <a:pt x="1053" y="892"/>
                    <a:pt x="1053" y="892"/>
                  </a:cubicBezTo>
                  <a:cubicBezTo>
                    <a:pt x="1065" y="892"/>
                    <a:pt x="1074" y="883"/>
                    <a:pt x="1074" y="871"/>
                  </a:cubicBezTo>
                  <a:cubicBezTo>
                    <a:pt x="1074" y="859"/>
                    <a:pt x="1065" y="849"/>
                    <a:pt x="1053" y="849"/>
                  </a:cubicBezTo>
                  <a:cubicBezTo>
                    <a:pt x="913" y="849"/>
                    <a:pt x="913" y="849"/>
                    <a:pt x="913" y="849"/>
                  </a:cubicBezTo>
                  <a:cubicBezTo>
                    <a:pt x="909" y="849"/>
                    <a:pt x="906" y="846"/>
                    <a:pt x="906" y="842"/>
                  </a:cubicBezTo>
                  <a:cubicBezTo>
                    <a:pt x="906" y="838"/>
                    <a:pt x="909" y="835"/>
                    <a:pt x="913" y="835"/>
                  </a:cubicBezTo>
                  <a:cubicBezTo>
                    <a:pt x="1048" y="835"/>
                    <a:pt x="1048" y="835"/>
                    <a:pt x="1048" y="835"/>
                  </a:cubicBezTo>
                  <a:cubicBezTo>
                    <a:pt x="1060" y="835"/>
                    <a:pt x="1070" y="825"/>
                    <a:pt x="1070" y="813"/>
                  </a:cubicBezTo>
                  <a:cubicBezTo>
                    <a:pt x="1070" y="801"/>
                    <a:pt x="1060" y="791"/>
                    <a:pt x="1048" y="791"/>
                  </a:cubicBezTo>
                  <a:cubicBezTo>
                    <a:pt x="904" y="791"/>
                    <a:pt x="904" y="791"/>
                    <a:pt x="904" y="791"/>
                  </a:cubicBezTo>
                  <a:cubicBezTo>
                    <a:pt x="900" y="791"/>
                    <a:pt x="897" y="788"/>
                    <a:pt x="897" y="784"/>
                  </a:cubicBezTo>
                  <a:cubicBezTo>
                    <a:pt x="897" y="780"/>
                    <a:pt x="900" y="777"/>
                    <a:pt x="904" y="777"/>
                  </a:cubicBezTo>
                  <a:cubicBezTo>
                    <a:pt x="1103" y="777"/>
                    <a:pt x="1103" y="777"/>
                    <a:pt x="1103" y="777"/>
                  </a:cubicBezTo>
                  <a:cubicBezTo>
                    <a:pt x="1115" y="777"/>
                    <a:pt x="1124" y="767"/>
                    <a:pt x="1124" y="755"/>
                  </a:cubicBezTo>
                  <a:cubicBezTo>
                    <a:pt x="1124" y="743"/>
                    <a:pt x="1115" y="734"/>
                    <a:pt x="1103" y="734"/>
                  </a:cubicBezTo>
                  <a:cubicBezTo>
                    <a:pt x="790" y="734"/>
                    <a:pt x="790" y="734"/>
                    <a:pt x="790" y="734"/>
                  </a:cubicBezTo>
                  <a:cubicBezTo>
                    <a:pt x="786" y="734"/>
                    <a:pt x="783" y="730"/>
                    <a:pt x="783" y="726"/>
                  </a:cubicBezTo>
                  <a:cubicBezTo>
                    <a:pt x="783" y="722"/>
                    <a:pt x="786" y="719"/>
                    <a:pt x="790" y="719"/>
                  </a:cubicBezTo>
                  <a:cubicBezTo>
                    <a:pt x="1045" y="719"/>
                    <a:pt x="1045" y="719"/>
                    <a:pt x="1045" y="719"/>
                  </a:cubicBezTo>
                  <a:cubicBezTo>
                    <a:pt x="1057" y="719"/>
                    <a:pt x="1067" y="709"/>
                    <a:pt x="1067" y="697"/>
                  </a:cubicBezTo>
                  <a:cubicBezTo>
                    <a:pt x="1067" y="685"/>
                    <a:pt x="1057" y="676"/>
                    <a:pt x="1045" y="676"/>
                  </a:cubicBezTo>
                  <a:cubicBezTo>
                    <a:pt x="762" y="676"/>
                    <a:pt x="762" y="676"/>
                    <a:pt x="762" y="676"/>
                  </a:cubicBezTo>
                  <a:cubicBezTo>
                    <a:pt x="758" y="676"/>
                    <a:pt x="755" y="672"/>
                    <a:pt x="755" y="668"/>
                  </a:cubicBezTo>
                  <a:cubicBezTo>
                    <a:pt x="755" y="664"/>
                    <a:pt x="758" y="661"/>
                    <a:pt x="762" y="661"/>
                  </a:cubicBezTo>
                  <a:cubicBezTo>
                    <a:pt x="1010" y="661"/>
                    <a:pt x="1010" y="661"/>
                    <a:pt x="1010" y="661"/>
                  </a:cubicBezTo>
                  <a:cubicBezTo>
                    <a:pt x="1022" y="661"/>
                    <a:pt x="1031" y="651"/>
                    <a:pt x="1031" y="640"/>
                  </a:cubicBezTo>
                  <a:cubicBezTo>
                    <a:pt x="1031" y="628"/>
                    <a:pt x="1022" y="618"/>
                    <a:pt x="1010" y="618"/>
                  </a:cubicBezTo>
                  <a:cubicBezTo>
                    <a:pt x="804" y="618"/>
                    <a:pt x="804" y="618"/>
                    <a:pt x="804" y="618"/>
                  </a:cubicBezTo>
                  <a:cubicBezTo>
                    <a:pt x="800" y="618"/>
                    <a:pt x="797" y="615"/>
                    <a:pt x="797" y="611"/>
                  </a:cubicBezTo>
                  <a:cubicBezTo>
                    <a:pt x="797" y="607"/>
                    <a:pt x="800" y="603"/>
                    <a:pt x="804" y="603"/>
                  </a:cubicBezTo>
                  <a:cubicBezTo>
                    <a:pt x="859" y="603"/>
                    <a:pt x="859" y="603"/>
                    <a:pt x="859" y="603"/>
                  </a:cubicBezTo>
                  <a:cubicBezTo>
                    <a:pt x="871" y="603"/>
                    <a:pt x="880" y="594"/>
                    <a:pt x="880" y="582"/>
                  </a:cubicBezTo>
                  <a:cubicBezTo>
                    <a:pt x="880" y="570"/>
                    <a:pt x="871" y="560"/>
                    <a:pt x="859" y="560"/>
                  </a:cubicBezTo>
                  <a:cubicBezTo>
                    <a:pt x="804" y="560"/>
                    <a:pt x="804" y="560"/>
                    <a:pt x="804" y="560"/>
                  </a:cubicBezTo>
                  <a:cubicBezTo>
                    <a:pt x="800" y="560"/>
                    <a:pt x="797" y="557"/>
                    <a:pt x="797" y="553"/>
                  </a:cubicBezTo>
                  <a:cubicBezTo>
                    <a:pt x="797" y="549"/>
                    <a:pt x="800" y="545"/>
                    <a:pt x="804" y="545"/>
                  </a:cubicBezTo>
                  <a:cubicBezTo>
                    <a:pt x="971" y="545"/>
                    <a:pt x="971" y="545"/>
                    <a:pt x="971" y="545"/>
                  </a:cubicBezTo>
                  <a:cubicBezTo>
                    <a:pt x="983" y="545"/>
                    <a:pt x="993" y="536"/>
                    <a:pt x="993" y="524"/>
                  </a:cubicBezTo>
                  <a:cubicBezTo>
                    <a:pt x="993" y="512"/>
                    <a:pt x="983" y="502"/>
                    <a:pt x="971" y="502"/>
                  </a:cubicBezTo>
                  <a:cubicBezTo>
                    <a:pt x="845" y="502"/>
                    <a:pt x="845" y="502"/>
                    <a:pt x="845" y="502"/>
                  </a:cubicBezTo>
                  <a:cubicBezTo>
                    <a:pt x="841" y="502"/>
                    <a:pt x="838" y="499"/>
                    <a:pt x="838" y="495"/>
                  </a:cubicBezTo>
                  <a:cubicBezTo>
                    <a:pt x="838" y="491"/>
                    <a:pt x="841" y="488"/>
                    <a:pt x="845" y="488"/>
                  </a:cubicBezTo>
                  <a:cubicBezTo>
                    <a:pt x="969" y="488"/>
                    <a:pt x="969" y="488"/>
                    <a:pt x="969" y="488"/>
                  </a:cubicBezTo>
                  <a:cubicBezTo>
                    <a:pt x="981" y="488"/>
                    <a:pt x="990" y="478"/>
                    <a:pt x="990" y="466"/>
                  </a:cubicBezTo>
                  <a:cubicBezTo>
                    <a:pt x="990" y="454"/>
                    <a:pt x="981" y="444"/>
                    <a:pt x="969" y="444"/>
                  </a:cubicBezTo>
                  <a:cubicBezTo>
                    <a:pt x="767" y="444"/>
                    <a:pt x="767" y="444"/>
                    <a:pt x="767" y="444"/>
                  </a:cubicBezTo>
                  <a:cubicBezTo>
                    <a:pt x="763" y="444"/>
                    <a:pt x="760" y="441"/>
                    <a:pt x="760" y="437"/>
                  </a:cubicBezTo>
                  <a:cubicBezTo>
                    <a:pt x="760" y="433"/>
                    <a:pt x="763" y="430"/>
                    <a:pt x="767" y="430"/>
                  </a:cubicBezTo>
                  <a:cubicBezTo>
                    <a:pt x="804" y="430"/>
                    <a:pt x="804" y="430"/>
                    <a:pt x="804" y="430"/>
                  </a:cubicBezTo>
                  <a:cubicBezTo>
                    <a:pt x="816" y="430"/>
                    <a:pt x="825" y="420"/>
                    <a:pt x="825" y="408"/>
                  </a:cubicBezTo>
                  <a:cubicBezTo>
                    <a:pt x="825" y="396"/>
                    <a:pt x="816" y="387"/>
                    <a:pt x="804" y="387"/>
                  </a:cubicBezTo>
                  <a:cubicBezTo>
                    <a:pt x="765" y="387"/>
                    <a:pt x="765" y="387"/>
                    <a:pt x="765" y="387"/>
                  </a:cubicBezTo>
                  <a:cubicBezTo>
                    <a:pt x="761" y="387"/>
                    <a:pt x="758" y="383"/>
                    <a:pt x="758" y="379"/>
                  </a:cubicBezTo>
                  <a:cubicBezTo>
                    <a:pt x="758" y="375"/>
                    <a:pt x="761" y="372"/>
                    <a:pt x="765" y="372"/>
                  </a:cubicBezTo>
                  <a:cubicBezTo>
                    <a:pt x="884" y="372"/>
                    <a:pt x="884" y="372"/>
                    <a:pt x="884" y="372"/>
                  </a:cubicBezTo>
                  <a:cubicBezTo>
                    <a:pt x="885" y="372"/>
                    <a:pt x="886" y="372"/>
                    <a:pt x="888" y="372"/>
                  </a:cubicBezTo>
                  <a:cubicBezTo>
                    <a:pt x="1591" y="372"/>
                    <a:pt x="1591" y="372"/>
                    <a:pt x="1591" y="372"/>
                  </a:cubicBezTo>
                  <a:cubicBezTo>
                    <a:pt x="1595" y="372"/>
                    <a:pt x="1598" y="376"/>
                    <a:pt x="1598" y="380"/>
                  </a:cubicBezTo>
                  <a:cubicBezTo>
                    <a:pt x="1598" y="384"/>
                    <a:pt x="1595" y="387"/>
                    <a:pt x="1591" y="387"/>
                  </a:cubicBezTo>
                  <a:cubicBezTo>
                    <a:pt x="854" y="387"/>
                    <a:pt x="854" y="387"/>
                    <a:pt x="854" y="387"/>
                  </a:cubicBezTo>
                  <a:cubicBezTo>
                    <a:pt x="842" y="387"/>
                    <a:pt x="833" y="397"/>
                    <a:pt x="833" y="409"/>
                  </a:cubicBezTo>
                  <a:cubicBezTo>
                    <a:pt x="833" y="420"/>
                    <a:pt x="842" y="430"/>
                    <a:pt x="854" y="430"/>
                  </a:cubicBezTo>
                  <a:cubicBezTo>
                    <a:pt x="1591" y="430"/>
                    <a:pt x="1591" y="430"/>
                    <a:pt x="1591" y="430"/>
                  </a:cubicBezTo>
                  <a:cubicBezTo>
                    <a:pt x="1595" y="430"/>
                    <a:pt x="1598" y="433"/>
                    <a:pt x="1598" y="437"/>
                  </a:cubicBezTo>
                  <a:cubicBezTo>
                    <a:pt x="1598" y="442"/>
                    <a:pt x="1595" y="445"/>
                    <a:pt x="1591" y="445"/>
                  </a:cubicBezTo>
                  <a:cubicBezTo>
                    <a:pt x="1038" y="445"/>
                    <a:pt x="1038" y="445"/>
                    <a:pt x="1038" y="445"/>
                  </a:cubicBezTo>
                  <a:cubicBezTo>
                    <a:pt x="1026" y="445"/>
                    <a:pt x="1017" y="454"/>
                    <a:pt x="1017" y="466"/>
                  </a:cubicBezTo>
                  <a:cubicBezTo>
                    <a:pt x="1017" y="478"/>
                    <a:pt x="1026" y="488"/>
                    <a:pt x="1038" y="488"/>
                  </a:cubicBezTo>
                  <a:cubicBezTo>
                    <a:pt x="1552" y="488"/>
                    <a:pt x="1552" y="488"/>
                    <a:pt x="1552" y="488"/>
                  </a:cubicBezTo>
                  <a:cubicBezTo>
                    <a:pt x="1556" y="488"/>
                    <a:pt x="1559" y="491"/>
                    <a:pt x="1559" y="495"/>
                  </a:cubicBezTo>
                  <a:cubicBezTo>
                    <a:pt x="1559" y="499"/>
                    <a:pt x="1556" y="503"/>
                    <a:pt x="1552" y="503"/>
                  </a:cubicBezTo>
                  <a:cubicBezTo>
                    <a:pt x="1038" y="503"/>
                    <a:pt x="1038" y="503"/>
                    <a:pt x="1038" y="503"/>
                  </a:cubicBezTo>
                  <a:cubicBezTo>
                    <a:pt x="1026" y="503"/>
                    <a:pt x="1017" y="512"/>
                    <a:pt x="1017" y="524"/>
                  </a:cubicBezTo>
                  <a:cubicBezTo>
                    <a:pt x="1017" y="536"/>
                    <a:pt x="1026" y="546"/>
                    <a:pt x="1038" y="546"/>
                  </a:cubicBezTo>
                  <a:cubicBezTo>
                    <a:pt x="1527" y="546"/>
                    <a:pt x="1527" y="546"/>
                    <a:pt x="1527" y="546"/>
                  </a:cubicBezTo>
                  <a:cubicBezTo>
                    <a:pt x="1531" y="546"/>
                    <a:pt x="1535" y="549"/>
                    <a:pt x="1535" y="553"/>
                  </a:cubicBezTo>
                  <a:cubicBezTo>
                    <a:pt x="1535" y="557"/>
                    <a:pt x="1531" y="560"/>
                    <a:pt x="1527" y="560"/>
                  </a:cubicBezTo>
                  <a:cubicBezTo>
                    <a:pt x="1018" y="560"/>
                    <a:pt x="1018" y="560"/>
                    <a:pt x="1018" y="560"/>
                  </a:cubicBezTo>
                  <a:cubicBezTo>
                    <a:pt x="1006" y="560"/>
                    <a:pt x="997" y="570"/>
                    <a:pt x="997" y="582"/>
                  </a:cubicBezTo>
                  <a:cubicBezTo>
                    <a:pt x="997" y="594"/>
                    <a:pt x="1006" y="604"/>
                    <a:pt x="1018" y="604"/>
                  </a:cubicBezTo>
                  <a:cubicBezTo>
                    <a:pt x="1525" y="604"/>
                    <a:pt x="1525" y="604"/>
                    <a:pt x="1525" y="604"/>
                  </a:cubicBezTo>
                  <a:cubicBezTo>
                    <a:pt x="1529" y="604"/>
                    <a:pt x="1533" y="607"/>
                    <a:pt x="1533" y="611"/>
                  </a:cubicBezTo>
                  <a:cubicBezTo>
                    <a:pt x="1533" y="615"/>
                    <a:pt x="1529" y="618"/>
                    <a:pt x="1525" y="618"/>
                  </a:cubicBezTo>
                  <a:cubicBezTo>
                    <a:pt x="1067" y="618"/>
                    <a:pt x="1067" y="618"/>
                    <a:pt x="1067" y="618"/>
                  </a:cubicBezTo>
                  <a:cubicBezTo>
                    <a:pt x="1055" y="618"/>
                    <a:pt x="1045" y="628"/>
                    <a:pt x="1045" y="640"/>
                  </a:cubicBezTo>
                  <a:cubicBezTo>
                    <a:pt x="1045" y="652"/>
                    <a:pt x="1055" y="661"/>
                    <a:pt x="1067" y="661"/>
                  </a:cubicBezTo>
                  <a:cubicBezTo>
                    <a:pt x="1435" y="661"/>
                    <a:pt x="1435" y="661"/>
                    <a:pt x="1435" y="661"/>
                  </a:cubicBezTo>
                  <a:cubicBezTo>
                    <a:pt x="1439" y="661"/>
                    <a:pt x="1443" y="665"/>
                    <a:pt x="1443" y="669"/>
                  </a:cubicBezTo>
                  <a:cubicBezTo>
                    <a:pt x="1443" y="673"/>
                    <a:pt x="1439" y="676"/>
                    <a:pt x="1435" y="676"/>
                  </a:cubicBezTo>
                  <a:cubicBezTo>
                    <a:pt x="1287" y="676"/>
                    <a:pt x="1287" y="676"/>
                    <a:pt x="1287" y="676"/>
                  </a:cubicBezTo>
                  <a:cubicBezTo>
                    <a:pt x="1275" y="676"/>
                    <a:pt x="1265" y="686"/>
                    <a:pt x="1265" y="698"/>
                  </a:cubicBezTo>
                  <a:cubicBezTo>
                    <a:pt x="1265" y="710"/>
                    <a:pt x="1275" y="719"/>
                    <a:pt x="1287" y="719"/>
                  </a:cubicBezTo>
                  <a:cubicBezTo>
                    <a:pt x="1453" y="719"/>
                    <a:pt x="1453" y="719"/>
                    <a:pt x="1453" y="719"/>
                  </a:cubicBezTo>
                  <a:cubicBezTo>
                    <a:pt x="1457" y="719"/>
                    <a:pt x="1460" y="723"/>
                    <a:pt x="1460" y="727"/>
                  </a:cubicBezTo>
                  <a:cubicBezTo>
                    <a:pt x="1460" y="731"/>
                    <a:pt x="1457" y="734"/>
                    <a:pt x="1453" y="734"/>
                  </a:cubicBezTo>
                  <a:cubicBezTo>
                    <a:pt x="1320" y="734"/>
                    <a:pt x="1320" y="734"/>
                    <a:pt x="1320" y="734"/>
                  </a:cubicBezTo>
                  <a:cubicBezTo>
                    <a:pt x="1308" y="734"/>
                    <a:pt x="1299" y="744"/>
                    <a:pt x="1299" y="755"/>
                  </a:cubicBezTo>
                  <a:cubicBezTo>
                    <a:pt x="1299" y="767"/>
                    <a:pt x="1308" y="777"/>
                    <a:pt x="1320" y="777"/>
                  </a:cubicBezTo>
                  <a:cubicBezTo>
                    <a:pt x="1548" y="777"/>
                    <a:pt x="1548" y="777"/>
                    <a:pt x="1548" y="777"/>
                  </a:cubicBezTo>
                  <a:cubicBezTo>
                    <a:pt x="1552" y="777"/>
                    <a:pt x="1555" y="780"/>
                    <a:pt x="1555" y="784"/>
                  </a:cubicBezTo>
                  <a:cubicBezTo>
                    <a:pt x="1555" y="788"/>
                    <a:pt x="1552" y="792"/>
                    <a:pt x="1548" y="792"/>
                  </a:cubicBezTo>
                  <a:cubicBezTo>
                    <a:pt x="1454" y="792"/>
                    <a:pt x="1454" y="792"/>
                    <a:pt x="1454" y="792"/>
                  </a:cubicBezTo>
                  <a:cubicBezTo>
                    <a:pt x="1442" y="792"/>
                    <a:pt x="1433" y="801"/>
                    <a:pt x="1433" y="813"/>
                  </a:cubicBezTo>
                  <a:cubicBezTo>
                    <a:pt x="1433" y="825"/>
                    <a:pt x="1442" y="835"/>
                    <a:pt x="1454" y="835"/>
                  </a:cubicBezTo>
                  <a:cubicBezTo>
                    <a:pt x="1623" y="835"/>
                    <a:pt x="1623" y="835"/>
                    <a:pt x="1623" y="835"/>
                  </a:cubicBezTo>
                  <a:cubicBezTo>
                    <a:pt x="1635" y="835"/>
                    <a:pt x="1644" y="825"/>
                    <a:pt x="1644" y="813"/>
                  </a:cubicBezTo>
                  <a:cubicBezTo>
                    <a:pt x="1644" y="801"/>
                    <a:pt x="1635" y="792"/>
                    <a:pt x="1623" y="792"/>
                  </a:cubicBezTo>
                  <a:cubicBezTo>
                    <a:pt x="1606" y="792"/>
                    <a:pt x="1606" y="792"/>
                    <a:pt x="1606" y="792"/>
                  </a:cubicBezTo>
                  <a:cubicBezTo>
                    <a:pt x="1602" y="792"/>
                    <a:pt x="1599" y="788"/>
                    <a:pt x="1599" y="784"/>
                  </a:cubicBezTo>
                  <a:cubicBezTo>
                    <a:pt x="1599" y="780"/>
                    <a:pt x="1602" y="777"/>
                    <a:pt x="1606" y="777"/>
                  </a:cubicBezTo>
                  <a:cubicBezTo>
                    <a:pt x="1682" y="777"/>
                    <a:pt x="1682" y="777"/>
                    <a:pt x="1682" y="777"/>
                  </a:cubicBezTo>
                  <a:cubicBezTo>
                    <a:pt x="1686" y="777"/>
                    <a:pt x="1689" y="780"/>
                    <a:pt x="1689" y="784"/>
                  </a:cubicBezTo>
                  <a:cubicBezTo>
                    <a:pt x="1689" y="788"/>
                    <a:pt x="1686" y="792"/>
                    <a:pt x="1682" y="792"/>
                  </a:cubicBezTo>
                  <a:cubicBezTo>
                    <a:pt x="1673" y="792"/>
                    <a:pt x="1673" y="792"/>
                    <a:pt x="1673" y="792"/>
                  </a:cubicBezTo>
                  <a:cubicBezTo>
                    <a:pt x="1661" y="792"/>
                    <a:pt x="1651" y="801"/>
                    <a:pt x="1651" y="813"/>
                  </a:cubicBezTo>
                  <a:cubicBezTo>
                    <a:pt x="1651" y="825"/>
                    <a:pt x="1661" y="835"/>
                    <a:pt x="1673" y="835"/>
                  </a:cubicBezTo>
                  <a:cubicBezTo>
                    <a:pt x="1681" y="835"/>
                    <a:pt x="1681" y="835"/>
                    <a:pt x="1681" y="835"/>
                  </a:cubicBezTo>
                  <a:cubicBezTo>
                    <a:pt x="1693" y="835"/>
                    <a:pt x="1702" y="845"/>
                    <a:pt x="1702" y="857"/>
                  </a:cubicBezTo>
                  <a:cubicBezTo>
                    <a:pt x="1702" y="869"/>
                    <a:pt x="1693" y="878"/>
                    <a:pt x="1681" y="878"/>
                  </a:cubicBezTo>
                  <a:cubicBezTo>
                    <a:pt x="1549" y="878"/>
                    <a:pt x="1549" y="878"/>
                    <a:pt x="1549" y="878"/>
                  </a:cubicBezTo>
                  <a:cubicBezTo>
                    <a:pt x="1538" y="878"/>
                    <a:pt x="1528" y="888"/>
                    <a:pt x="1528" y="900"/>
                  </a:cubicBezTo>
                  <a:cubicBezTo>
                    <a:pt x="1528" y="912"/>
                    <a:pt x="1538" y="922"/>
                    <a:pt x="1549" y="922"/>
                  </a:cubicBezTo>
                  <a:cubicBezTo>
                    <a:pt x="1696" y="922"/>
                    <a:pt x="1696" y="922"/>
                    <a:pt x="1696" y="922"/>
                  </a:cubicBezTo>
                  <a:cubicBezTo>
                    <a:pt x="1700" y="922"/>
                    <a:pt x="1703" y="925"/>
                    <a:pt x="1703" y="929"/>
                  </a:cubicBezTo>
                  <a:cubicBezTo>
                    <a:pt x="1703" y="933"/>
                    <a:pt x="1700" y="936"/>
                    <a:pt x="1696" y="936"/>
                  </a:cubicBezTo>
                  <a:cubicBezTo>
                    <a:pt x="1503" y="936"/>
                    <a:pt x="1503" y="936"/>
                    <a:pt x="1503" y="936"/>
                  </a:cubicBezTo>
                  <a:cubicBezTo>
                    <a:pt x="1491" y="936"/>
                    <a:pt x="1481" y="946"/>
                    <a:pt x="1481" y="958"/>
                  </a:cubicBezTo>
                  <a:cubicBezTo>
                    <a:pt x="1481" y="970"/>
                    <a:pt x="1491" y="979"/>
                    <a:pt x="1503" y="979"/>
                  </a:cubicBezTo>
                  <a:cubicBezTo>
                    <a:pt x="1711" y="979"/>
                    <a:pt x="1711" y="979"/>
                    <a:pt x="1711" y="979"/>
                  </a:cubicBezTo>
                  <a:cubicBezTo>
                    <a:pt x="1715" y="979"/>
                    <a:pt x="1718" y="983"/>
                    <a:pt x="1718" y="987"/>
                  </a:cubicBezTo>
                  <a:cubicBezTo>
                    <a:pt x="1718" y="991"/>
                    <a:pt x="1715" y="994"/>
                    <a:pt x="1711" y="994"/>
                  </a:cubicBezTo>
                  <a:cubicBezTo>
                    <a:pt x="1505" y="994"/>
                    <a:pt x="1505" y="994"/>
                    <a:pt x="1505" y="994"/>
                  </a:cubicBezTo>
                  <a:cubicBezTo>
                    <a:pt x="1493" y="994"/>
                    <a:pt x="1483" y="1004"/>
                    <a:pt x="1483" y="1016"/>
                  </a:cubicBezTo>
                  <a:cubicBezTo>
                    <a:pt x="1483" y="1028"/>
                    <a:pt x="1493" y="1037"/>
                    <a:pt x="1505" y="1037"/>
                  </a:cubicBezTo>
                  <a:cubicBezTo>
                    <a:pt x="1692" y="1037"/>
                    <a:pt x="1692" y="1037"/>
                    <a:pt x="1692" y="1037"/>
                  </a:cubicBezTo>
                  <a:cubicBezTo>
                    <a:pt x="1696" y="1037"/>
                    <a:pt x="1700" y="1040"/>
                    <a:pt x="1700" y="1045"/>
                  </a:cubicBezTo>
                  <a:cubicBezTo>
                    <a:pt x="1700" y="1049"/>
                    <a:pt x="1696" y="1052"/>
                    <a:pt x="1692" y="1052"/>
                  </a:cubicBezTo>
                  <a:cubicBezTo>
                    <a:pt x="1634" y="1052"/>
                    <a:pt x="1634" y="1052"/>
                    <a:pt x="1634" y="1052"/>
                  </a:cubicBezTo>
                  <a:cubicBezTo>
                    <a:pt x="1622" y="1052"/>
                    <a:pt x="1613" y="1062"/>
                    <a:pt x="1613" y="1073"/>
                  </a:cubicBezTo>
                  <a:cubicBezTo>
                    <a:pt x="1613" y="1085"/>
                    <a:pt x="1622" y="1095"/>
                    <a:pt x="1634" y="1095"/>
                  </a:cubicBezTo>
                  <a:cubicBezTo>
                    <a:pt x="1657" y="1095"/>
                    <a:pt x="1657" y="1095"/>
                    <a:pt x="1657" y="1095"/>
                  </a:cubicBezTo>
                  <a:cubicBezTo>
                    <a:pt x="1661" y="1095"/>
                    <a:pt x="1665" y="1098"/>
                    <a:pt x="1665" y="1102"/>
                  </a:cubicBezTo>
                  <a:cubicBezTo>
                    <a:pt x="1665" y="1106"/>
                    <a:pt x="1661" y="1110"/>
                    <a:pt x="1657" y="1110"/>
                  </a:cubicBezTo>
                  <a:cubicBezTo>
                    <a:pt x="1649" y="1110"/>
                    <a:pt x="1649" y="1110"/>
                    <a:pt x="1649" y="1110"/>
                  </a:cubicBezTo>
                  <a:cubicBezTo>
                    <a:pt x="1630" y="1110"/>
                    <a:pt x="1613" y="1126"/>
                    <a:pt x="1613" y="1146"/>
                  </a:cubicBezTo>
                  <a:cubicBezTo>
                    <a:pt x="1613" y="1166"/>
                    <a:pt x="1630" y="1182"/>
                    <a:pt x="1649" y="1182"/>
                  </a:cubicBezTo>
                  <a:cubicBezTo>
                    <a:pt x="1788" y="1182"/>
                    <a:pt x="1788" y="1182"/>
                    <a:pt x="1788" y="1182"/>
                  </a:cubicBezTo>
                  <a:cubicBezTo>
                    <a:pt x="1800" y="1182"/>
                    <a:pt x="1810" y="1172"/>
                    <a:pt x="1810" y="1160"/>
                  </a:cubicBezTo>
                  <a:cubicBezTo>
                    <a:pt x="1810" y="1148"/>
                    <a:pt x="1800" y="1139"/>
                    <a:pt x="1788" y="1139"/>
                  </a:cubicBezTo>
                  <a:cubicBezTo>
                    <a:pt x="1765" y="1139"/>
                    <a:pt x="1765" y="1139"/>
                    <a:pt x="1765" y="1139"/>
                  </a:cubicBezTo>
                  <a:cubicBezTo>
                    <a:pt x="1761" y="1139"/>
                    <a:pt x="1758" y="1135"/>
                    <a:pt x="1758" y="1131"/>
                  </a:cubicBezTo>
                  <a:cubicBezTo>
                    <a:pt x="1758" y="1127"/>
                    <a:pt x="1761" y="1124"/>
                    <a:pt x="1765" y="1124"/>
                  </a:cubicBezTo>
                  <a:cubicBezTo>
                    <a:pt x="1824" y="1124"/>
                    <a:pt x="1824" y="1124"/>
                    <a:pt x="1824" y="1124"/>
                  </a:cubicBezTo>
                  <a:cubicBezTo>
                    <a:pt x="1835" y="1124"/>
                    <a:pt x="1845" y="1114"/>
                    <a:pt x="1845" y="1102"/>
                  </a:cubicBezTo>
                  <a:cubicBezTo>
                    <a:pt x="1845" y="1090"/>
                    <a:pt x="1835" y="1081"/>
                    <a:pt x="1824" y="1081"/>
                  </a:cubicBezTo>
                  <a:cubicBezTo>
                    <a:pt x="1796" y="1081"/>
                    <a:pt x="1796" y="1081"/>
                    <a:pt x="1796" y="1081"/>
                  </a:cubicBezTo>
                  <a:cubicBezTo>
                    <a:pt x="1792" y="1081"/>
                    <a:pt x="1789" y="1077"/>
                    <a:pt x="1789" y="1073"/>
                  </a:cubicBezTo>
                  <a:cubicBezTo>
                    <a:pt x="1789" y="1069"/>
                    <a:pt x="1792" y="1066"/>
                    <a:pt x="1796" y="1066"/>
                  </a:cubicBezTo>
                  <a:cubicBezTo>
                    <a:pt x="1842" y="1066"/>
                    <a:pt x="1842" y="1066"/>
                    <a:pt x="1842" y="1066"/>
                  </a:cubicBezTo>
                  <a:cubicBezTo>
                    <a:pt x="1854" y="1066"/>
                    <a:pt x="1864" y="1056"/>
                    <a:pt x="1864" y="1045"/>
                  </a:cubicBezTo>
                  <a:cubicBezTo>
                    <a:pt x="1864" y="1033"/>
                    <a:pt x="1854" y="1023"/>
                    <a:pt x="1842" y="1023"/>
                  </a:cubicBezTo>
                  <a:cubicBezTo>
                    <a:pt x="1790" y="1023"/>
                    <a:pt x="1790" y="1023"/>
                    <a:pt x="1790" y="1023"/>
                  </a:cubicBezTo>
                  <a:cubicBezTo>
                    <a:pt x="1786" y="1023"/>
                    <a:pt x="1783" y="1020"/>
                    <a:pt x="1783" y="1016"/>
                  </a:cubicBezTo>
                  <a:cubicBezTo>
                    <a:pt x="1783" y="1012"/>
                    <a:pt x="1786" y="1008"/>
                    <a:pt x="1790" y="1008"/>
                  </a:cubicBezTo>
                  <a:cubicBezTo>
                    <a:pt x="1875" y="1008"/>
                    <a:pt x="1875" y="1008"/>
                    <a:pt x="1875" y="1008"/>
                  </a:cubicBezTo>
                  <a:cubicBezTo>
                    <a:pt x="1945" y="1008"/>
                    <a:pt x="2002" y="955"/>
                    <a:pt x="2007" y="887"/>
                  </a:cubicBezTo>
                  <a:cubicBezTo>
                    <a:pt x="2014" y="884"/>
                    <a:pt x="2019" y="877"/>
                    <a:pt x="2019" y="869"/>
                  </a:cubicBezTo>
                  <a:cubicBezTo>
                    <a:pt x="2019" y="859"/>
                    <a:pt x="2010" y="851"/>
                    <a:pt x="2000" y="851"/>
                  </a:cubicBezTo>
                  <a:close/>
                  <a:moveTo>
                    <a:pt x="867" y="358"/>
                  </a:moveTo>
                  <a:cubicBezTo>
                    <a:pt x="765" y="358"/>
                    <a:pt x="765" y="358"/>
                    <a:pt x="765" y="358"/>
                  </a:cubicBezTo>
                  <a:cubicBezTo>
                    <a:pt x="753" y="358"/>
                    <a:pt x="744" y="367"/>
                    <a:pt x="744" y="379"/>
                  </a:cubicBezTo>
                  <a:cubicBezTo>
                    <a:pt x="744" y="391"/>
                    <a:pt x="753" y="401"/>
                    <a:pt x="765" y="401"/>
                  </a:cubicBezTo>
                  <a:cubicBezTo>
                    <a:pt x="804" y="401"/>
                    <a:pt x="804" y="401"/>
                    <a:pt x="804" y="401"/>
                  </a:cubicBezTo>
                  <a:cubicBezTo>
                    <a:pt x="808" y="401"/>
                    <a:pt x="811" y="404"/>
                    <a:pt x="811" y="408"/>
                  </a:cubicBezTo>
                  <a:cubicBezTo>
                    <a:pt x="811" y="412"/>
                    <a:pt x="808" y="416"/>
                    <a:pt x="804" y="416"/>
                  </a:cubicBezTo>
                  <a:cubicBezTo>
                    <a:pt x="767" y="416"/>
                    <a:pt x="767" y="416"/>
                    <a:pt x="767" y="416"/>
                  </a:cubicBezTo>
                  <a:cubicBezTo>
                    <a:pt x="755" y="416"/>
                    <a:pt x="746" y="425"/>
                    <a:pt x="746" y="437"/>
                  </a:cubicBezTo>
                  <a:cubicBezTo>
                    <a:pt x="746" y="449"/>
                    <a:pt x="755" y="459"/>
                    <a:pt x="767" y="459"/>
                  </a:cubicBezTo>
                  <a:cubicBezTo>
                    <a:pt x="969" y="459"/>
                    <a:pt x="969" y="459"/>
                    <a:pt x="969" y="459"/>
                  </a:cubicBezTo>
                  <a:cubicBezTo>
                    <a:pt x="973" y="459"/>
                    <a:pt x="976" y="462"/>
                    <a:pt x="976" y="466"/>
                  </a:cubicBezTo>
                  <a:cubicBezTo>
                    <a:pt x="976" y="470"/>
                    <a:pt x="973" y="473"/>
                    <a:pt x="969" y="473"/>
                  </a:cubicBezTo>
                  <a:cubicBezTo>
                    <a:pt x="845" y="473"/>
                    <a:pt x="845" y="473"/>
                    <a:pt x="845" y="473"/>
                  </a:cubicBezTo>
                  <a:cubicBezTo>
                    <a:pt x="833" y="473"/>
                    <a:pt x="824" y="483"/>
                    <a:pt x="824" y="495"/>
                  </a:cubicBezTo>
                  <a:cubicBezTo>
                    <a:pt x="824" y="507"/>
                    <a:pt x="833" y="517"/>
                    <a:pt x="845" y="517"/>
                  </a:cubicBezTo>
                  <a:cubicBezTo>
                    <a:pt x="971" y="517"/>
                    <a:pt x="971" y="517"/>
                    <a:pt x="971" y="517"/>
                  </a:cubicBezTo>
                  <a:cubicBezTo>
                    <a:pt x="975" y="517"/>
                    <a:pt x="978" y="520"/>
                    <a:pt x="978" y="524"/>
                  </a:cubicBezTo>
                  <a:cubicBezTo>
                    <a:pt x="978" y="528"/>
                    <a:pt x="975" y="531"/>
                    <a:pt x="971" y="531"/>
                  </a:cubicBezTo>
                  <a:cubicBezTo>
                    <a:pt x="804" y="531"/>
                    <a:pt x="804" y="531"/>
                    <a:pt x="804" y="531"/>
                  </a:cubicBezTo>
                  <a:cubicBezTo>
                    <a:pt x="792" y="531"/>
                    <a:pt x="783" y="541"/>
                    <a:pt x="783" y="553"/>
                  </a:cubicBezTo>
                  <a:cubicBezTo>
                    <a:pt x="783" y="565"/>
                    <a:pt x="792" y="574"/>
                    <a:pt x="804" y="574"/>
                  </a:cubicBezTo>
                  <a:cubicBezTo>
                    <a:pt x="859" y="574"/>
                    <a:pt x="859" y="574"/>
                    <a:pt x="859" y="574"/>
                  </a:cubicBezTo>
                  <a:cubicBezTo>
                    <a:pt x="863" y="574"/>
                    <a:pt x="866" y="578"/>
                    <a:pt x="866" y="582"/>
                  </a:cubicBezTo>
                  <a:cubicBezTo>
                    <a:pt x="866" y="586"/>
                    <a:pt x="863" y="589"/>
                    <a:pt x="859" y="589"/>
                  </a:cubicBezTo>
                  <a:cubicBezTo>
                    <a:pt x="804" y="589"/>
                    <a:pt x="804" y="589"/>
                    <a:pt x="804" y="589"/>
                  </a:cubicBezTo>
                  <a:cubicBezTo>
                    <a:pt x="792" y="589"/>
                    <a:pt x="783" y="599"/>
                    <a:pt x="783" y="611"/>
                  </a:cubicBezTo>
                  <a:cubicBezTo>
                    <a:pt x="783" y="623"/>
                    <a:pt x="792" y="632"/>
                    <a:pt x="804" y="632"/>
                  </a:cubicBezTo>
                  <a:cubicBezTo>
                    <a:pt x="1010" y="632"/>
                    <a:pt x="1010" y="632"/>
                    <a:pt x="1010" y="632"/>
                  </a:cubicBezTo>
                  <a:cubicBezTo>
                    <a:pt x="1014" y="632"/>
                    <a:pt x="1017" y="635"/>
                    <a:pt x="1017" y="640"/>
                  </a:cubicBezTo>
                  <a:cubicBezTo>
                    <a:pt x="1017" y="644"/>
                    <a:pt x="1014" y="647"/>
                    <a:pt x="1010" y="647"/>
                  </a:cubicBezTo>
                  <a:cubicBezTo>
                    <a:pt x="762" y="647"/>
                    <a:pt x="762" y="647"/>
                    <a:pt x="762" y="647"/>
                  </a:cubicBezTo>
                  <a:cubicBezTo>
                    <a:pt x="750" y="647"/>
                    <a:pt x="740" y="656"/>
                    <a:pt x="740" y="668"/>
                  </a:cubicBezTo>
                  <a:cubicBezTo>
                    <a:pt x="740" y="680"/>
                    <a:pt x="750" y="690"/>
                    <a:pt x="762" y="690"/>
                  </a:cubicBezTo>
                  <a:cubicBezTo>
                    <a:pt x="1045" y="690"/>
                    <a:pt x="1045" y="690"/>
                    <a:pt x="1045" y="690"/>
                  </a:cubicBezTo>
                  <a:cubicBezTo>
                    <a:pt x="1049" y="690"/>
                    <a:pt x="1053" y="693"/>
                    <a:pt x="1053" y="697"/>
                  </a:cubicBezTo>
                  <a:cubicBezTo>
                    <a:pt x="1053" y="701"/>
                    <a:pt x="1049" y="705"/>
                    <a:pt x="1045" y="705"/>
                  </a:cubicBezTo>
                  <a:cubicBezTo>
                    <a:pt x="790" y="705"/>
                    <a:pt x="790" y="705"/>
                    <a:pt x="790" y="705"/>
                  </a:cubicBezTo>
                  <a:cubicBezTo>
                    <a:pt x="778" y="705"/>
                    <a:pt x="769" y="714"/>
                    <a:pt x="769" y="726"/>
                  </a:cubicBezTo>
                  <a:cubicBezTo>
                    <a:pt x="769" y="738"/>
                    <a:pt x="778" y="748"/>
                    <a:pt x="790" y="748"/>
                  </a:cubicBezTo>
                  <a:cubicBezTo>
                    <a:pt x="1103" y="748"/>
                    <a:pt x="1103" y="748"/>
                    <a:pt x="1103" y="748"/>
                  </a:cubicBezTo>
                  <a:cubicBezTo>
                    <a:pt x="1107" y="748"/>
                    <a:pt x="1110" y="751"/>
                    <a:pt x="1110" y="755"/>
                  </a:cubicBezTo>
                  <a:cubicBezTo>
                    <a:pt x="1110" y="759"/>
                    <a:pt x="1107" y="762"/>
                    <a:pt x="1103" y="762"/>
                  </a:cubicBezTo>
                  <a:cubicBezTo>
                    <a:pt x="904" y="762"/>
                    <a:pt x="904" y="762"/>
                    <a:pt x="904" y="762"/>
                  </a:cubicBezTo>
                  <a:cubicBezTo>
                    <a:pt x="892" y="762"/>
                    <a:pt x="883" y="772"/>
                    <a:pt x="883" y="784"/>
                  </a:cubicBezTo>
                  <a:cubicBezTo>
                    <a:pt x="883" y="796"/>
                    <a:pt x="892" y="806"/>
                    <a:pt x="904" y="806"/>
                  </a:cubicBezTo>
                  <a:cubicBezTo>
                    <a:pt x="1048" y="806"/>
                    <a:pt x="1048" y="806"/>
                    <a:pt x="1048" y="806"/>
                  </a:cubicBezTo>
                  <a:cubicBezTo>
                    <a:pt x="1053" y="806"/>
                    <a:pt x="1056" y="809"/>
                    <a:pt x="1056" y="813"/>
                  </a:cubicBezTo>
                  <a:cubicBezTo>
                    <a:pt x="1056" y="817"/>
                    <a:pt x="1053" y="820"/>
                    <a:pt x="1048" y="820"/>
                  </a:cubicBezTo>
                  <a:cubicBezTo>
                    <a:pt x="913" y="820"/>
                    <a:pt x="913" y="820"/>
                    <a:pt x="913" y="820"/>
                  </a:cubicBezTo>
                  <a:cubicBezTo>
                    <a:pt x="901" y="820"/>
                    <a:pt x="891" y="830"/>
                    <a:pt x="891" y="842"/>
                  </a:cubicBezTo>
                  <a:cubicBezTo>
                    <a:pt x="891" y="854"/>
                    <a:pt x="901" y="863"/>
                    <a:pt x="913" y="863"/>
                  </a:cubicBezTo>
                  <a:cubicBezTo>
                    <a:pt x="1053" y="863"/>
                    <a:pt x="1053" y="863"/>
                    <a:pt x="1053" y="863"/>
                  </a:cubicBezTo>
                  <a:cubicBezTo>
                    <a:pt x="1057" y="863"/>
                    <a:pt x="1060" y="867"/>
                    <a:pt x="1060" y="871"/>
                  </a:cubicBezTo>
                  <a:cubicBezTo>
                    <a:pt x="1060" y="875"/>
                    <a:pt x="1057" y="878"/>
                    <a:pt x="1053" y="878"/>
                  </a:cubicBezTo>
                  <a:cubicBezTo>
                    <a:pt x="919" y="878"/>
                    <a:pt x="919" y="878"/>
                    <a:pt x="919" y="878"/>
                  </a:cubicBezTo>
                  <a:cubicBezTo>
                    <a:pt x="907" y="878"/>
                    <a:pt x="897" y="888"/>
                    <a:pt x="897" y="900"/>
                  </a:cubicBezTo>
                  <a:cubicBezTo>
                    <a:pt x="897" y="912"/>
                    <a:pt x="907" y="921"/>
                    <a:pt x="919" y="921"/>
                  </a:cubicBezTo>
                  <a:cubicBezTo>
                    <a:pt x="1016" y="921"/>
                    <a:pt x="1016" y="921"/>
                    <a:pt x="1016" y="921"/>
                  </a:cubicBezTo>
                  <a:cubicBezTo>
                    <a:pt x="1020" y="921"/>
                    <a:pt x="1023" y="925"/>
                    <a:pt x="1023" y="929"/>
                  </a:cubicBezTo>
                  <a:cubicBezTo>
                    <a:pt x="1023" y="933"/>
                    <a:pt x="1020" y="936"/>
                    <a:pt x="1016" y="936"/>
                  </a:cubicBezTo>
                  <a:cubicBezTo>
                    <a:pt x="940" y="936"/>
                    <a:pt x="940" y="936"/>
                    <a:pt x="940" y="936"/>
                  </a:cubicBezTo>
                  <a:cubicBezTo>
                    <a:pt x="928" y="936"/>
                    <a:pt x="918" y="946"/>
                    <a:pt x="918" y="957"/>
                  </a:cubicBezTo>
                  <a:cubicBezTo>
                    <a:pt x="918" y="969"/>
                    <a:pt x="928" y="979"/>
                    <a:pt x="940" y="979"/>
                  </a:cubicBezTo>
                  <a:cubicBezTo>
                    <a:pt x="978" y="979"/>
                    <a:pt x="978" y="979"/>
                    <a:pt x="978" y="979"/>
                  </a:cubicBezTo>
                  <a:cubicBezTo>
                    <a:pt x="982" y="979"/>
                    <a:pt x="985" y="982"/>
                    <a:pt x="985" y="986"/>
                  </a:cubicBezTo>
                  <a:cubicBezTo>
                    <a:pt x="985" y="990"/>
                    <a:pt x="982" y="994"/>
                    <a:pt x="978" y="994"/>
                  </a:cubicBezTo>
                  <a:cubicBezTo>
                    <a:pt x="975" y="994"/>
                    <a:pt x="975" y="994"/>
                    <a:pt x="975" y="994"/>
                  </a:cubicBezTo>
                  <a:cubicBezTo>
                    <a:pt x="956" y="994"/>
                    <a:pt x="939" y="1010"/>
                    <a:pt x="939" y="1030"/>
                  </a:cubicBezTo>
                  <a:cubicBezTo>
                    <a:pt x="939" y="1050"/>
                    <a:pt x="956" y="1066"/>
                    <a:pt x="975" y="1066"/>
                  </a:cubicBezTo>
                  <a:cubicBezTo>
                    <a:pt x="1016" y="1066"/>
                    <a:pt x="1016" y="1066"/>
                    <a:pt x="1016" y="1066"/>
                  </a:cubicBezTo>
                  <a:cubicBezTo>
                    <a:pt x="1028" y="1066"/>
                    <a:pt x="1038" y="1076"/>
                    <a:pt x="1038" y="1088"/>
                  </a:cubicBezTo>
                  <a:cubicBezTo>
                    <a:pt x="1038" y="1100"/>
                    <a:pt x="1028" y="1109"/>
                    <a:pt x="1016" y="1109"/>
                  </a:cubicBezTo>
                  <a:cubicBezTo>
                    <a:pt x="443" y="1109"/>
                    <a:pt x="443" y="1109"/>
                    <a:pt x="443" y="1109"/>
                  </a:cubicBezTo>
                  <a:cubicBezTo>
                    <a:pt x="439" y="1109"/>
                    <a:pt x="435" y="1106"/>
                    <a:pt x="435" y="1102"/>
                  </a:cubicBezTo>
                  <a:cubicBezTo>
                    <a:pt x="435" y="1098"/>
                    <a:pt x="439" y="1095"/>
                    <a:pt x="443" y="1095"/>
                  </a:cubicBezTo>
                  <a:cubicBezTo>
                    <a:pt x="471" y="1095"/>
                    <a:pt x="471" y="1095"/>
                    <a:pt x="471" y="1095"/>
                  </a:cubicBezTo>
                  <a:cubicBezTo>
                    <a:pt x="483" y="1095"/>
                    <a:pt x="493" y="1085"/>
                    <a:pt x="493" y="1073"/>
                  </a:cubicBezTo>
                  <a:cubicBezTo>
                    <a:pt x="493" y="1061"/>
                    <a:pt x="483" y="1051"/>
                    <a:pt x="471" y="1051"/>
                  </a:cubicBezTo>
                  <a:cubicBezTo>
                    <a:pt x="443" y="1051"/>
                    <a:pt x="443" y="1051"/>
                    <a:pt x="443" y="1051"/>
                  </a:cubicBezTo>
                  <a:cubicBezTo>
                    <a:pt x="439" y="1051"/>
                    <a:pt x="435" y="1048"/>
                    <a:pt x="435" y="1044"/>
                  </a:cubicBezTo>
                  <a:cubicBezTo>
                    <a:pt x="435" y="1040"/>
                    <a:pt x="439" y="1037"/>
                    <a:pt x="443" y="1037"/>
                  </a:cubicBezTo>
                  <a:cubicBezTo>
                    <a:pt x="494" y="1037"/>
                    <a:pt x="494" y="1037"/>
                    <a:pt x="494" y="1037"/>
                  </a:cubicBezTo>
                  <a:cubicBezTo>
                    <a:pt x="506" y="1037"/>
                    <a:pt x="516" y="1027"/>
                    <a:pt x="516" y="1015"/>
                  </a:cubicBezTo>
                  <a:cubicBezTo>
                    <a:pt x="516" y="1003"/>
                    <a:pt x="506" y="994"/>
                    <a:pt x="494" y="994"/>
                  </a:cubicBezTo>
                  <a:cubicBezTo>
                    <a:pt x="437" y="994"/>
                    <a:pt x="437" y="994"/>
                    <a:pt x="437" y="994"/>
                  </a:cubicBezTo>
                  <a:cubicBezTo>
                    <a:pt x="433" y="994"/>
                    <a:pt x="430" y="990"/>
                    <a:pt x="430" y="986"/>
                  </a:cubicBezTo>
                  <a:cubicBezTo>
                    <a:pt x="430" y="982"/>
                    <a:pt x="433" y="979"/>
                    <a:pt x="437" y="979"/>
                  </a:cubicBezTo>
                  <a:cubicBezTo>
                    <a:pt x="550" y="979"/>
                    <a:pt x="550" y="979"/>
                    <a:pt x="550" y="979"/>
                  </a:cubicBezTo>
                  <a:cubicBezTo>
                    <a:pt x="562" y="979"/>
                    <a:pt x="571" y="969"/>
                    <a:pt x="571" y="957"/>
                  </a:cubicBezTo>
                  <a:cubicBezTo>
                    <a:pt x="571" y="946"/>
                    <a:pt x="562" y="936"/>
                    <a:pt x="550" y="936"/>
                  </a:cubicBezTo>
                  <a:cubicBezTo>
                    <a:pt x="446" y="936"/>
                    <a:pt x="446" y="936"/>
                    <a:pt x="446" y="936"/>
                  </a:cubicBezTo>
                  <a:cubicBezTo>
                    <a:pt x="442" y="936"/>
                    <a:pt x="438" y="933"/>
                    <a:pt x="438" y="929"/>
                  </a:cubicBezTo>
                  <a:cubicBezTo>
                    <a:pt x="438" y="925"/>
                    <a:pt x="442" y="921"/>
                    <a:pt x="446" y="921"/>
                  </a:cubicBezTo>
                  <a:cubicBezTo>
                    <a:pt x="592" y="921"/>
                    <a:pt x="592" y="921"/>
                    <a:pt x="592" y="921"/>
                  </a:cubicBezTo>
                  <a:cubicBezTo>
                    <a:pt x="604" y="921"/>
                    <a:pt x="613" y="912"/>
                    <a:pt x="613" y="900"/>
                  </a:cubicBezTo>
                  <a:cubicBezTo>
                    <a:pt x="613" y="888"/>
                    <a:pt x="604" y="878"/>
                    <a:pt x="592" y="878"/>
                  </a:cubicBezTo>
                  <a:cubicBezTo>
                    <a:pt x="416" y="878"/>
                    <a:pt x="416" y="878"/>
                    <a:pt x="416" y="878"/>
                  </a:cubicBezTo>
                  <a:cubicBezTo>
                    <a:pt x="412" y="878"/>
                    <a:pt x="409" y="875"/>
                    <a:pt x="409" y="871"/>
                  </a:cubicBezTo>
                  <a:cubicBezTo>
                    <a:pt x="409" y="867"/>
                    <a:pt x="412" y="863"/>
                    <a:pt x="416" y="863"/>
                  </a:cubicBezTo>
                  <a:cubicBezTo>
                    <a:pt x="606" y="863"/>
                    <a:pt x="606" y="863"/>
                    <a:pt x="606" y="863"/>
                  </a:cubicBezTo>
                  <a:cubicBezTo>
                    <a:pt x="618" y="863"/>
                    <a:pt x="628" y="854"/>
                    <a:pt x="628" y="842"/>
                  </a:cubicBezTo>
                  <a:cubicBezTo>
                    <a:pt x="628" y="830"/>
                    <a:pt x="618" y="820"/>
                    <a:pt x="606" y="820"/>
                  </a:cubicBezTo>
                  <a:cubicBezTo>
                    <a:pt x="376" y="820"/>
                    <a:pt x="376" y="820"/>
                    <a:pt x="376" y="820"/>
                  </a:cubicBezTo>
                  <a:cubicBezTo>
                    <a:pt x="372" y="820"/>
                    <a:pt x="369" y="817"/>
                    <a:pt x="369" y="813"/>
                  </a:cubicBezTo>
                  <a:cubicBezTo>
                    <a:pt x="369" y="809"/>
                    <a:pt x="372" y="806"/>
                    <a:pt x="376" y="806"/>
                  </a:cubicBezTo>
                  <a:cubicBezTo>
                    <a:pt x="529" y="806"/>
                    <a:pt x="529" y="806"/>
                    <a:pt x="529" y="806"/>
                  </a:cubicBezTo>
                  <a:cubicBezTo>
                    <a:pt x="541" y="806"/>
                    <a:pt x="550" y="796"/>
                    <a:pt x="550" y="784"/>
                  </a:cubicBezTo>
                  <a:cubicBezTo>
                    <a:pt x="550" y="772"/>
                    <a:pt x="541" y="762"/>
                    <a:pt x="529" y="762"/>
                  </a:cubicBezTo>
                  <a:cubicBezTo>
                    <a:pt x="336" y="762"/>
                    <a:pt x="336" y="762"/>
                    <a:pt x="336" y="762"/>
                  </a:cubicBezTo>
                  <a:cubicBezTo>
                    <a:pt x="332" y="762"/>
                    <a:pt x="329" y="759"/>
                    <a:pt x="329" y="755"/>
                  </a:cubicBezTo>
                  <a:cubicBezTo>
                    <a:pt x="329" y="751"/>
                    <a:pt x="332" y="748"/>
                    <a:pt x="336" y="748"/>
                  </a:cubicBezTo>
                  <a:cubicBezTo>
                    <a:pt x="352" y="748"/>
                    <a:pt x="352" y="748"/>
                    <a:pt x="352" y="748"/>
                  </a:cubicBezTo>
                  <a:cubicBezTo>
                    <a:pt x="364" y="748"/>
                    <a:pt x="374" y="738"/>
                    <a:pt x="374" y="726"/>
                  </a:cubicBezTo>
                  <a:cubicBezTo>
                    <a:pt x="374" y="714"/>
                    <a:pt x="364" y="705"/>
                    <a:pt x="352" y="705"/>
                  </a:cubicBezTo>
                  <a:cubicBezTo>
                    <a:pt x="272" y="705"/>
                    <a:pt x="272" y="705"/>
                    <a:pt x="272" y="705"/>
                  </a:cubicBezTo>
                  <a:cubicBezTo>
                    <a:pt x="268" y="705"/>
                    <a:pt x="265" y="701"/>
                    <a:pt x="265" y="697"/>
                  </a:cubicBezTo>
                  <a:cubicBezTo>
                    <a:pt x="265" y="693"/>
                    <a:pt x="268" y="690"/>
                    <a:pt x="272" y="690"/>
                  </a:cubicBezTo>
                  <a:cubicBezTo>
                    <a:pt x="275" y="690"/>
                    <a:pt x="275" y="690"/>
                    <a:pt x="275" y="690"/>
                  </a:cubicBezTo>
                  <a:cubicBezTo>
                    <a:pt x="287" y="690"/>
                    <a:pt x="296" y="680"/>
                    <a:pt x="296" y="668"/>
                  </a:cubicBezTo>
                  <a:cubicBezTo>
                    <a:pt x="296" y="656"/>
                    <a:pt x="287" y="647"/>
                    <a:pt x="275" y="647"/>
                  </a:cubicBezTo>
                  <a:cubicBezTo>
                    <a:pt x="236" y="647"/>
                    <a:pt x="236" y="647"/>
                    <a:pt x="236" y="647"/>
                  </a:cubicBezTo>
                  <a:cubicBezTo>
                    <a:pt x="231" y="647"/>
                    <a:pt x="228" y="644"/>
                    <a:pt x="228" y="640"/>
                  </a:cubicBezTo>
                  <a:cubicBezTo>
                    <a:pt x="228" y="635"/>
                    <a:pt x="231" y="632"/>
                    <a:pt x="236" y="632"/>
                  </a:cubicBezTo>
                  <a:cubicBezTo>
                    <a:pt x="265" y="632"/>
                    <a:pt x="265" y="632"/>
                    <a:pt x="265" y="632"/>
                  </a:cubicBezTo>
                  <a:cubicBezTo>
                    <a:pt x="277" y="632"/>
                    <a:pt x="287" y="623"/>
                    <a:pt x="287" y="611"/>
                  </a:cubicBezTo>
                  <a:cubicBezTo>
                    <a:pt x="287" y="599"/>
                    <a:pt x="277" y="589"/>
                    <a:pt x="265" y="589"/>
                  </a:cubicBezTo>
                  <a:cubicBezTo>
                    <a:pt x="189" y="589"/>
                    <a:pt x="189" y="589"/>
                    <a:pt x="189" y="589"/>
                  </a:cubicBezTo>
                  <a:cubicBezTo>
                    <a:pt x="185" y="589"/>
                    <a:pt x="182" y="586"/>
                    <a:pt x="182" y="582"/>
                  </a:cubicBezTo>
                  <a:cubicBezTo>
                    <a:pt x="182" y="578"/>
                    <a:pt x="185" y="574"/>
                    <a:pt x="189" y="574"/>
                  </a:cubicBezTo>
                  <a:cubicBezTo>
                    <a:pt x="380" y="574"/>
                    <a:pt x="380" y="574"/>
                    <a:pt x="380" y="574"/>
                  </a:cubicBezTo>
                  <a:cubicBezTo>
                    <a:pt x="392" y="574"/>
                    <a:pt x="402" y="565"/>
                    <a:pt x="402" y="553"/>
                  </a:cubicBezTo>
                  <a:cubicBezTo>
                    <a:pt x="402" y="541"/>
                    <a:pt x="392" y="531"/>
                    <a:pt x="380" y="531"/>
                  </a:cubicBezTo>
                  <a:cubicBezTo>
                    <a:pt x="161" y="531"/>
                    <a:pt x="161" y="531"/>
                    <a:pt x="161" y="531"/>
                  </a:cubicBezTo>
                  <a:cubicBezTo>
                    <a:pt x="157" y="531"/>
                    <a:pt x="154" y="528"/>
                    <a:pt x="154" y="524"/>
                  </a:cubicBezTo>
                  <a:cubicBezTo>
                    <a:pt x="154" y="520"/>
                    <a:pt x="157" y="517"/>
                    <a:pt x="161" y="517"/>
                  </a:cubicBezTo>
                  <a:cubicBezTo>
                    <a:pt x="432" y="517"/>
                    <a:pt x="432" y="517"/>
                    <a:pt x="432" y="517"/>
                  </a:cubicBezTo>
                  <a:cubicBezTo>
                    <a:pt x="444" y="517"/>
                    <a:pt x="454" y="507"/>
                    <a:pt x="454" y="495"/>
                  </a:cubicBezTo>
                  <a:cubicBezTo>
                    <a:pt x="454" y="483"/>
                    <a:pt x="444" y="473"/>
                    <a:pt x="432" y="473"/>
                  </a:cubicBezTo>
                  <a:cubicBezTo>
                    <a:pt x="179" y="473"/>
                    <a:pt x="179" y="473"/>
                    <a:pt x="179" y="473"/>
                  </a:cubicBezTo>
                  <a:cubicBezTo>
                    <a:pt x="175" y="473"/>
                    <a:pt x="172" y="470"/>
                    <a:pt x="172" y="466"/>
                  </a:cubicBezTo>
                  <a:cubicBezTo>
                    <a:pt x="172" y="462"/>
                    <a:pt x="175" y="459"/>
                    <a:pt x="179" y="459"/>
                  </a:cubicBezTo>
                  <a:cubicBezTo>
                    <a:pt x="517" y="459"/>
                    <a:pt x="517" y="459"/>
                    <a:pt x="517" y="459"/>
                  </a:cubicBezTo>
                  <a:cubicBezTo>
                    <a:pt x="529" y="459"/>
                    <a:pt x="539" y="449"/>
                    <a:pt x="539" y="437"/>
                  </a:cubicBezTo>
                  <a:cubicBezTo>
                    <a:pt x="539" y="425"/>
                    <a:pt x="529" y="416"/>
                    <a:pt x="517" y="416"/>
                  </a:cubicBezTo>
                  <a:cubicBezTo>
                    <a:pt x="163" y="416"/>
                    <a:pt x="163" y="416"/>
                    <a:pt x="163" y="416"/>
                  </a:cubicBezTo>
                  <a:cubicBezTo>
                    <a:pt x="159" y="416"/>
                    <a:pt x="156" y="412"/>
                    <a:pt x="156" y="408"/>
                  </a:cubicBezTo>
                  <a:cubicBezTo>
                    <a:pt x="156" y="404"/>
                    <a:pt x="159" y="401"/>
                    <a:pt x="163" y="401"/>
                  </a:cubicBezTo>
                  <a:cubicBezTo>
                    <a:pt x="521" y="401"/>
                    <a:pt x="521" y="401"/>
                    <a:pt x="521" y="401"/>
                  </a:cubicBezTo>
                  <a:cubicBezTo>
                    <a:pt x="533" y="401"/>
                    <a:pt x="543" y="391"/>
                    <a:pt x="543" y="379"/>
                  </a:cubicBezTo>
                  <a:cubicBezTo>
                    <a:pt x="543" y="377"/>
                    <a:pt x="543" y="375"/>
                    <a:pt x="542" y="372"/>
                  </a:cubicBezTo>
                  <a:cubicBezTo>
                    <a:pt x="624" y="372"/>
                    <a:pt x="624" y="372"/>
                    <a:pt x="624" y="372"/>
                  </a:cubicBezTo>
                  <a:cubicBezTo>
                    <a:pt x="636" y="372"/>
                    <a:pt x="645" y="363"/>
                    <a:pt x="645" y="351"/>
                  </a:cubicBezTo>
                  <a:cubicBezTo>
                    <a:pt x="645" y="339"/>
                    <a:pt x="636" y="329"/>
                    <a:pt x="624" y="329"/>
                  </a:cubicBezTo>
                  <a:cubicBezTo>
                    <a:pt x="601" y="329"/>
                    <a:pt x="601" y="329"/>
                    <a:pt x="601" y="329"/>
                  </a:cubicBezTo>
                  <a:cubicBezTo>
                    <a:pt x="597" y="329"/>
                    <a:pt x="593" y="326"/>
                    <a:pt x="593" y="322"/>
                  </a:cubicBezTo>
                  <a:cubicBezTo>
                    <a:pt x="593" y="318"/>
                    <a:pt x="597" y="315"/>
                    <a:pt x="601" y="315"/>
                  </a:cubicBezTo>
                  <a:cubicBezTo>
                    <a:pt x="720" y="315"/>
                    <a:pt x="720" y="315"/>
                    <a:pt x="720" y="315"/>
                  </a:cubicBezTo>
                  <a:cubicBezTo>
                    <a:pt x="732" y="315"/>
                    <a:pt x="742" y="305"/>
                    <a:pt x="742" y="293"/>
                  </a:cubicBezTo>
                  <a:cubicBezTo>
                    <a:pt x="742" y="281"/>
                    <a:pt x="732" y="271"/>
                    <a:pt x="720" y="271"/>
                  </a:cubicBezTo>
                  <a:cubicBezTo>
                    <a:pt x="599" y="271"/>
                    <a:pt x="599" y="271"/>
                    <a:pt x="599" y="271"/>
                  </a:cubicBezTo>
                  <a:cubicBezTo>
                    <a:pt x="595" y="271"/>
                    <a:pt x="592" y="268"/>
                    <a:pt x="592" y="264"/>
                  </a:cubicBezTo>
                  <a:cubicBezTo>
                    <a:pt x="592" y="260"/>
                    <a:pt x="595" y="257"/>
                    <a:pt x="599" y="257"/>
                  </a:cubicBezTo>
                  <a:cubicBezTo>
                    <a:pt x="733" y="257"/>
                    <a:pt x="733" y="257"/>
                    <a:pt x="733" y="257"/>
                  </a:cubicBezTo>
                  <a:cubicBezTo>
                    <a:pt x="745" y="257"/>
                    <a:pt x="755" y="247"/>
                    <a:pt x="755" y="235"/>
                  </a:cubicBezTo>
                  <a:cubicBezTo>
                    <a:pt x="755" y="223"/>
                    <a:pt x="745" y="214"/>
                    <a:pt x="733" y="214"/>
                  </a:cubicBezTo>
                  <a:cubicBezTo>
                    <a:pt x="580" y="214"/>
                    <a:pt x="580" y="214"/>
                    <a:pt x="580" y="214"/>
                  </a:cubicBezTo>
                  <a:cubicBezTo>
                    <a:pt x="576" y="214"/>
                    <a:pt x="572" y="210"/>
                    <a:pt x="572" y="206"/>
                  </a:cubicBezTo>
                  <a:cubicBezTo>
                    <a:pt x="572" y="202"/>
                    <a:pt x="576" y="199"/>
                    <a:pt x="580" y="199"/>
                  </a:cubicBezTo>
                  <a:cubicBezTo>
                    <a:pt x="748" y="199"/>
                    <a:pt x="748" y="199"/>
                    <a:pt x="748" y="199"/>
                  </a:cubicBezTo>
                  <a:cubicBezTo>
                    <a:pt x="760" y="199"/>
                    <a:pt x="769" y="189"/>
                    <a:pt x="769" y="177"/>
                  </a:cubicBezTo>
                  <a:cubicBezTo>
                    <a:pt x="769" y="165"/>
                    <a:pt x="760" y="156"/>
                    <a:pt x="748" y="156"/>
                  </a:cubicBezTo>
                  <a:cubicBezTo>
                    <a:pt x="560" y="156"/>
                    <a:pt x="560" y="156"/>
                    <a:pt x="560" y="156"/>
                  </a:cubicBezTo>
                  <a:cubicBezTo>
                    <a:pt x="556" y="156"/>
                    <a:pt x="553" y="152"/>
                    <a:pt x="553" y="148"/>
                  </a:cubicBezTo>
                  <a:cubicBezTo>
                    <a:pt x="553" y="144"/>
                    <a:pt x="556" y="141"/>
                    <a:pt x="560" y="141"/>
                  </a:cubicBezTo>
                  <a:cubicBezTo>
                    <a:pt x="754" y="141"/>
                    <a:pt x="754" y="141"/>
                    <a:pt x="754" y="141"/>
                  </a:cubicBezTo>
                  <a:cubicBezTo>
                    <a:pt x="765" y="141"/>
                    <a:pt x="775" y="131"/>
                    <a:pt x="775" y="120"/>
                  </a:cubicBezTo>
                  <a:cubicBezTo>
                    <a:pt x="775" y="108"/>
                    <a:pt x="765" y="98"/>
                    <a:pt x="754" y="98"/>
                  </a:cubicBezTo>
                  <a:cubicBezTo>
                    <a:pt x="621" y="98"/>
                    <a:pt x="621" y="98"/>
                    <a:pt x="621" y="98"/>
                  </a:cubicBezTo>
                  <a:cubicBezTo>
                    <a:pt x="617" y="98"/>
                    <a:pt x="614" y="95"/>
                    <a:pt x="614" y="91"/>
                  </a:cubicBezTo>
                  <a:cubicBezTo>
                    <a:pt x="614" y="87"/>
                    <a:pt x="617" y="83"/>
                    <a:pt x="621" y="83"/>
                  </a:cubicBezTo>
                  <a:cubicBezTo>
                    <a:pt x="1236" y="83"/>
                    <a:pt x="1236" y="83"/>
                    <a:pt x="1236" y="83"/>
                  </a:cubicBezTo>
                  <a:cubicBezTo>
                    <a:pt x="1240" y="83"/>
                    <a:pt x="1243" y="87"/>
                    <a:pt x="1243" y="91"/>
                  </a:cubicBezTo>
                  <a:cubicBezTo>
                    <a:pt x="1243" y="95"/>
                    <a:pt x="1240" y="98"/>
                    <a:pt x="1236" y="98"/>
                  </a:cubicBezTo>
                  <a:cubicBezTo>
                    <a:pt x="1224" y="98"/>
                    <a:pt x="1224" y="98"/>
                    <a:pt x="1224" y="98"/>
                  </a:cubicBezTo>
                  <a:cubicBezTo>
                    <a:pt x="1212" y="98"/>
                    <a:pt x="1203" y="108"/>
                    <a:pt x="1203" y="120"/>
                  </a:cubicBezTo>
                  <a:cubicBezTo>
                    <a:pt x="1203" y="131"/>
                    <a:pt x="1212" y="141"/>
                    <a:pt x="1224" y="141"/>
                  </a:cubicBezTo>
                  <a:cubicBezTo>
                    <a:pt x="1692" y="141"/>
                    <a:pt x="1692" y="141"/>
                    <a:pt x="1692" y="141"/>
                  </a:cubicBezTo>
                  <a:cubicBezTo>
                    <a:pt x="1696" y="141"/>
                    <a:pt x="1700" y="144"/>
                    <a:pt x="1700" y="148"/>
                  </a:cubicBezTo>
                  <a:cubicBezTo>
                    <a:pt x="1700" y="152"/>
                    <a:pt x="1696" y="156"/>
                    <a:pt x="1692" y="156"/>
                  </a:cubicBezTo>
                  <a:cubicBezTo>
                    <a:pt x="1074" y="156"/>
                    <a:pt x="1074" y="156"/>
                    <a:pt x="1074" y="156"/>
                  </a:cubicBezTo>
                  <a:cubicBezTo>
                    <a:pt x="1062" y="156"/>
                    <a:pt x="1053" y="165"/>
                    <a:pt x="1053" y="177"/>
                  </a:cubicBezTo>
                  <a:cubicBezTo>
                    <a:pt x="1053" y="189"/>
                    <a:pt x="1062" y="199"/>
                    <a:pt x="1074" y="199"/>
                  </a:cubicBezTo>
                  <a:cubicBezTo>
                    <a:pt x="1685" y="199"/>
                    <a:pt x="1685" y="199"/>
                    <a:pt x="1685" y="199"/>
                  </a:cubicBezTo>
                  <a:cubicBezTo>
                    <a:pt x="1689" y="199"/>
                    <a:pt x="1693" y="202"/>
                    <a:pt x="1693" y="206"/>
                  </a:cubicBezTo>
                  <a:cubicBezTo>
                    <a:pt x="1693" y="210"/>
                    <a:pt x="1689" y="214"/>
                    <a:pt x="1685" y="214"/>
                  </a:cubicBezTo>
                  <a:cubicBezTo>
                    <a:pt x="1144" y="214"/>
                    <a:pt x="1144" y="214"/>
                    <a:pt x="1144" y="214"/>
                  </a:cubicBezTo>
                  <a:cubicBezTo>
                    <a:pt x="1132" y="214"/>
                    <a:pt x="1122" y="223"/>
                    <a:pt x="1122" y="235"/>
                  </a:cubicBezTo>
                  <a:cubicBezTo>
                    <a:pt x="1122" y="247"/>
                    <a:pt x="1132" y="257"/>
                    <a:pt x="1144" y="257"/>
                  </a:cubicBezTo>
                  <a:cubicBezTo>
                    <a:pt x="1682" y="257"/>
                    <a:pt x="1682" y="257"/>
                    <a:pt x="1682" y="257"/>
                  </a:cubicBezTo>
                  <a:cubicBezTo>
                    <a:pt x="1686" y="257"/>
                    <a:pt x="1690" y="260"/>
                    <a:pt x="1690" y="264"/>
                  </a:cubicBezTo>
                  <a:cubicBezTo>
                    <a:pt x="1690" y="268"/>
                    <a:pt x="1686" y="271"/>
                    <a:pt x="1682" y="271"/>
                  </a:cubicBezTo>
                  <a:cubicBezTo>
                    <a:pt x="940" y="271"/>
                    <a:pt x="940" y="271"/>
                    <a:pt x="940" y="271"/>
                  </a:cubicBezTo>
                  <a:cubicBezTo>
                    <a:pt x="928" y="271"/>
                    <a:pt x="918" y="281"/>
                    <a:pt x="918" y="293"/>
                  </a:cubicBezTo>
                  <a:cubicBezTo>
                    <a:pt x="918" y="305"/>
                    <a:pt x="928" y="315"/>
                    <a:pt x="940" y="315"/>
                  </a:cubicBezTo>
                  <a:cubicBezTo>
                    <a:pt x="1553" y="315"/>
                    <a:pt x="1553" y="315"/>
                    <a:pt x="1553" y="315"/>
                  </a:cubicBezTo>
                  <a:cubicBezTo>
                    <a:pt x="1557" y="315"/>
                    <a:pt x="1560" y="318"/>
                    <a:pt x="1560" y="322"/>
                  </a:cubicBezTo>
                  <a:cubicBezTo>
                    <a:pt x="1560" y="326"/>
                    <a:pt x="1557" y="329"/>
                    <a:pt x="1553" y="329"/>
                  </a:cubicBezTo>
                  <a:cubicBezTo>
                    <a:pt x="888" y="329"/>
                    <a:pt x="888" y="329"/>
                    <a:pt x="888" y="329"/>
                  </a:cubicBezTo>
                  <a:cubicBezTo>
                    <a:pt x="876" y="329"/>
                    <a:pt x="866" y="339"/>
                    <a:pt x="866" y="351"/>
                  </a:cubicBezTo>
                  <a:cubicBezTo>
                    <a:pt x="866" y="353"/>
                    <a:pt x="866" y="356"/>
                    <a:pt x="867" y="358"/>
                  </a:cubicBez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Freeform 7"/>
            <p:cNvSpPr>
              <a:spLocks/>
            </p:cNvSpPr>
            <p:nvPr userDrawn="1"/>
          </p:nvSpPr>
          <p:spPr bwMode="auto">
            <a:xfrm>
              <a:off x="6528" y="1085"/>
              <a:ext cx="151" cy="143"/>
            </a:xfrm>
            <a:custGeom>
              <a:avLst/>
              <a:gdLst>
                <a:gd name="T0" fmla="*/ 315 w 322"/>
                <a:gd name="T1" fmla="*/ 29 h 303"/>
                <a:gd name="T2" fmla="*/ 158 w 322"/>
                <a:gd name="T3" fmla="*/ 29 h 303"/>
                <a:gd name="T4" fmla="*/ 141 w 322"/>
                <a:gd name="T5" fmla="*/ 29 h 303"/>
                <a:gd name="T6" fmla="*/ 144 w 322"/>
                <a:gd name="T7" fmla="*/ 14 h 303"/>
                <a:gd name="T8" fmla="*/ 269 w 322"/>
                <a:gd name="T9" fmla="*/ 14 h 303"/>
                <a:gd name="T10" fmla="*/ 276 w 322"/>
                <a:gd name="T11" fmla="*/ 7 h 303"/>
                <a:gd name="T12" fmla="*/ 269 w 322"/>
                <a:gd name="T13" fmla="*/ 0 h 303"/>
                <a:gd name="T14" fmla="*/ 144 w 322"/>
                <a:gd name="T15" fmla="*/ 0 h 303"/>
                <a:gd name="T16" fmla="*/ 123 w 322"/>
                <a:gd name="T17" fmla="*/ 29 h 303"/>
                <a:gd name="T18" fmla="*/ 0 w 322"/>
                <a:gd name="T19" fmla="*/ 50 h 303"/>
                <a:gd name="T20" fmla="*/ 60 w 322"/>
                <a:gd name="T21" fmla="*/ 72 h 303"/>
                <a:gd name="T22" fmla="*/ 60 w 322"/>
                <a:gd name="T23" fmla="*/ 87 h 303"/>
                <a:gd name="T24" fmla="*/ 2 w 322"/>
                <a:gd name="T25" fmla="*/ 108 h 303"/>
                <a:gd name="T26" fmla="*/ 225 w 322"/>
                <a:gd name="T27" fmla="*/ 130 h 303"/>
                <a:gd name="T28" fmla="*/ 225 w 322"/>
                <a:gd name="T29" fmla="*/ 144 h 303"/>
                <a:gd name="T30" fmla="*/ 80 w 322"/>
                <a:gd name="T31" fmla="*/ 166 h 303"/>
                <a:gd name="T32" fmla="*/ 227 w 322"/>
                <a:gd name="T33" fmla="*/ 188 h 303"/>
                <a:gd name="T34" fmla="*/ 227 w 322"/>
                <a:gd name="T35" fmla="*/ 202 h 303"/>
                <a:gd name="T36" fmla="*/ 39 w 322"/>
                <a:gd name="T37" fmla="*/ 224 h 303"/>
                <a:gd name="T38" fmla="*/ 115 w 322"/>
                <a:gd name="T39" fmla="*/ 245 h 303"/>
                <a:gd name="T40" fmla="*/ 115 w 322"/>
                <a:gd name="T41" fmla="*/ 260 h 303"/>
                <a:gd name="T42" fmla="*/ 39 w 322"/>
                <a:gd name="T43" fmla="*/ 282 h 303"/>
                <a:gd name="T44" fmla="*/ 67 w 322"/>
                <a:gd name="T45" fmla="*/ 296 h 303"/>
                <a:gd name="T46" fmla="*/ 60 w 322"/>
                <a:gd name="T47" fmla="*/ 289 h 303"/>
                <a:gd name="T48" fmla="*/ 60 w 322"/>
                <a:gd name="T49" fmla="*/ 274 h 303"/>
                <a:gd name="T50" fmla="*/ 136 w 322"/>
                <a:gd name="T51" fmla="*/ 253 h 303"/>
                <a:gd name="T52" fmla="*/ 60 w 322"/>
                <a:gd name="T53" fmla="*/ 231 h 303"/>
                <a:gd name="T54" fmla="*/ 60 w 322"/>
                <a:gd name="T55" fmla="*/ 216 h 303"/>
                <a:gd name="T56" fmla="*/ 249 w 322"/>
                <a:gd name="T57" fmla="*/ 195 h 303"/>
                <a:gd name="T58" fmla="*/ 101 w 322"/>
                <a:gd name="T59" fmla="*/ 173 h 303"/>
                <a:gd name="T60" fmla="*/ 101 w 322"/>
                <a:gd name="T61" fmla="*/ 159 h 303"/>
                <a:gd name="T62" fmla="*/ 246 w 322"/>
                <a:gd name="T63" fmla="*/ 137 h 303"/>
                <a:gd name="T64" fmla="*/ 23 w 322"/>
                <a:gd name="T65" fmla="*/ 115 h 303"/>
                <a:gd name="T66" fmla="*/ 23 w 322"/>
                <a:gd name="T67" fmla="*/ 101 h 303"/>
                <a:gd name="T68" fmla="*/ 81 w 322"/>
                <a:gd name="T69" fmla="*/ 79 h 303"/>
                <a:gd name="T70" fmla="*/ 21 w 322"/>
                <a:gd name="T71" fmla="*/ 58 h 303"/>
                <a:gd name="T72" fmla="*/ 21 w 322"/>
                <a:gd name="T73" fmla="*/ 43 h 303"/>
                <a:gd name="T74" fmla="*/ 144 w 322"/>
                <a:gd name="T75" fmla="*/ 43 h 303"/>
                <a:gd name="T76" fmla="*/ 315 w 322"/>
                <a:gd name="T77" fmla="*/ 43 h 303"/>
                <a:gd name="T78" fmla="*/ 315 w 322"/>
                <a:gd name="T79" fmla="*/ 29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2" h="303">
                  <a:moveTo>
                    <a:pt x="315" y="29"/>
                  </a:moveTo>
                  <a:cubicBezTo>
                    <a:pt x="315" y="29"/>
                    <a:pt x="315" y="29"/>
                    <a:pt x="315" y="29"/>
                  </a:cubicBezTo>
                  <a:cubicBezTo>
                    <a:pt x="314" y="29"/>
                    <a:pt x="314" y="29"/>
                    <a:pt x="314" y="29"/>
                  </a:cubicBezTo>
                  <a:cubicBezTo>
                    <a:pt x="158" y="29"/>
                    <a:pt x="158" y="29"/>
                    <a:pt x="158" y="29"/>
                  </a:cubicBezTo>
                  <a:cubicBezTo>
                    <a:pt x="158" y="29"/>
                    <a:pt x="158" y="29"/>
                    <a:pt x="158" y="29"/>
                  </a:cubicBezTo>
                  <a:cubicBezTo>
                    <a:pt x="141" y="29"/>
                    <a:pt x="141" y="29"/>
                    <a:pt x="141" y="29"/>
                  </a:cubicBezTo>
                  <a:cubicBezTo>
                    <a:pt x="138" y="28"/>
                    <a:pt x="136" y="25"/>
                    <a:pt x="136" y="22"/>
                  </a:cubicBezTo>
                  <a:cubicBezTo>
                    <a:pt x="136" y="18"/>
                    <a:pt x="139" y="14"/>
                    <a:pt x="144" y="14"/>
                  </a:cubicBezTo>
                  <a:cubicBezTo>
                    <a:pt x="269" y="14"/>
                    <a:pt x="269" y="14"/>
                    <a:pt x="269" y="14"/>
                  </a:cubicBezTo>
                  <a:cubicBezTo>
                    <a:pt x="269" y="14"/>
                    <a:pt x="269" y="14"/>
                    <a:pt x="269" y="14"/>
                  </a:cubicBezTo>
                  <a:cubicBezTo>
                    <a:pt x="269" y="14"/>
                    <a:pt x="269" y="14"/>
                    <a:pt x="269" y="14"/>
                  </a:cubicBezTo>
                  <a:cubicBezTo>
                    <a:pt x="273" y="14"/>
                    <a:pt x="276" y="11"/>
                    <a:pt x="276" y="7"/>
                  </a:cubicBezTo>
                  <a:cubicBezTo>
                    <a:pt x="276" y="3"/>
                    <a:pt x="273" y="0"/>
                    <a:pt x="269" y="0"/>
                  </a:cubicBezTo>
                  <a:cubicBezTo>
                    <a:pt x="269" y="0"/>
                    <a:pt x="269" y="0"/>
                    <a:pt x="269" y="0"/>
                  </a:cubicBezTo>
                  <a:cubicBezTo>
                    <a:pt x="269" y="0"/>
                    <a:pt x="269" y="0"/>
                    <a:pt x="269" y="0"/>
                  </a:cubicBezTo>
                  <a:cubicBezTo>
                    <a:pt x="144" y="0"/>
                    <a:pt x="144" y="0"/>
                    <a:pt x="144" y="0"/>
                  </a:cubicBezTo>
                  <a:cubicBezTo>
                    <a:pt x="132" y="0"/>
                    <a:pt x="122" y="10"/>
                    <a:pt x="122" y="22"/>
                  </a:cubicBezTo>
                  <a:cubicBezTo>
                    <a:pt x="122" y="24"/>
                    <a:pt x="122" y="27"/>
                    <a:pt x="123" y="29"/>
                  </a:cubicBezTo>
                  <a:cubicBezTo>
                    <a:pt x="21" y="29"/>
                    <a:pt x="21" y="29"/>
                    <a:pt x="21" y="29"/>
                  </a:cubicBezTo>
                  <a:cubicBezTo>
                    <a:pt x="9" y="29"/>
                    <a:pt x="0" y="38"/>
                    <a:pt x="0" y="50"/>
                  </a:cubicBezTo>
                  <a:cubicBezTo>
                    <a:pt x="0" y="62"/>
                    <a:pt x="9" y="72"/>
                    <a:pt x="21" y="72"/>
                  </a:cubicBezTo>
                  <a:cubicBezTo>
                    <a:pt x="60" y="72"/>
                    <a:pt x="60" y="72"/>
                    <a:pt x="60" y="72"/>
                  </a:cubicBezTo>
                  <a:cubicBezTo>
                    <a:pt x="64" y="72"/>
                    <a:pt x="67" y="75"/>
                    <a:pt x="67" y="79"/>
                  </a:cubicBezTo>
                  <a:cubicBezTo>
                    <a:pt x="67" y="83"/>
                    <a:pt x="64" y="87"/>
                    <a:pt x="60" y="87"/>
                  </a:cubicBezTo>
                  <a:cubicBezTo>
                    <a:pt x="23" y="87"/>
                    <a:pt x="23" y="87"/>
                    <a:pt x="23" y="87"/>
                  </a:cubicBezTo>
                  <a:cubicBezTo>
                    <a:pt x="11" y="87"/>
                    <a:pt x="2" y="96"/>
                    <a:pt x="2" y="108"/>
                  </a:cubicBezTo>
                  <a:cubicBezTo>
                    <a:pt x="2" y="120"/>
                    <a:pt x="11" y="130"/>
                    <a:pt x="23" y="130"/>
                  </a:cubicBezTo>
                  <a:cubicBezTo>
                    <a:pt x="225" y="130"/>
                    <a:pt x="225" y="130"/>
                    <a:pt x="225" y="130"/>
                  </a:cubicBezTo>
                  <a:cubicBezTo>
                    <a:pt x="229" y="130"/>
                    <a:pt x="232" y="133"/>
                    <a:pt x="232" y="137"/>
                  </a:cubicBezTo>
                  <a:cubicBezTo>
                    <a:pt x="232" y="141"/>
                    <a:pt x="229" y="144"/>
                    <a:pt x="225" y="144"/>
                  </a:cubicBezTo>
                  <a:cubicBezTo>
                    <a:pt x="101" y="144"/>
                    <a:pt x="101" y="144"/>
                    <a:pt x="101" y="144"/>
                  </a:cubicBezTo>
                  <a:cubicBezTo>
                    <a:pt x="89" y="144"/>
                    <a:pt x="80" y="154"/>
                    <a:pt x="80" y="166"/>
                  </a:cubicBezTo>
                  <a:cubicBezTo>
                    <a:pt x="80" y="178"/>
                    <a:pt x="89" y="188"/>
                    <a:pt x="101" y="188"/>
                  </a:cubicBezTo>
                  <a:cubicBezTo>
                    <a:pt x="227" y="188"/>
                    <a:pt x="227" y="188"/>
                    <a:pt x="227" y="188"/>
                  </a:cubicBezTo>
                  <a:cubicBezTo>
                    <a:pt x="231" y="188"/>
                    <a:pt x="234" y="191"/>
                    <a:pt x="234" y="195"/>
                  </a:cubicBezTo>
                  <a:cubicBezTo>
                    <a:pt x="234" y="199"/>
                    <a:pt x="231" y="202"/>
                    <a:pt x="227" y="202"/>
                  </a:cubicBezTo>
                  <a:cubicBezTo>
                    <a:pt x="60" y="202"/>
                    <a:pt x="60" y="202"/>
                    <a:pt x="60" y="202"/>
                  </a:cubicBezTo>
                  <a:cubicBezTo>
                    <a:pt x="48" y="202"/>
                    <a:pt x="39" y="212"/>
                    <a:pt x="39" y="224"/>
                  </a:cubicBezTo>
                  <a:cubicBezTo>
                    <a:pt x="39" y="236"/>
                    <a:pt x="48" y="245"/>
                    <a:pt x="60" y="245"/>
                  </a:cubicBezTo>
                  <a:cubicBezTo>
                    <a:pt x="115" y="245"/>
                    <a:pt x="115" y="245"/>
                    <a:pt x="115" y="245"/>
                  </a:cubicBezTo>
                  <a:cubicBezTo>
                    <a:pt x="119" y="245"/>
                    <a:pt x="122" y="249"/>
                    <a:pt x="122" y="253"/>
                  </a:cubicBezTo>
                  <a:cubicBezTo>
                    <a:pt x="122" y="257"/>
                    <a:pt x="119" y="260"/>
                    <a:pt x="115" y="260"/>
                  </a:cubicBezTo>
                  <a:cubicBezTo>
                    <a:pt x="60" y="260"/>
                    <a:pt x="60" y="260"/>
                    <a:pt x="60" y="260"/>
                  </a:cubicBezTo>
                  <a:cubicBezTo>
                    <a:pt x="48" y="260"/>
                    <a:pt x="39" y="270"/>
                    <a:pt x="39" y="282"/>
                  </a:cubicBezTo>
                  <a:cubicBezTo>
                    <a:pt x="39" y="294"/>
                    <a:pt x="48" y="303"/>
                    <a:pt x="60" y="303"/>
                  </a:cubicBezTo>
                  <a:cubicBezTo>
                    <a:pt x="64" y="303"/>
                    <a:pt x="67" y="300"/>
                    <a:pt x="67" y="296"/>
                  </a:cubicBezTo>
                  <a:cubicBezTo>
                    <a:pt x="67" y="292"/>
                    <a:pt x="64" y="289"/>
                    <a:pt x="60" y="289"/>
                  </a:cubicBezTo>
                  <a:cubicBezTo>
                    <a:pt x="60" y="289"/>
                    <a:pt x="60" y="289"/>
                    <a:pt x="60" y="289"/>
                  </a:cubicBezTo>
                  <a:cubicBezTo>
                    <a:pt x="56" y="289"/>
                    <a:pt x="53" y="286"/>
                    <a:pt x="53" y="282"/>
                  </a:cubicBezTo>
                  <a:cubicBezTo>
                    <a:pt x="53" y="278"/>
                    <a:pt x="56" y="274"/>
                    <a:pt x="60" y="274"/>
                  </a:cubicBezTo>
                  <a:cubicBezTo>
                    <a:pt x="115" y="274"/>
                    <a:pt x="115" y="274"/>
                    <a:pt x="115" y="274"/>
                  </a:cubicBezTo>
                  <a:cubicBezTo>
                    <a:pt x="127" y="274"/>
                    <a:pt x="136" y="265"/>
                    <a:pt x="136" y="253"/>
                  </a:cubicBezTo>
                  <a:cubicBezTo>
                    <a:pt x="136" y="241"/>
                    <a:pt x="127" y="231"/>
                    <a:pt x="115" y="231"/>
                  </a:cubicBezTo>
                  <a:cubicBezTo>
                    <a:pt x="60" y="231"/>
                    <a:pt x="60" y="231"/>
                    <a:pt x="60" y="231"/>
                  </a:cubicBezTo>
                  <a:cubicBezTo>
                    <a:pt x="56" y="231"/>
                    <a:pt x="53" y="228"/>
                    <a:pt x="53" y="224"/>
                  </a:cubicBezTo>
                  <a:cubicBezTo>
                    <a:pt x="53" y="220"/>
                    <a:pt x="56" y="216"/>
                    <a:pt x="60" y="216"/>
                  </a:cubicBezTo>
                  <a:cubicBezTo>
                    <a:pt x="227" y="216"/>
                    <a:pt x="227" y="216"/>
                    <a:pt x="227" y="216"/>
                  </a:cubicBezTo>
                  <a:cubicBezTo>
                    <a:pt x="239" y="216"/>
                    <a:pt x="249" y="207"/>
                    <a:pt x="249" y="195"/>
                  </a:cubicBezTo>
                  <a:cubicBezTo>
                    <a:pt x="249" y="183"/>
                    <a:pt x="239" y="173"/>
                    <a:pt x="227" y="173"/>
                  </a:cubicBezTo>
                  <a:cubicBezTo>
                    <a:pt x="101" y="173"/>
                    <a:pt x="101" y="173"/>
                    <a:pt x="101" y="173"/>
                  </a:cubicBezTo>
                  <a:cubicBezTo>
                    <a:pt x="97" y="173"/>
                    <a:pt x="94" y="170"/>
                    <a:pt x="94" y="166"/>
                  </a:cubicBezTo>
                  <a:cubicBezTo>
                    <a:pt x="94" y="162"/>
                    <a:pt x="97" y="159"/>
                    <a:pt x="101" y="159"/>
                  </a:cubicBezTo>
                  <a:cubicBezTo>
                    <a:pt x="225" y="159"/>
                    <a:pt x="225" y="159"/>
                    <a:pt x="225" y="159"/>
                  </a:cubicBezTo>
                  <a:cubicBezTo>
                    <a:pt x="237" y="159"/>
                    <a:pt x="246" y="149"/>
                    <a:pt x="246" y="137"/>
                  </a:cubicBezTo>
                  <a:cubicBezTo>
                    <a:pt x="246" y="125"/>
                    <a:pt x="237" y="115"/>
                    <a:pt x="225" y="115"/>
                  </a:cubicBezTo>
                  <a:cubicBezTo>
                    <a:pt x="23" y="115"/>
                    <a:pt x="23" y="115"/>
                    <a:pt x="23" y="115"/>
                  </a:cubicBezTo>
                  <a:cubicBezTo>
                    <a:pt x="19" y="115"/>
                    <a:pt x="16" y="112"/>
                    <a:pt x="16" y="108"/>
                  </a:cubicBezTo>
                  <a:cubicBezTo>
                    <a:pt x="16" y="104"/>
                    <a:pt x="19" y="101"/>
                    <a:pt x="23" y="101"/>
                  </a:cubicBezTo>
                  <a:cubicBezTo>
                    <a:pt x="60" y="101"/>
                    <a:pt x="60" y="101"/>
                    <a:pt x="60" y="101"/>
                  </a:cubicBezTo>
                  <a:cubicBezTo>
                    <a:pt x="72" y="101"/>
                    <a:pt x="81" y="91"/>
                    <a:pt x="81" y="79"/>
                  </a:cubicBezTo>
                  <a:cubicBezTo>
                    <a:pt x="81" y="67"/>
                    <a:pt x="72" y="58"/>
                    <a:pt x="60" y="58"/>
                  </a:cubicBezTo>
                  <a:cubicBezTo>
                    <a:pt x="21" y="58"/>
                    <a:pt x="21" y="58"/>
                    <a:pt x="21" y="58"/>
                  </a:cubicBezTo>
                  <a:cubicBezTo>
                    <a:pt x="17" y="58"/>
                    <a:pt x="14" y="54"/>
                    <a:pt x="14" y="50"/>
                  </a:cubicBezTo>
                  <a:cubicBezTo>
                    <a:pt x="14" y="46"/>
                    <a:pt x="17" y="43"/>
                    <a:pt x="21" y="43"/>
                  </a:cubicBezTo>
                  <a:cubicBezTo>
                    <a:pt x="140" y="43"/>
                    <a:pt x="140" y="43"/>
                    <a:pt x="140" y="43"/>
                  </a:cubicBezTo>
                  <a:cubicBezTo>
                    <a:pt x="141" y="43"/>
                    <a:pt x="142" y="43"/>
                    <a:pt x="144" y="43"/>
                  </a:cubicBezTo>
                  <a:cubicBezTo>
                    <a:pt x="314" y="43"/>
                    <a:pt x="314" y="43"/>
                    <a:pt x="314" y="43"/>
                  </a:cubicBezTo>
                  <a:cubicBezTo>
                    <a:pt x="314" y="43"/>
                    <a:pt x="314" y="43"/>
                    <a:pt x="315" y="43"/>
                  </a:cubicBezTo>
                  <a:cubicBezTo>
                    <a:pt x="319" y="43"/>
                    <a:pt x="322" y="40"/>
                    <a:pt x="322" y="36"/>
                  </a:cubicBezTo>
                  <a:cubicBezTo>
                    <a:pt x="322" y="32"/>
                    <a:pt x="319" y="29"/>
                    <a:pt x="315"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Freeform 8"/>
            <p:cNvSpPr>
              <a:spLocks/>
            </p:cNvSpPr>
            <p:nvPr userDrawn="1"/>
          </p:nvSpPr>
          <p:spPr bwMode="auto">
            <a:xfrm>
              <a:off x="6656" y="1140"/>
              <a:ext cx="74" cy="20"/>
            </a:xfrm>
            <a:custGeom>
              <a:avLst/>
              <a:gdLst>
                <a:gd name="T0" fmla="*/ 21 w 156"/>
                <a:gd name="T1" fmla="*/ 0 h 43"/>
                <a:gd name="T2" fmla="*/ 0 w 156"/>
                <a:gd name="T3" fmla="*/ 21 h 43"/>
                <a:gd name="T4" fmla="*/ 21 w 156"/>
                <a:gd name="T5" fmla="*/ 43 h 43"/>
                <a:gd name="T6" fmla="*/ 149 w 156"/>
                <a:gd name="T7" fmla="*/ 43 h 43"/>
                <a:gd name="T8" fmla="*/ 149 w 156"/>
                <a:gd name="T9" fmla="*/ 43 h 43"/>
                <a:gd name="T10" fmla="*/ 156 w 156"/>
                <a:gd name="T11" fmla="*/ 36 h 43"/>
                <a:gd name="T12" fmla="*/ 149 w 156"/>
                <a:gd name="T13" fmla="*/ 29 h 43"/>
                <a:gd name="T14" fmla="*/ 149 w 156"/>
                <a:gd name="T15" fmla="*/ 29 h 43"/>
                <a:gd name="T16" fmla="*/ 21 w 156"/>
                <a:gd name="T17" fmla="*/ 29 h 43"/>
                <a:gd name="T18" fmla="*/ 14 w 156"/>
                <a:gd name="T19" fmla="*/ 21 h 43"/>
                <a:gd name="T20" fmla="*/ 21 w 156"/>
                <a:gd name="T21" fmla="*/ 14 h 43"/>
                <a:gd name="T22" fmla="*/ 124 w 156"/>
                <a:gd name="T23" fmla="*/ 14 h 43"/>
                <a:gd name="T24" fmla="*/ 124 w 156"/>
                <a:gd name="T25" fmla="*/ 14 h 43"/>
                <a:gd name="T26" fmla="*/ 132 w 156"/>
                <a:gd name="T27" fmla="*/ 7 h 43"/>
                <a:gd name="T28" fmla="*/ 124 w 156"/>
                <a:gd name="T29" fmla="*/ 0 h 43"/>
                <a:gd name="T30" fmla="*/ 124 w 156"/>
                <a:gd name="T31" fmla="*/ 0 h 43"/>
                <a:gd name="T32" fmla="*/ 21 w 156"/>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43">
                  <a:moveTo>
                    <a:pt x="21" y="0"/>
                  </a:moveTo>
                  <a:cubicBezTo>
                    <a:pt x="9" y="0"/>
                    <a:pt x="0" y="9"/>
                    <a:pt x="0" y="21"/>
                  </a:cubicBezTo>
                  <a:cubicBezTo>
                    <a:pt x="0" y="33"/>
                    <a:pt x="9" y="43"/>
                    <a:pt x="21" y="43"/>
                  </a:cubicBezTo>
                  <a:cubicBezTo>
                    <a:pt x="149" y="43"/>
                    <a:pt x="149" y="43"/>
                    <a:pt x="149" y="43"/>
                  </a:cubicBezTo>
                  <a:cubicBezTo>
                    <a:pt x="149" y="43"/>
                    <a:pt x="149" y="43"/>
                    <a:pt x="149" y="43"/>
                  </a:cubicBezTo>
                  <a:cubicBezTo>
                    <a:pt x="153" y="43"/>
                    <a:pt x="156" y="40"/>
                    <a:pt x="156" y="36"/>
                  </a:cubicBezTo>
                  <a:cubicBezTo>
                    <a:pt x="156" y="32"/>
                    <a:pt x="153" y="29"/>
                    <a:pt x="149" y="29"/>
                  </a:cubicBezTo>
                  <a:cubicBezTo>
                    <a:pt x="149" y="29"/>
                    <a:pt x="149" y="29"/>
                    <a:pt x="149" y="29"/>
                  </a:cubicBezTo>
                  <a:cubicBezTo>
                    <a:pt x="21" y="29"/>
                    <a:pt x="21" y="29"/>
                    <a:pt x="21" y="29"/>
                  </a:cubicBezTo>
                  <a:cubicBezTo>
                    <a:pt x="17" y="29"/>
                    <a:pt x="14" y="25"/>
                    <a:pt x="14" y="21"/>
                  </a:cubicBezTo>
                  <a:cubicBezTo>
                    <a:pt x="14" y="17"/>
                    <a:pt x="17" y="14"/>
                    <a:pt x="21" y="14"/>
                  </a:cubicBezTo>
                  <a:cubicBezTo>
                    <a:pt x="124" y="14"/>
                    <a:pt x="124" y="14"/>
                    <a:pt x="124" y="14"/>
                  </a:cubicBezTo>
                  <a:cubicBezTo>
                    <a:pt x="124" y="14"/>
                    <a:pt x="124" y="14"/>
                    <a:pt x="124" y="14"/>
                  </a:cubicBezTo>
                  <a:cubicBezTo>
                    <a:pt x="128" y="14"/>
                    <a:pt x="132" y="11"/>
                    <a:pt x="132" y="7"/>
                  </a:cubicBezTo>
                  <a:cubicBezTo>
                    <a:pt x="132" y="3"/>
                    <a:pt x="128" y="0"/>
                    <a:pt x="124" y="0"/>
                  </a:cubicBezTo>
                  <a:cubicBezTo>
                    <a:pt x="124" y="0"/>
                    <a:pt x="124" y="0"/>
                    <a:pt x="124" y="0"/>
                  </a:cubicBez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 name="Freeform 9"/>
            <p:cNvSpPr>
              <a:spLocks/>
            </p:cNvSpPr>
            <p:nvPr userDrawn="1"/>
          </p:nvSpPr>
          <p:spPr bwMode="auto">
            <a:xfrm>
              <a:off x="6570" y="1112"/>
              <a:ext cx="144" cy="21"/>
            </a:xfrm>
            <a:custGeom>
              <a:avLst/>
              <a:gdLst>
                <a:gd name="T0" fmla="*/ 306 w 306"/>
                <a:gd name="T1" fmla="*/ 36 h 43"/>
                <a:gd name="T2" fmla="*/ 299 w 306"/>
                <a:gd name="T3" fmla="*/ 29 h 43"/>
                <a:gd name="T4" fmla="*/ 299 w 306"/>
                <a:gd name="T5" fmla="*/ 29 h 43"/>
                <a:gd name="T6" fmla="*/ 299 w 306"/>
                <a:gd name="T7" fmla="*/ 29 h 43"/>
                <a:gd name="T8" fmla="*/ 21 w 306"/>
                <a:gd name="T9" fmla="*/ 29 h 43"/>
                <a:gd name="T10" fmla="*/ 14 w 306"/>
                <a:gd name="T11" fmla="*/ 22 h 43"/>
                <a:gd name="T12" fmla="*/ 21 w 306"/>
                <a:gd name="T13" fmla="*/ 14 h 43"/>
                <a:gd name="T14" fmla="*/ 291 w 306"/>
                <a:gd name="T15" fmla="*/ 14 h 43"/>
                <a:gd name="T16" fmla="*/ 291 w 306"/>
                <a:gd name="T17" fmla="*/ 14 h 43"/>
                <a:gd name="T18" fmla="*/ 298 w 306"/>
                <a:gd name="T19" fmla="*/ 7 h 43"/>
                <a:gd name="T20" fmla="*/ 291 w 306"/>
                <a:gd name="T21" fmla="*/ 0 h 43"/>
                <a:gd name="T22" fmla="*/ 291 w 306"/>
                <a:gd name="T23" fmla="*/ 0 h 43"/>
                <a:gd name="T24" fmla="*/ 291 w 306"/>
                <a:gd name="T25" fmla="*/ 0 h 43"/>
                <a:gd name="T26" fmla="*/ 21 w 306"/>
                <a:gd name="T27" fmla="*/ 0 h 43"/>
                <a:gd name="T28" fmla="*/ 0 w 306"/>
                <a:gd name="T29" fmla="*/ 22 h 43"/>
                <a:gd name="T30" fmla="*/ 21 w 306"/>
                <a:gd name="T31" fmla="*/ 43 h 43"/>
                <a:gd name="T32" fmla="*/ 299 w 306"/>
                <a:gd name="T33" fmla="*/ 43 h 43"/>
                <a:gd name="T34" fmla="*/ 306 w 306"/>
                <a:gd name="T35"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43">
                  <a:moveTo>
                    <a:pt x="306" y="36"/>
                  </a:moveTo>
                  <a:cubicBezTo>
                    <a:pt x="306" y="32"/>
                    <a:pt x="303" y="29"/>
                    <a:pt x="299" y="29"/>
                  </a:cubicBezTo>
                  <a:cubicBezTo>
                    <a:pt x="299" y="29"/>
                    <a:pt x="299" y="29"/>
                    <a:pt x="299" y="29"/>
                  </a:cubicBezTo>
                  <a:cubicBezTo>
                    <a:pt x="299" y="29"/>
                    <a:pt x="299" y="29"/>
                    <a:pt x="299" y="29"/>
                  </a:cubicBezTo>
                  <a:cubicBezTo>
                    <a:pt x="21" y="29"/>
                    <a:pt x="21" y="29"/>
                    <a:pt x="21" y="29"/>
                  </a:cubicBezTo>
                  <a:cubicBezTo>
                    <a:pt x="17" y="29"/>
                    <a:pt x="14" y="26"/>
                    <a:pt x="14" y="22"/>
                  </a:cubicBezTo>
                  <a:cubicBezTo>
                    <a:pt x="14" y="18"/>
                    <a:pt x="17" y="14"/>
                    <a:pt x="21" y="14"/>
                  </a:cubicBezTo>
                  <a:cubicBezTo>
                    <a:pt x="291" y="14"/>
                    <a:pt x="291" y="14"/>
                    <a:pt x="291" y="14"/>
                  </a:cubicBezTo>
                  <a:cubicBezTo>
                    <a:pt x="291" y="14"/>
                    <a:pt x="291" y="14"/>
                    <a:pt x="291" y="14"/>
                  </a:cubicBezTo>
                  <a:cubicBezTo>
                    <a:pt x="295" y="14"/>
                    <a:pt x="298" y="11"/>
                    <a:pt x="298" y="7"/>
                  </a:cubicBezTo>
                  <a:cubicBezTo>
                    <a:pt x="298" y="3"/>
                    <a:pt x="295" y="0"/>
                    <a:pt x="291" y="0"/>
                  </a:cubicBezTo>
                  <a:cubicBezTo>
                    <a:pt x="291" y="0"/>
                    <a:pt x="291" y="0"/>
                    <a:pt x="291" y="0"/>
                  </a:cubicBezTo>
                  <a:cubicBezTo>
                    <a:pt x="291" y="0"/>
                    <a:pt x="291" y="0"/>
                    <a:pt x="291" y="0"/>
                  </a:cubicBezTo>
                  <a:cubicBezTo>
                    <a:pt x="21" y="0"/>
                    <a:pt x="21" y="0"/>
                    <a:pt x="21" y="0"/>
                  </a:cubicBezTo>
                  <a:cubicBezTo>
                    <a:pt x="10" y="0"/>
                    <a:pt x="0" y="10"/>
                    <a:pt x="0" y="22"/>
                  </a:cubicBezTo>
                  <a:cubicBezTo>
                    <a:pt x="0" y="34"/>
                    <a:pt x="10" y="43"/>
                    <a:pt x="21" y="43"/>
                  </a:cubicBezTo>
                  <a:cubicBezTo>
                    <a:pt x="299" y="43"/>
                    <a:pt x="299" y="43"/>
                    <a:pt x="299" y="43"/>
                  </a:cubicBezTo>
                  <a:cubicBezTo>
                    <a:pt x="303" y="43"/>
                    <a:pt x="306" y="40"/>
                    <a:pt x="306"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10"/>
            <p:cNvSpPr>
              <a:spLocks/>
            </p:cNvSpPr>
            <p:nvPr userDrawn="1"/>
          </p:nvSpPr>
          <p:spPr bwMode="auto">
            <a:xfrm>
              <a:off x="6656" y="1167"/>
              <a:ext cx="77" cy="20"/>
            </a:xfrm>
            <a:custGeom>
              <a:avLst/>
              <a:gdLst>
                <a:gd name="T0" fmla="*/ 156 w 163"/>
                <a:gd name="T1" fmla="*/ 29 h 43"/>
                <a:gd name="T2" fmla="*/ 156 w 163"/>
                <a:gd name="T3" fmla="*/ 29 h 43"/>
                <a:gd name="T4" fmla="*/ 156 w 163"/>
                <a:gd name="T5" fmla="*/ 29 h 43"/>
                <a:gd name="T6" fmla="*/ 21 w 163"/>
                <a:gd name="T7" fmla="*/ 29 h 43"/>
                <a:gd name="T8" fmla="*/ 14 w 163"/>
                <a:gd name="T9" fmla="*/ 21 h 43"/>
                <a:gd name="T10" fmla="*/ 21 w 163"/>
                <a:gd name="T11" fmla="*/ 14 h 43"/>
                <a:gd name="T12" fmla="*/ 130 w 163"/>
                <a:gd name="T13" fmla="*/ 14 h 43"/>
                <a:gd name="T14" fmla="*/ 130 w 163"/>
                <a:gd name="T15" fmla="*/ 14 h 43"/>
                <a:gd name="T16" fmla="*/ 131 w 163"/>
                <a:gd name="T17" fmla="*/ 14 h 43"/>
                <a:gd name="T18" fmla="*/ 138 w 163"/>
                <a:gd name="T19" fmla="*/ 7 h 43"/>
                <a:gd name="T20" fmla="*/ 131 w 163"/>
                <a:gd name="T21" fmla="*/ 0 h 43"/>
                <a:gd name="T22" fmla="*/ 131 w 163"/>
                <a:gd name="T23" fmla="*/ 0 h 43"/>
                <a:gd name="T24" fmla="*/ 131 w 163"/>
                <a:gd name="T25" fmla="*/ 0 h 43"/>
                <a:gd name="T26" fmla="*/ 21 w 163"/>
                <a:gd name="T27" fmla="*/ 0 h 43"/>
                <a:gd name="T28" fmla="*/ 0 w 163"/>
                <a:gd name="T29" fmla="*/ 21 h 43"/>
                <a:gd name="T30" fmla="*/ 21 w 163"/>
                <a:gd name="T31" fmla="*/ 43 h 43"/>
                <a:gd name="T32" fmla="*/ 156 w 163"/>
                <a:gd name="T33" fmla="*/ 43 h 43"/>
                <a:gd name="T34" fmla="*/ 163 w 163"/>
                <a:gd name="T35" fmla="*/ 36 h 43"/>
                <a:gd name="T36" fmla="*/ 156 w 163"/>
                <a:gd name="T3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43">
                  <a:moveTo>
                    <a:pt x="156" y="29"/>
                  </a:moveTo>
                  <a:cubicBezTo>
                    <a:pt x="156" y="29"/>
                    <a:pt x="156" y="29"/>
                    <a:pt x="156" y="29"/>
                  </a:cubicBezTo>
                  <a:cubicBezTo>
                    <a:pt x="156" y="29"/>
                    <a:pt x="156" y="29"/>
                    <a:pt x="156" y="29"/>
                  </a:cubicBezTo>
                  <a:cubicBezTo>
                    <a:pt x="21" y="29"/>
                    <a:pt x="21" y="29"/>
                    <a:pt x="21" y="29"/>
                  </a:cubicBezTo>
                  <a:cubicBezTo>
                    <a:pt x="17" y="29"/>
                    <a:pt x="14" y="25"/>
                    <a:pt x="14" y="21"/>
                  </a:cubicBezTo>
                  <a:cubicBezTo>
                    <a:pt x="14" y="17"/>
                    <a:pt x="17" y="14"/>
                    <a:pt x="21" y="14"/>
                  </a:cubicBezTo>
                  <a:cubicBezTo>
                    <a:pt x="130" y="14"/>
                    <a:pt x="130" y="14"/>
                    <a:pt x="130" y="14"/>
                  </a:cubicBezTo>
                  <a:cubicBezTo>
                    <a:pt x="130" y="14"/>
                    <a:pt x="130" y="14"/>
                    <a:pt x="130" y="14"/>
                  </a:cubicBezTo>
                  <a:cubicBezTo>
                    <a:pt x="130" y="14"/>
                    <a:pt x="130" y="14"/>
                    <a:pt x="131" y="14"/>
                  </a:cubicBezTo>
                  <a:cubicBezTo>
                    <a:pt x="134" y="14"/>
                    <a:pt x="138" y="11"/>
                    <a:pt x="138" y="7"/>
                  </a:cubicBezTo>
                  <a:cubicBezTo>
                    <a:pt x="138" y="3"/>
                    <a:pt x="134" y="0"/>
                    <a:pt x="131" y="0"/>
                  </a:cubicBezTo>
                  <a:cubicBezTo>
                    <a:pt x="131" y="0"/>
                    <a:pt x="131" y="0"/>
                    <a:pt x="131" y="0"/>
                  </a:cubicBezTo>
                  <a:cubicBezTo>
                    <a:pt x="131" y="0"/>
                    <a:pt x="131" y="0"/>
                    <a:pt x="131" y="0"/>
                  </a:cubicBezTo>
                  <a:cubicBezTo>
                    <a:pt x="21" y="0"/>
                    <a:pt x="21" y="0"/>
                    <a:pt x="21" y="0"/>
                  </a:cubicBezTo>
                  <a:cubicBezTo>
                    <a:pt x="9" y="0"/>
                    <a:pt x="0" y="9"/>
                    <a:pt x="0" y="21"/>
                  </a:cubicBezTo>
                  <a:cubicBezTo>
                    <a:pt x="0" y="33"/>
                    <a:pt x="9" y="43"/>
                    <a:pt x="21" y="43"/>
                  </a:cubicBezTo>
                  <a:cubicBezTo>
                    <a:pt x="156" y="43"/>
                    <a:pt x="156" y="43"/>
                    <a:pt x="156" y="43"/>
                  </a:cubicBezTo>
                  <a:cubicBezTo>
                    <a:pt x="160" y="43"/>
                    <a:pt x="163" y="40"/>
                    <a:pt x="163" y="36"/>
                  </a:cubicBezTo>
                  <a:cubicBezTo>
                    <a:pt x="163" y="32"/>
                    <a:pt x="160" y="29"/>
                    <a:pt x="156"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1"/>
            <p:cNvSpPr>
              <a:spLocks/>
            </p:cNvSpPr>
            <p:nvPr userDrawn="1"/>
          </p:nvSpPr>
          <p:spPr bwMode="auto">
            <a:xfrm>
              <a:off x="6647" y="1194"/>
              <a:ext cx="78" cy="21"/>
            </a:xfrm>
            <a:custGeom>
              <a:avLst/>
              <a:gdLst>
                <a:gd name="T0" fmla="*/ 166 w 166"/>
                <a:gd name="T1" fmla="*/ 36 h 44"/>
                <a:gd name="T2" fmla="*/ 159 w 166"/>
                <a:gd name="T3" fmla="*/ 29 h 44"/>
                <a:gd name="T4" fmla="*/ 159 w 166"/>
                <a:gd name="T5" fmla="*/ 29 h 44"/>
                <a:gd name="T6" fmla="*/ 21 w 166"/>
                <a:gd name="T7" fmla="*/ 29 h 44"/>
                <a:gd name="T8" fmla="*/ 14 w 166"/>
                <a:gd name="T9" fmla="*/ 22 h 44"/>
                <a:gd name="T10" fmla="*/ 21 w 166"/>
                <a:gd name="T11" fmla="*/ 15 h 44"/>
                <a:gd name="T12" fmla="*/ 152 w 166"/>
                <a:gd name="T13" fmla="*/ 15 h 44"/>
                <a:gd name="T14" fmla="*/ 152 w 166"/>
                <a:gd name="T15" fmla="*/ 15 h 44"/>
                <a:gd name="T16" fmla="*/ 159 w 166"/>
                <a:gd name="T17" fmla="*/ 8 h 44"/>
                <a:gd name="T18" fmla="*/ 152 w 166"/>
                <a:gd name="T19" fmla="*/ 0 h 44"/>
                <a:gd name="T20" fmla="*/ 152 w 166"/>
                <a:gd name="T21" fmla="*/ 0 h 44"/>
                <a:gd name="T22" fmla="*/ 21 w 166"/>
                <a:gd name="T23" fmla="*/ 0 h 44"/>
                <a:gd name="T24" fmla="*/ 0 w 166"/>
                <a:gd name="T25" fmla="*/ 22 h 44"/>
                <a:gd name="T26" fmla="*/ 21 w 166"/>
                <a:gd name="T27" fmla="*/ 44 h 44"/>
                <a:gd name="T28" fmla="*/ 159 w 166"/>
                <a:gd name="T29" fmla="*/ 44 h 44"/>
                <a:gd name="T30" fmla="*/ 159 w 166"/>
                <a:gd name="T31" fmla="*/ 44 h 44"/>
                <a:gd name="T32" fmla="*/ 166 w 166"/>
                <a:gd name="T33"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44">
                  <a:moveTo>
                    <a:pt x="166" y="36"/>
                  </a:moveTo>
                  <a:cubicBezTo>
                    <a:pt x="166" y="33"/>
                    <a:pt x="163" y="29"/>
                    <a:pt x="159" y="29"/>
                  </a:cubicBezTo>
                  <a:cubicBezTo>
                    <a:pt x="159" y="29"/>
                    <a:pt x="159" y="29"/>
                    <a:pt x="159" y="29"/>
                  </a:cubicBezTo>
                  <a:cubicBezTo>
                    <a:pt x="21" y="29"/>
                    <a:pt x="21" y="29"/>
                    <a:pt x="21" y="29"/>
                  </a:cubicBezTo>
                  <a:cubicBezTo>
                    <a:pt x="17" y="29"/>
                    <a:pt x="14" y="26"/>
                    <a:pt x="14" y="22"/>
                  </a:cubicBezTo>
                  <a:cubicBezTo>
                    <a:pt x="14" y="18"/>
                    <a:pt x="17" y="15"/>
                    <a:pt x="21" y="15"/>
                  </a:cubicBezTo>
                  <a:cubicBezTo>
                    <a:pt x="152" y="15"/>
                    <a:pt x="152" y="15"/>
                    <a:pt x="152" y="15"/>
                  </a:cubicBezTo>
                  <a:cubicBezTo>
                    <a:pt x="152" y="15"/>
                    <a:pt x="152" y="15"/>
                    <a:pt x="152" y="15"/>
                  </a:cubicBezTo>
                  <a:cubicBezTo>
                    <a:pt x="155" y="15"/>
                    <a:pt x="159" y="11"/>
                    <a:pt x="159" y="8"/>
                  </a:cubicBezTo>
                  <a:cubicBezTo>
                    <a:pt x="159" y="4"/>
                    <a:pt x="155" y="1"/>
                    <a:pt x="152" y="0"/>
                  </a:cubicBezTo>
                  <a:cubicBezTo>
                    <a:pt x="152" y="0"/>
                    <a:pt x="152" y="0"/>
                    <a:pt x="152" y="0"/>
                  </a:cubicBezTo>
                  <a:cubicBezTo>
                    <a:pt x="21" y="0"/>
                    <a:pt x="21" y="0"/>
                    <a:pt x="21" y="0"/>
                  </a:cubicBezTo>
                  <a:cubicBezTo>
                    <a:pt x="9" y="0"/>
                    <a:pt x="0" y="10"/>
                    <a:pt x="0" y="22"/>
                  </a:cubicBezTo>
                  <a:cubicBezTo>
                    <a:pt x="0" y="34"/>
                    <a:pt x="9" y="44"/>
                    <a:pt x="21" y="44"/>
                  </a:cubicBezTo>
                  <a:cubicBezTo>
                    <a:pt x="159" y="44"/>
                    <a:pt x="159" y="44"/>
                    <a:pt x="159" y="44"/>
                  </a:cubicBezTo>
                  <a:cubicBezTo>
                    <a:pt x="159" y="44"/>
                    <a:pt x="159" y="44"/>
                    <a:pt x="159" y="44"/>
                  </a:cubicBezTo>
                  <a:cubicBezTo>
                    <a:pt x="163" y="43"/>
                    <a:pt x="166" y="40"/>
                    <a:pt x="166"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Freeform 12"/>
            <p:cNvSpPr>
              <a:spLocks/>
            </p:cNvSpPr>
            <p:nvPr userDrawn="1"/>
          </p:nvSpPr>
          <p:spPr bwMode="auto">
            <a:xfrm>
              <a:off x="6670" y="1221"/>
              <a:ext cx="42" cy="20"/>
            </a:xfrm>
            <a:custGeom>
              <a:avLst/>
              <a:gdLst>
                <a:gd name="T0" fmla="*/ 74 w 91"/>
                <a:gd name="T1" fmla="*/ 29 h 43"/>
                <a:gd name="T2" fmla="*/ 22 w 91"/>
                <a:gd name="T3" fmla="*/ 29 h 43"/>
                <a:gd name="T4" fmla="*/ 15 w 91"/>
                <a:gd name="T5" fmla="*/ 22 h 43"/>
                <a:gd name="T6" fmla="*/ 22 w 91"/>
                <a:gd name="T7" fmla="*/ 15 h 43"/>
                <a:gd name="T8" fmla="*/ 84 w 91"/>
                <a:gd name="T9" fmla="*/ 15 h 43"/>
                <a:gd name="T10" fmla="*/ 84 w 91"/>
                <a:gd name="T11" fmla="*/ 15 h 43"/>
                <a:gd name="T12" fmla="*/ 84 w 91"/>
                <a:gd name="T13" fmla="*/ 15 h 43"/>
                <a:gd name="T14" fmla="*/ 91 w 91"/>
                <a:gd name="T15" fmla="*/ 7 h 43"/>
                <a:gd name="T16" fmla="*/ 84 w 91"/>
                <a:gd name="T17" fmla="*/ 0 h 43"/>
                <a:gd name="T18" fmla="*/ 83 w 91"/>
                <a:gd name="T19" fmla="*/ 0 h 43"/>
                <a:gd name="T20" fmla="*/ 83 w 91"/>
                <a:gd name="T21" fmla="*/ 0 h 43"/>
                <a:gd name="T22" fmla="*/ 22 w 91"/>
                <a:gd name="T23" fmla="*/ 0 h 43"/>
                <a:gd name="T24" fmla="*/ 0 w 91"/>
                <a:gd name="T25" fmla="*/ 22 h 43"/>
                <a:gd name="T26" fmla="*/ 22 w 91"/>
                <a:gd name="T27" fmla="*/ 43 h 43"/>
                <a:gd name="T28" fmla="*/ 74 w 91"/>
                <a:gd name="T29" fmla="*/ 43 h 43"/>
                <a:gd name="T30" fmla="*/ 74 w 91"/>
                <a:gd name="T31" fmla="*/ 43 h 43"/>
                <a:gd name="T32" fmla="*/ 81 w 91"/>
                <a:gd name="T33" fmla="*/ 36 h 43"/>
                <a:gd name="T34" fmla="*/ 74 w 9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43">
                  <a:moveTo>
                    <a:pt x="74" y="29"/>
                  </a:moveTo>
                  <a:cubicBezTo>
                    <a:pt x="22" y="29"/>
                    <a:pt x="22" y="29"/>
                    <a:pt x="22" y="29"/>
                  </a:cubicBezTo>
                  <a:cubicBezTo>
                    <a:pt x="18" y="29"/>
                    <a:pt x="15" y="26"/>
                    <a:pt x="15" y="22"/>
                  </a:cubicBezTo>
                  <a:cubicBezTo>
                    <a:pt x="15" y="18"/>
                    <a:pt x="18" y="15"/>
                    <a:pt x="22" y="15"/>
                  </a:cubicBezTo>
                  <a:cubicBezTo>
                    <a:pt x="84" y="15"/>
                    <a:pt x="84" y="15"/>
                    <a:pt x="84" y="15"/>
                  </a:cubicBezTo>
                  <a:cubicBezTo>
                    <a:pt x="84" y="15"/>
                    <a:pt x="84" y="15"/>
                    <a:pt x="84" y="15"/>
                  </a:cubicBezTo>
                  <a:cubicBezTo>
                    <a:pt x="84" y="15"/>
                    <a:pt x="84" y="15"/>
                    <a:pt x="84" y="15"/>
                  </a:cubicBezTo>
                  <a:cubicBezTo>
                    <a:pt x="87" y="15"/>
                    <a:pt x="91" y="11"/>
                    <a:pt x="91" y="7"/>
                  </a:cubicBezTo>
                  <a:cubicBezTo>
                    <a:pt x="91" y="3"/>
                    <a:pt x="87" y="0"/>
                    <a:pt x="84" y="0"/>
                  </a:cubicBezTo>
                  <a:cubicBezTo>
                    <a:pt x="83" y="0"/>
                    <a:pt x="83" y="0"/>
                    <a:pt x="83" y="0"/>
                  </a:cubicBezTo>
                  <a:cubicBezTo>
                    <a:pt x="83" y="0"/>
                    <a:pt x="83" y="0"/>
                    <a:pt x="83" y="0"/>
                  </a:cubicBezTo>
                  <a:cubicBezTo>
                    <a:pt x="22" y="0"/>
                    <a:pt x="22" y="0"/>
                    <a:pt x="22" y="0"/>
                  </a:cubicBezTo>
                  <a:cubicBezTo>
                    <a:pt x="10" y="0"/>
                    <a:pt x="0" y="10"/>
                    <a:pt x="0" y="22"/>
                  </a:cubicBezTo>
                  <a:cubicBezTo>
                    <a:pt x="0" y="34"/>
                    <a:pt x="10" y="43"/>
                    <a:pt x="22" y="43"/>
                  </a:cubicBezTo>
                  <a:cubicBezTo>
                    <a:pt x="74" y="43"/>
                    <a:pt x="74" y="43"/>
                    <a:pt x="74" y="43"/>
                  </a:cubicBezTo>
                  <a:cubicBezTo>
                    <a:pt x="74" y="43"/>
                    <a:pt x="74" y="43"/>
                    <a:pt x="74" y="43"/>
                  </a:cubicBezTo>
                  <a:cubicBezTo>
                    <a:pt x="77" y="43"/>
                    <a:pt x="81" y="40"/>
                    <a:pt x="81" y="36"/>
                  </a:cubicBezTo>
                  <a:cubicBezTo>
                    <a:pt x="81" y="32"/>
                    <a:pt x="77" y="29"/>
                    <a:pt x="74"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546273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a:t>Section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Subsection Title</a:t>
            </a:r>
          </a:p>
        </p:txBody>
      </p:sp>
      <p:pic>
        <p:nvPicPr>
          <p:cNvPr id="238" name="Picture 237"/>
          <p:cNvPicPr>
            <a:picLocks noChangeAspect="1"/>
          </p:cNvPicPr>
          <p:nvPr userDrawn="1"/>
        </p:nvPicPr>
        <p:blipFill>
          <a:blip r:embed="rId2"/>
          <a:stretch>
            <a:fillRect/>
          </a:stretch>
        </p:blipFill>
        <p:spPr>
          <a:xfrm>
            <a:off x="7762541" y="4126543"/>
            <a:ext cx="4934424" cy="3292466"/>
          </a:xfrm>
          <a:prstGeom prst="rect">
            <a:avLst/>
          </a:prstGeom>
        </p:spPr>
      </p:pic>
    </p:spTree>
    <p:extLst>
      <p:ext uri="{BB962C8B-B14F-4D97-AF65-F5344CB8AC3E}">
        <p14:creationId xmlns:p14="http://schemas.microsoft.com/office/powerpoint/2010/main" val="3020838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107C1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a:t>Section title</a:t>
            </a:r>
          </a:p>
        </p:txBody>
      </p:sp>
      <p:sp>
        <p:nvSpPr>
          <p:cNvPr id="4"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Subsection Title</a:t>
            </a:r>
          </a:p>
        </p:txBody>
      </p:sp>
      <p:pic>
        <p:nvPicPr>
          <p:cNvPr id="122" name="Picture 121"/>
          <p:cNvPicPr>
            <a:picLocks noChangeAspect="1"/>
          </p:cNvPicPr>
          <p:nvPr userDrawn="1"/>
        </p:nvPicPr>
        <p:blipFill>
          <a:blip r:embed="rId2"/>
          <a:stretch>
            <a:fillRect/>
          </a:stretch>
        </p:blipFill>
        <p:spPr>
          <a:xfrm>
            <a:off x="7762541" y="4126543"/>
            <a:ext cx="4934424" cy="3292466"/>
          </a:xfrm>
          <a:prstGeom prst="rect">
            <a:avLst/>
          </a:prstGeom>
        </p:spPr>
      </p:pic>
    </p:spTree>
    <p:extLst>
      <p:ext uri="{BB962C8B-B14F-4D97-AF65-F5344CB8AC3E}">
        <p14:creationId xmlns:p14="http://schemas.microsoft.com/office/powerpoint/2010/main" val="1536393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a:t>Section title</a:t>
            </a:r>
          </a:p>
        </p:txBody>
      </p:sp>
      <p:sp>
        <p:nvSpPr>
          <p:cNvPr id="4"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Subsection Title</a:t>
            </a:r>
          </a:p>
        </p:txBody>
      </p:sp>
      <p:pic>
        <p:nvPicPr>
          <p:cNvPr id="239" name="Picture 238"/>
          <p:cNvPicPr>
            <a:picLocks noChangeAspect="1"/>
          </p:cNvPicPr>
          <p:nvPr userDrawn="1"/>
        </p:nvPicPr>
        <p:blipFill>
          <a:blip r:embed="rId2"/>
          <a:stretch>
            <a:fillRect/>
          </a:stretch>
        </p:blipFill>
        <p:spPr>
          <a:xfrm>
            <a:off x="7762541" y="4126543"/>
            <a:ext cx="4934424" cy="3292466"/>
          </a:xfrm>
          <a:prstGeom prst="rect">
            <a:avLst/>
          </a:prstGeom>
        </p:spPr>
      </p:pic>
    </p:spTree>
    <p:extLst>
      <p:ext uri="{BB962C8B-B14F-4D97-AF65-F5344CB8AC3E}">
        <p14:creationId xmlns:p14="http://schemas.microsoft.com/office/powerpoint/2010/main" val="526393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1">
    <p:bg>
      <p:bgPr>
        <a:solidFill>
          <a:srgbClr val="0072C6"/>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8588070" y="1978220"/>
            <a:ext cx="3854937" cy="4987354"/>
          </a:xfrm>
          <a:prstGeom prst="rect">
            <a:avLst/>
          </a:prstGeom>
        </p:spPr>
      </p:pic>
      <p:sp>
        <p:nvSpPr>
          <p:cNvPr id="6" name="Title 4"/>
          <p:cNvSpPr>
            <a:spLocks noGrp="1"/>
          </p:cNvSpPr>
          <p:nvPr>
            <p:ph type="title" hasCustomPrompt="1"/>
          </p:nvPr>
        </p:nvSpPr>
        <p:spPr>
          <a:xfrm>
            <a:off x="274639" y="1209973"/>
            <a:ext cx="10056812" cy="2751698"/>
          </a:xfrm>
        </p:spPr>
        <p:txBody>
          <a:bodyPr/>
          <a:lstStyle>
            <a:lvl1pPr>
              <a:defRPr sz="7198"/>
            </a:lvl1pPr>
          </a:lstStyle>
          <a:p>
            <a:r>
              <a:rPr lang="en-US" b="1">
                <a:solidFill>
                  <a:schemeClr val="tx1"/>
                </a:solidFill>
              </a:rPr>
              <a:t>Demonstration:</a:t>
            </a:r>
            <a:r>
              <a:rPr lang="en-US">
                <a:solidFill>
                  <a:schemeClr val="tx1"/>
                </a:solidFill>
              </a:rPr>
              <a:t> </a:t>
            </a:r>
            <a:br>
              <a:rPr lang="en-US">
                <a:solidFill>
                  <a:schemeClr val="tx1"/>
                </a:solidFill>
              </a:rPr>
            </a:br>
            <a:r>
              <a:rPr lang="en-US">
                <a:solidFill>
                  <a:schemeClr val="tx1"/>
                </a:solidFill>
              </a:rPr>
              <a:t>Demo Title</a:t>
            </a:r>
          </a:p>
        </p:txBody>
      </p:sp>
    </p:spTree>
    <p:extLst>
      <p:ext uri="{BB962C8B-B14F-4D97-AF65-F5344CB8AC3E}">
        <p14:creationId xmlns:p14="http://schemas.microsoft.com/office/powerpoint/2010/main" val="22899105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5144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913087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odule Lesson 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71976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224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107C1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749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8520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151294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Knowledge Measure">
    <p:bg>
      <p:bgPr>
        <a:solidFill>
          <a:srgbClr val="004B1C"/>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9" y="1212850"/>
            <a:ext cx="11887200" cy="3182328"/>
          </a:xfrm>
        </p:spPr>
        <p:txBody>
          <a:bodyPr>
            <a:spAutoFit/>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599" baseline="0">
                <a:solidFill>
                  <a:schemeClr val="bg1"/>
                </a:solidFill>
              </a:defRPr>
            </a:lvl1pPr>
          </a:lstStyle>
          <a:p>
            <a:pPr lvl="0"/>
            <a:r>
              <a:rPr lang="en-US"/>
              <a:t>Question 1</a:t>
            </a:r>
          </a:p>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lang="en-US"/>
              <a:t>Question 2</a:t>
            </a:r>
          </a:p>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lang="en-US"/>
              <a:t>Question 3</a:t>
            </a:r>
          </a:p>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lang="en-US"/>
              <a:t>Question 4</a:t>
            </a:r>
          </a:p>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lang="en-US"/>
              <a:t>Question 5</a:t>
            </a:r>
          </a:p>
        </p:txBody>
      </p:sp>
      <p:sp>
        <p:nvSpPr>
          <p:cNvPr id="6" name="Title 5"/>
          <p:cNvSpPr>
            <a:spLocks noGrp="1"/>
          </p:cNvSpPr>
          <p:nvPr>
            <p:ph type="title" hasCustomPrompt="1"/>
          </p:nvPr>
        </p:nvSpPr>
        <p:spPr/>
        <p:txBody>
          <a:bodyPr/>
          <a:lstStyle>
            <a:lvl1pPr>
              <a:defRPr>
                <a:solidFill>
                  <a:schemeClr val="bg1"/>
                </a:solidFill>
              </a:defRPr>
            </a:lvl1pPr>
          </a:lstStyle>
          <a:p>
            <a:r>
              <a:rPr lang="en-US"/>
              <a:t>Knowledge Measure</a:t>
            </a:r>
          </a:p>
        </p:txBody>
      </p:sp>
      <p:pic>
        <p:nvPicPr>
          <p:cNvPr id="5" name="Picture 4"/>
          <p:cNvPicPr>
            <a:picLocks noChangeAspect="1"/>
          </p:cNvPicPr>
          <p:nvPr userDrawn="1"/>
        </p:nvPicPr>
        <p:blipFill>
          <a:blip r:embed="rId2"/>
          <a:stretch>
            <a:fillRect/>
          </a:stretch>
        </p:blipFill>
        <p:spPr>
          <a:xfrm>
            <a:off x="7874423" y="4187675"/>
            <a:ext cx="4827756" cy="3221292"/>
          </a:xfrm>
          <a:prstGeom prst="rect">
            <a:avLst/>
          </a:prstGeom>
        </p:spPr>
      </p:pic>
    </p:spTree>
    <p:extLst>
      <p:ext uri="{BB962C8B-B14F-4D97-AF65-F5344CB8AC3E}">
        <p14:creationId xmlns:p14="http://schemas.microsoft.com/office/powerpoint/2010/main" val="272088271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72086824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39329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60"/>
            <a:ext cx="11500630" cy="699453"/>
          </a:xfrm>
        </p:spPr>
        <p:txBody>
          <a:bodyPr>
            <a:normAutofit/>
          </a:bodyPr>
          <a:lstStyle>
            <a:lvl1pPr>
              <a:defRPr sz="3264"/>
            </a:lvl1pPr>
          </a:lstStyle>
          <a:p>
            <a:r>
              <a:rPr lang="en-US"/>
              <a:t>Click to edit Master title style</a:t>
            </a:r>
          </a:p>
        </p:txBody>
      </p:sp>
      <p:sp>
        <p:nvSpPr>
          <p:cNvPr id="5" name="Slide Number Placeholder 4"/>
          <p:cNvSpPr>
            <a:spLocks noGrp="1"/>
          </p:cNvSpPr>
          <p:nvPr>
            <p:ph type="sldNum" sz="quarter" idx="12"/>
          </p:nvPr>
        </p:nvSpPr>
        <p:spPr>
          <a:xfrm>
            <a:off x="9028105" y="6482890"/>
            <a:ext cx="2798207" cy="372394"/>
          </a:xfrm>
          <a:prstGeom prst="rect">
            <a:avLst/>
          </a:prstGeom>
        </p:spPr>
        <p:txBody>
          <a:bodyPr/>
          <a:lstStyle>
            <a:lvl1pPr>
              <a:defRPr sz="918"/>
            </a:lvl1p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410405" y="1165754"/>
            <a:ext cx="11398029" cy="1793120"/>
          </a:xfrm>
        </p:spPr>
        <p:txBody>
          <a:bodyPr/>
          <a:lstStyle>
            <a:lvl1pPr>
              <a:defRPr sz="1836"/>
            </a:lvl1pPr>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767316" y="6481595"/>
            <a:ext cx="2901844" cy="372394"/>
          </a:xfrm>
          <a:prstGeom prst="rect">
            <a:avLst/>
          </a:prstGeom>
        </p:spPr>
        <p:txBody>
          <a:bodyPr vert="horz" lIns="186494" tIns="46623" rIns="186494" bIns="46623"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918">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91578536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6447672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186458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5">
            <a:extLst>
              <a:ext uri="{FF2B5EF4-FFF2-40B4-BE49-F238E27FC236}">
                <a16:creationId xmlns:a16="http://schemas.microsoft.com/office/drawing/2014/main" id="{B97B15E4-CDBA-4931-BA44-2308C213F725}"/>
              </a:ext>
            </a:extLst>
          </p:cNvPr>
          <p:cNvSpPr>
            <a:spLocks noGrp="1"/>
          </p:cNvSpPr>
          <p:nvPr>
            <p:ph type="title"/>
          </p:nvPr>
        </p:nvSpPr>
        <p:spPr>
          <a:xfrm>
            <a:off x="274637" y="178367"/>
            <a:ext cx="11192828" cy="1165754"/>
          </a:xfrm>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58701742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sson Objectives">
    <p:bg>
      <p:bgPr>
        <a:solidFill>
          <a:schemeClr val="accent1">
            <a:lumMod val="75000"/>
            <a:lumOff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0" cy="3582519"/>
          </a:xfrm>
        </p:spPr>
        <p:txBody>
          <a:bodyPr>
            <a:spAutoFit/>
          </a:bodyPr>
          <a:lstStyle>
            <a:lvl1pPr>
              <a:defRPr sz="4000" baseline="0">
                <a:solidFill>
                  <a:schemeClr val="bg1"/>
                </a:solidFill>
                <a:latin typeface="+mj-lt"/>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baseline="0">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a:t>In this Lesson you will learn the following:</a:t>
            </a:r>
          </a:p>
          <a:p>
            <a:pPr lvl="1"/>
            <a:r>
              <a:rPr lang="en-US"/>
              <a:t>Key Objective 1</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Key Objective 2</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Key Objective 3</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Key Objective 4</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Key Objective 5</a:t>
            </a:r>
          </a:p>
          <a:p>
            <a:pPr lvl="1"/>
            <a:endParaRPr lang="en-US"/>
          </a:p>
        </p:txBody>
      </p:sp>
      <p:sp>
        <p:nvSpPr>
          <p:cNvPr id="6" name="Title 5"/>
          <p:cNvSpPr>
            <a:spLocks noGrp="1"/>
          </p:cNvSpPr>
          <p:nvPr>
            <p:ph type="title" hasCustomPrompt="1"/>
          </p:nvPr>
        </p:nvSpPr>
        <p:spPr/>
        <p:txBody>
          <a:bodyPr/>
          <a:lstStyle>
            <a:lvl1pPr>
              <a:defRPr>
                <a:solidFill>
                  <a:schemeClr val="bg1"/>
                </a:solidFill>
              </a:defRPr>
            </a:lvl1pPr>
          </a:lstStyle>
          <a:p>
            <a:r>
              <a:rPr lang="en-US"/>
              <a:t>Lesson Objectives</a:t>
            </a:r>
          </a:p>
        </p:txBody>
      </p:sp>
    </p:spTree>
    <p:extLst>
      <p:ext uri="{BB962C8B-B14F-4D97-AF65-F5344CB8AC3E}">
        <p14:creationId xmlns:p14="http://schemas.microsoft.com/office/powerpoint/2010/main" val="473645474"/>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50000"/>
                  </a:schemeClr>
                </a:solidFill>
              </a:defRPr>
            </a:lvl1pPr>
          </a:lstStyle>
          <a:p>
            <a:r>
              <a:rPr lang="en-US" dirty="0"/>
              <a:t>Click to edit Master title style</a:t>
            </a:r>
          </a:p>
        </p:txBody>
      </p:sp>
    </p:spTree>
    <p:extLst>
      <p:ext uri="{BB962C8B-B14F-4D97-AF65-F5344CB8AC3E}">
        <p14:creationId xmlns:p14="http://schemas.microsoft.com/office/powerpoint/2010/main" val="10007652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B7899E10-A5AD-4F10-B12D-0B5A23C4BFEA}"/>
              </a:ext>
            </a:extLst>
          </p:cNvPr>
          <p:cNvSpPr>
            <a:spLocks noGrp="1"/>
          </p:cNvSpPr>
          <p:nvPr>
            <p:ph type="title"/>
          </p:nvPr>
        </p:nvSpPr>
        <p:spPr>
          <a:xfrm>
            <a:off x="274637" y="178367"/>
            <a:ext cx="11192828" cy="1165754"/>
          </a:xfrm>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115486469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8"/>
            <a:ext cx="10571004" cy="1499289"/>
          </a:xfrm>
        </p:spPr>
        <p:txBody>
          <a:bodyPr/>
          <a:lstStyle/>
          <a:p>
            <a:r>
              <a:rPr lang="en-US"/>
              <a:t>Click to edit Master title style</a:t>
            </a:r>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21824" y="6482890"/>
            <a:ext cx="2901844" cy="372394"/>
          </a:xfrm>
          <a:prstGeom prst="rect">
            <a:avLst/>
          </a:prstGeom>
        </p:spPr>
        <p:txBody>
          <a:bodyPr/>
          <a:lstStyle/>
          <a:p>
            <a:fld id="{4BAEA856-D6E1-42A4-9356-6BE13B26CF23}" type="datetimeFigureOut">
              <a:rPr lang="en-US" smtClean="0">
                <a:solidFill>
                  <a:prstClr val="black">
                    <a:tint val="75000"/>
                  </a:prstClr>
                </a:solidFill>
              </a:rPr>
              <a:pPr/>
              <a:t>4/18/2021</a:t>
            </a:fld>
            <a:endParaRPr lang="en-US" dirty="0">
              <a:solidFill>
                <a:prstClr val="black">
                  <a:tint val="75000"/>
                </a:prstClr>
              </a:solidFill>
            </a:endParaRPr>
          </a:p>
        </p:txBody>
      </p:sp>
      <p:sp>
        <p:nvSpPr>
          <p:cNvPr id="5" name="Footer Placeholder 4"/>
          <p:cNvSpPr>
            <a:spLocks noGrp="1"/>
          </p:cNvSpPr>
          <p:nvPr>
            <p:ph type="ftr" sz="quarter" idx="11"/>
          </p:nvPr>
        </p:nvSpPr>
        <p:spPr>
          <a:xfrm>
            <a:off x="4249129" y="6482890"/>
            <a:ext cx="3938217" cy="372394"/>
          </a:xfrm>
          <a:prstGeom prst="rect">
            <a:avLst/>
          </a:prstGeo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912807" y="6482890"/>
            <a:ext cx="2901844" cy="372394"/>
          </a:xfrm>
          <a:prstGeom prst="rect">
            <a:avLst/>
          </a:prstGeom>
        </p:spPr>
        <p:txBody>
          <a:bodyPr/>
          <a:lstStyle/>
          <a:p>
            <a:fld id="{F85E53AC-C7F6-4C31-9180-F583D71E5207}" type="slidenum">
              <a:rPr lang="en-US" smtClean="0">
                <a:solidFill>
                  <a:prstClr val="black">
                    <a:tint val="75000"/>
                  </a:prstClr>
                </a:solidFill>
              </a:rPr>
              <a:pPr/>
              <a:t>‹#›</a:t>
            </a:fld>
            <a:endParaRPr lang="en-US" dirty="0">
              <a:solidFill>
                <a:prstClr val="black">
                  <a:tint val="75000"/>
                </a:prstClr>
              </a:solidFill>
            </a:endParaRPr>
          </a:p>
        </p:txBody>
      </p:sp>
      <p:sp>
        <p:nvSpPr>
          <p:cNvPr id="7" name="Title 5">
            <a:extLst>
              <a:ext uri="{FF2B5EF4-FFF2-40B4-BE49-F238E27FC236}">
                <a16:creationId xmlns:a16="http://schemas.microsoft.com/office/drawing/2014/main" id="{B358B76C-5071-47D4-9FDA-3D4BD8A3AF71}"/>
              </a:ext>
            </a:extLst>
          </p:cNvPr>
          <p:cNvSpPr txBox="1">
            <a:spLocks/>
          </p:cNvSpPr>
          <p:nvPr userDrawn="1"/>
        </p:nvSpPr>
        <p:spPr>
          <a:xfrm>
            <a:off x="274637" y="178367"/>
            <a:ext cx="11192828" cy="1165754"/>
          </a:xfrm>
          <a:prstGeom prst="rect">
            <a:avLst/>
          </a:prstGeom>
        </p:spPr>
        <p:txBody>
          <a:bodyPr vert="horz" lIns="93260" tIns="46630" rIns="93260" bIns="4663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4400" b="0" i="0" u="none" strike="noStrike" kern="1200" cap="none" spc="0" normalizeH="0" baseline="0">
                <a:ln>
                  <a:noFill/>
                </a:ln>
                <a:solidFill>
                  <a:schemeClr val="accent4">
                    <a:lumMod val="50000"/>
                  </a:schemeClr>
                </a:solidFill>
                <a:effectLst/>
                <a:uLnTx/>
                <a:uFillTx/>
                <a:latin typeface="+mj-lt"/>
                <a:ea typeface="+mj-ea"/>
                <a:cs typeface="Segoe UI Light"/>
              </a:defRPr>
            </a:lvl1pPr>
          </a:lstStyle>
          <a:p>
            <a:r>
              <a:rPr lang="en-US" sz="4488"/>
              <a:t>Click to edit Master title style</a:t>
            </a:r>
            <a:endParaRPr lang="en-US" sz="4488" dirty="0"/>
          </a:p>
        </p:txBody>
      </p:sp>
    </p:spTree>
    <p:extLst>
      <p:ext uri="{BB962C8B-B14F-4D97-AF65-F5344CB8AC3E}">
        <p14:creationId xmlns:p14="http://schemas.microsoft.com/office/powerpoint/2010/main" val="38751063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186458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2B92AD93-F71E-4F73-B8D7-AEA8E8D12ADA}"/>
              </a:ext>
            </a:extLst>
          </p:cNvPr>
          <p:cNvSpPr txBox="1"/>
          <p:nvPr userDrawn="1"/>
        </p:nvSpPr>
        <p:spPr>
          <a:xfrm>
            <a:off x="12219106" y="5937251"/>
            <a:ext cx="188435" cy="382308"/>
          </a:xfrm>
          <a:prstGeom prst="rect">
            <a:avLst/>
          </a:prstGeom>
          <a:noFill/>
        </p:spPr>
        <p:txBody>
          <a:bodyPr wrap="none" rtlCol="0">
            <a:spAutoFit/>
          </a:bodyPr>
          <a:lstStyle/>
          <a:p>
            <a:pPr defTabSz="931607"/>
            <a:endParaRPr lang="en-US" sz="1836" dirty="0">
              <a:solidFill>
                <a:prstClr val="black"/>
              </a:solidFill>
            </a:endParaRPr>
          </a:p>
        </p:txBody>
      </p:sp>
    </p:spTree>
    <p:extLst>
      <p:ext uri="{BB962C8B-B14F-4D97-AF65-F5344CB8AC3E}">
        <p14:creationId xmlns:p14="http://schemas.microsoft.com/office/powerpoint/2010/main" val="144381874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8_Title Slide 3">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08" y="1"/>
            <a:ext cx="12698439" cy="7129035"/>
          </a:xfrm>
          <a:prstGeom prst="rect">
            <a:avLst/>
          </a:prstGeom>
        </p:spPr>
      </p:pic>
      <p:sp>
        <p:nvSpPr>
          <p:cNvPr id="10" name="Rectangle 9"/>
          <p:cNvSpPr/>
          <p:nvPr userDrawn="1"/>
        </p:nvSpPr>
        <p:spPr bwMode="auto">
          <a:xfrm>
            <a:off x="-106507" y="3"/>
            <a:ext cx="9472728" cy="7129032"/>
          </a:xfrm>
          <a:prstGeom prst="rect">
            <a:avLst/>
          </a:prstGeom>
          <a:gradFill flip="none" rotWithShape="1">
            <a:gsLst>
              <a:gs pos="64000">
                <a:schemeClr val="tx1">
                  <a:tint val="66000"/>
                  <a:satMod val="160000"/>
                  <a:lumMod val="100000"/>
                  <a:alpha val="0"/>
                </a:schemeClr>
              </a:gs>
              <a:gs pos="100000">
                <a:schemeClr val="tx1">
                  <a:alpha val="47000"/>
                </a:schemeClr>
              </a:gs>
            </a:gsLst>
            <a:path path="circle">
              <a:fillToRect l="100000" t="100000"/>
            </a:path>
            <a:tileRect r="-100000" b="-10000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48" rIns="0" bIns="47548" numCol="1" rtlCol="0" anchor="ctr" anchorCtr="0" compatLnSpc="1">
            <a:prstTxWarp prst="textNoShape">
              <a:avLst/>
            </a:prstTxWarp>
          </a:bodyPr>
          <a:lstStyle/>
          <a:p>
            <a:pPr algn="ctr" defTabSz="931848"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Rectangle 15"/>
          <p:cNvSpPr/>
          <p:nvPr userDrawn="1"/>
        </p:nvSpPr>
        <p:spPr bwMode="auto">
          <a:xfrm>
            <a:off x="22801" y="1377270"/>
            <a:ext cx="12451361" cy="3715174"/>
          </a:xfrm>
          <a:prstGeom prst="rect">
            <a:avLst/>
          </a:prstGeom>
          <a:solidFill>
            <a:schemeClr val="accent4">
              <a:lumMod val="50000"/>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1938" fontAlgn="base">
              <a:lnSpc>
                <a:spcPct val="90000"/>
              </a:lnSpc>
              <a:spcBef>
                <a:spcPct val="0"/>
              </a:spcBef>
              <a:spcAft>
                <a:spcPct val="0"/>
              </a:spcAft>
            </a:pPr>
            <a:endParaRPr lang="en-US" sz="2400" dirty="0">
              <a:solidFill>
                <a:srgbClr val="008272"/>
              </a:solidFill>
              <a:ea typeface="Segoe UI" pitchFamily="34" charset="0"/>
              <a:cs typeface="Segoe UI" pitchFamily="34" charset="0"/>
            </a:endParaRPr>
          </a:p>
        </p:txBody>
      </p:sp>
      <p:sp>
        <p:nvSpPr>
          <p:cNvPr id="2" name="Title 1"/>
          <p:cNvSpPr>
            <a:spLocks noGrp="1"/>
          </p:cNvSpPr>
          <p:nvPr userDrawn="1">
            <p:ph type="title" hasCustomPrompt="1"/>
          </p:nvPr>
        </p:nvSpPr>
        <p:spPr>
          <a:xfrm>
            <a:off x="274706" y="1432264"/>
            <a:ext cx="5144048" cy="1831379"/>
          </a:xfrm>
          <a:noFill/>
        </p:spPr>
        <p:txBody>
          <a:bodyPr lIns="149216" tIns="93261" rIns="149216" bIns="93261" anchor="t" anchorCtr="0"/>
          <a:lstStyle>
            <a:lvl1pPr>
              <a:lnSpc>
                <a:spcPct val="150000"/>
              </a:lnSpc>
              <a:defRPr sz="4896"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userDrawn="1">
            <p:ph type="body" sz="quarter" idx="12" hasCustomPrompt="1"/>
          </p:nvPr>
        </p:nvSpPr>
        <p:spPr>
          <a:xfrm>
            <a:off x="274706" y="3263642"/>
            <a:ext cx="5144048" cy="1828801"/>
          </a:xfrm>
          <a:noFill/>
        </p:spPr>
        <p:txBody>
          <a:bodyPr lIns="149216" tIns="111912" rIns="149216" bIns="111912">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a:t>Speaker Name</a:t>
            </a:r>
          </a:p>
          <a:p>
            <a:pPr lvl="0"/>
            <a:r>
              <a:rPr lang="en-US" dirty="0"/>
              <a:t>Microsoft Learning</a:t>
            </a:r>
          </a:p>
        </p:txBody>
      </p:sp>
    </p:spTree>
    <p:extLst>
      <p:ext uri="{BB962C8B-B14F-4D97-AF65-F5344CB8AC3E}">
        <p14:creationId xmlns:p14="http://schemas.microsoft.com/office/powerpoint/2010/main" val="3783223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7" y="178367"/>
            <a:ext cx="11192828" cy="1165754"/>
          </a:xfrm>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66445743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5">
            <a:extLst>
              <a:ext uri="{FF2B5EF4-FFF2-40B4-BE49-F238E27FC236}">
                <a16:creationId xmlns:a16="http://schemas.microsoft.com/office/drawing/2014/main" id="{B29AF873-228B-446F-A8B8-C502FA334877}"/>
              </a:ext>
            </a:extLst>
          </p:cNvPr>
          <p:cNvSpPr>
            <a:spLocks noGrp="1"/>
          </p:cNvSpPr>
          <p:nvPr>
            <p:ph type="title"/>
          </p:nvPr>
        </p:nvSpPr>
        <p:spPr>
          <a:xfrm>
            <a:off x="274637" y="178367"/>
            <a:ext cx="11192828" cy="1165754"/>
          </a:xfrm>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348496688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A39B7838-7F91-41AE-9497-E2EC8EAF0EA4}"/>
              </a:ext>
            </a:extLst>
          </p:cNvPr>
          <p:cNvSpPr>
            <a:spLocks noGrp="1"/>
          </p:cNvSpPr>
          <p:nvPr>
            <p:ph type="title"/>
          </p:nvPr>
        </p:nvSpPr>
        <p:spPr>
          <a:xfrm>
            <a:off x="274637" y="178367"/>
            <a:ext cx="11192828" cy="1165754"/>
          </a:xfrm>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341083453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C8186F1A-0EF8-4C34-8D95-C79BFA98A42E}"/>
              </a:ext>
            </a:extLst>
          </p:cNvPr>
          <p:cNvSpPr>
            <a:spLocks noGrp="1"/>
          </p:cNvSpPr>
          <p:nvPr>
            <p:ph type="title"/>
          </p:nvPr>
        </p:nvSpPr>
        <p:spPr>
          <a:xfrm>
            <a:off x="274637" y="178367"/>
            <a:ext cx="11192828" cy="1165754"/>
          </a:xfrm>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182088128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082C088D-CF51-4106-A89F-92A00DA4E3E2}"/>
              </a:ext>
            </a:extLst>
          </p:cNvPr>
          <p:cNvSpPr>
            <a:spLocks noGrp="1"/>
          </p:cNvSpPr>
          <p:nvPr>
            <p:ph type="title"/>
          </p:nvPr>
        </p:nvSpPr>
        <p:spPr>
          <a:xfrm>
            <a:off x="274637" y="178367"/>
            <a:ext cx="11192828" cy="1165754"/>
          </a:xfrm>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227533673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787555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5">
            <a:extLst>
              <a:ext uri="{FF2B5EF4-FFF2-40B4-BE49-F238E27FC236}">
                <a16:creationId xmlns:a16="http://schemas.microsoft.com/office/drawing/2014/main" id="{BFBDD1FF-22F7-4296-825E-B60DB0914794}"/>
              </a:ext>
            </a:extLst>
          </p:cNvPr>
          <p:cNvSpPr>
            <a:spLocks noGrp="1"/>
          </p:cNvSpPr>
          <p:nvPr>
            <p:ph type="title"/>
          </p:nvPr>
        </p:nvSpPr>
        <p:spPr>
          <a:xfrm>
            <a:off x="274637" y="178367"/>
            <a:ext cx="11192828" cy="1165754"/>
          </a:xfrm>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299375020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EEBA7D68-C180-4C4F-A69B-85E951F34592}"/>
              </a:ext>
            </a:extLst>
          </p:cNvPr>
          <p:cNvSpPr>
            <a:spLocks noGrp="1"/>
          </p:cNvSpPr>
          <p:nvPr>
            <p:ph type="title"/>
          </p:nvPr>
        </p:nvSpPr>
        <p:spPr>
          <a:xfrm>
            <a:off x="274637" y="178367"/>
            <a:ext cx="11192828" cy="1165754"/>
          </a:xfrm>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95692748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8149DC72-878A-4840-BC9E-439DE2364509}"/>
              </a:ext>
            </a:extLst>
          </p:cNvPr>
          <p:cNvSpPr>
            <a:spLocks noGrp="1"/>
          </p:cNvSpPr>
          <p:nvPr>
            <p:ph type="title"/>
          </p:nvPr>
        </p:nvSpPr>
        <p:spPr>
          <a:xfrm>
            <a:off x="274637" y="178367"/>
            <a:ext cx="11192828" cy="1165754"/>
          </a:xfrm>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292676643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5036CF68-B123-4DCD-983A-66FEC7DF02A3}"/>
              </a:ext>
            </a:extLst>
          </p:cNvPr>
          <p:cNvSpPr>
            <a:spLocks noGrp="1"/>
          </p:cNvSpPr>
          <p:nvPr>
            <p:ph type="title"/>
          </p:nvPr>
        </p:nvSpPr>
        <p:spPr>
          <a:xfrm>
            <a:off x="274637" y="178367"/>
            <a:ext cx="11192828" cy="1165754"/>
          </a:xfrm>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97061917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1CDB8115-D0CC-48E6-B152-8CE09DAA0CB4}"/>
              </a:ext>
            </a:extLst>
          </p:cNvPr>
          <p:cNvSpPr>
            <a:spLocks noGrp="1"/>
          </p:cNvSpPr>
          <p:nvPr>
            <p:ph type="title"/>
          </p:nvPr>
        </p:nvSpPr>
        <p:spPr>
          <a:xfrm>
            <a:off x="274637" y="178367"/>
            <a:ext cx="11192828" cy="1165754"/>
          </a:xfrm>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103236529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54D4BB85-3FDB-4F40-B262-2B4528CEF11D}"/>
              </a:ext>
            </a:extLst>
          </p:cNvPr>
          <p:cNvSpPr>
            <a:spLocks noGrp="1"/>
          </p:cNvSpPr>
          <p:nvPr>
            <p:ph type="title"/>
          </p:nvPr>
        </p:nvSpPr>
        <p:spPr>
          <a:xfrm>
            <a:off x="274637" y="178367"/>
            <a:ext cx="11192828" cy="1165754"/>
          </a:xfrm>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255493262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1CBF1975-CCF9-4EDD-A56E-A5F1F121D661}"/>
              </a:ext>
            </a:extLst>
          </p:cNvPr>
          <p:cNvSpPr>
            <a:spLocks noGrp="1"/>
          </p:cNvSpPr>
          <p:nvPr>
            <p:ph type="title"/>
          </p:nvPr>
        </p:nvSpPr>
        <p:spPr>
          <a:xfrm>
            <a:off x="274637" y="178367"/>
            <a:ext cx="11192828" cy="1165754"/>
          </a:xfrm>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350972803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43764FA7-CF73-42CF-B891-8FED625CE161}"/>
              </a:ext>
            </a:extLst>
          </p:cNvPr>
          <p:cNvSpPr>
            <a:spLocks noGrp="1"/>
          </p:cNvSpPr>
          <p:nvPr>
            <p:ph type="title"/>
          </p:nvPr>
        </p:nvSpPr>
        <p:spPr>
          <a:xfrm>
            <a:off x="274637" y="178367"/>
            <a:ext cx="11192828" cy="1165754"/>
          </a:xfrm>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325771771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F49318DB-7D92-4444-9EA0-0BC21DE83BFC}"/>
              </a:ext>
            </a:extLst>
          </p:cNvPr>
          <p:cNvSpPr>
            <a:spLocks noGrp="1"/>
          </p:cNvSpPr>
          <p:nvPr>
            <p:ph type="title"/>
          </p:nvPr>
        </p:nvSpPr>
        <p:spPr>
          <a:xfrm>
            <a:off x="274637" y="178367"/>
            <a:ext cx="11192828" cy="1165754"/>
          </a:xfrm>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144301935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EA38204D-680A-4BEB-8BC7-5A4BD743B367}"/>
              </a:ext>
            </a:extLst>
          </p:cNvPr>
          <p:cNvSpPr>
            <a:spLocks noGrp="1"/>
          </p:cNvSpPr>
          <p:nvPr>
            <p:ph type="title"/>
          </p:nvPr>
        </p:nvSpPr>
        <p:spPr>
          <a:xfrm>
            <a:off x="274637" y="178367"/>
            <a:ext cx="11192828" cy="1165754"/>
          </a:xfrm>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50712113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7034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475" cy="6994525"/>
          </a:xfrm>
        </p:spPr>
        <p:txBody>
          <a:bodyPr/>
          <a:lstStyle>
            <a:lvl1pPr marL="0" indent="0">
              <a:buNone/>
              <a:defRPr/>
            </a:lvl1pPr>
          </a:lstStyle>
          <a:p>
            <a:r>
              <a:rPr lang="en-US" dirty="0"/>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33913" y="4609100"/>
            <a:ext cx="11180739" cy="753369"/>
          </a:xfrm>
          <a:noFill/>
        </p:spPr>
        <p:txBody>
          <a:bodyPr wrap="square" lIns="0" tIns="0" rIns="0" bIns="182880" anchor="b" anchorCtr="0">
            <a:spAutoFit/>
          </a:bodyPr>
          <a:lstStyle>
            <a:lvl1pPr>
              <a:lnSpc>
                <a:spcPct val="100000"/>
              </a:lnSpc>
              <a:defRPr sz="3672" strike="noStrike" spc="-150"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34227" y="5362469"/>
            <a:ext cx="11180425" cy="934125"/>
          </a:xfrm>
          <a:noFill/>
        </p:spPr>
        <p:txBody>
          <a:bodyPr lIns="0" tIns="0" rIns="0" bIns="0" anchor="t">
            <a:noAutofit/>
          </a:bodyPr>
          <a:lstStyle>
            <a:lvl1pPr marL="0" indent="0">
              <a:lnSpc>
                <a:spcPct val="100000"/>
              </a:lnSpc>
              <a:spcBef>
                <a:spcPts val="0"/>
              </a:spcBef>
              <a:buNone/>
              <a:defRPr sz="2244"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10921" y="310868"/>
            <a:ext cx="2103514" cy="943146"/>
          </a:xfrm>
          <a:noFill/>
        </p:spPr>
        <p:txBody>
          <a:bodyPr anchor="ctr"/>
          <a:lstStyle>
            <a:lvl1pPr marL="0" indent="0" algn="ctr">
              <a:buNone/>
              <a:defRPr>
                <a:solidFill>
                  <a:schemeClr val="bg1">
                    <a:lumMod val="50000"/>
                  </a:schemeClr>
                </a:solidFill>
              </a:defRPr>
            </a:lvl1pPr>
          </a:lstStyle>
          <a:p>
            <a:r>
              <a:rPr lang="en-US" dirty="0"/>
              <a:t>Select Logo</a:t>
            </a:r>
          </a:p>
        </p:txBody>
      </p:sp>
    </p:spTree>
    <p:extLst>
      <p:ext uri="{BB962C8B-B14F-4D97-AF65-F5344CB8AC3E}">
        <p14:creationId xmlns:p14="http://schemas.microsoft.com/office/powerpoint/2010/main" val="2492620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475" cy="6994525"/>
          </a:xfrm>
        </p:spPr>
        <p:txBody>
          <a:bodyPr/>
          <a:lstStyle>
            <a:lvl1pPr marL="0" indent="0">
              <a:buNone/>
              <a:defRPr/>
            </a:lvl1pPr>
          </a:lstStyle>
          <a:p>
            <a:r>
              <a:rPr lang="en-US" dirty="0"/>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33913" y="4609100"/>
            <a:ext cx="11180738" cy="753369"/>
          </a:xfrm>
          <a:noFill/>
        </p:spPr>
        <p:txBody>
          <a:bodyPr wrap="square" lIns="0" tIns="0" rIns="0" bIns="182880" anchor="b" anchorCtr="0">
            <a:noAutofit/>
          </a:bodyPr>
          <a:lstStyle>
            <a:lvl1pPr>
              <a:lnSpc>
                <a:spcPct val="100000"/>
              </a:lnSpc>
              <a:defRPr sz="3672" strike="noStrike" spc="-150"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34227" y="5362469"/>
            <a:ext cx="11180425" cy="934125"/>
          </a:xfrm>
          <a:noFill/>
        </p:spPr>
        <p:txBody>
          <a:bodyPr lIns="0" tIns="0" rIns="0" bIns="0" anchor="t">
            <a:noAutofit/>
          </a:bodyPr>
          <a:lstStyle>
            <a:lvl1pPr marL="0" indent="0">
              <a:lnSpc>
                <a:spcPct val="100000"/>
              </a:lnSpc>
              <a:spcBef>
                <a:spcPts val="0"/>
              </a:spcBef>
              <a:buNone/>
              <a:defRPr lang="en-US" sz="2244"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48915673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68785" y="2536681"/>
            <a:ext cx="4440210" cy="1119124"/>
          </a:xfrm>
        </p:spPr>
        <p:txBody>
          <a:bodyPr bIns="45720" anchor="b">
            <a:noAutofit/>
          </a:bodyPr>
          <a:lstStyle>
            <a:lvl1pPr algn="l">
              <a:defRPr sz="3672">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68785" y="3972631"/>
            <a:ext cx="4440209" cy="317344"/>
          </a:xfrm>
          <a:prstGeom prst="rect">
            <a:avLst/>
          </a:prstGeom>
        </p:spPr>
        <p:txBody>
          <a:bodyPr/>
          <a:lstStyle>
            <a:lvl1pPr marL="0" indent="0" algn="l" defTabSz="951248">
              <a:lnSpc>
                <a:spcPct val="100000"/>
              </a:lnSpc>
              <a:spcBef>
                <a:spcPts val="685"/>
              </a:spcBef>
              <a:buFontTx/>
              <a:buNone/>
              <a:defRPr sz="2244"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440634" y="3594"/>
            <a:ext cx="6995517" cy="6994525"/>
          </a:xfrm>
          <a:no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1547655928"/>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68786" y="2536681"/>
            <a:ext cx="4440210" cy="1119124"/>
          </a:xfrm>
        </p:spPr>
        <p:txBody>
          <a:bodyPr bIns="45720" anchor="b">
            <a:noAutofit/>
          </a:bodyPr>
          <a:lstStyle>
            <a:lvl1pPr algn="l">
              <a:defRPr sz="3672">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68785" y="3972631"/>
            <a:ext cx="4440209" cy="317344"/>
          </a:xfrm>
          <a:prstGeom prst="rect">
            <a:avLst/>
          </a:prstGeom>
        </p:spPr>
        <p:txBody>
          <a:bodyPr/>
          <a:lstStyle>
            <a:lvl1pPr marL="0" indent="0" algn="l" defTabSz="951248">
              <a:lnSpc>
                <a:spcPct val="100000"/>
              </a:lnSpc>
              <a:spcBef>
                <a:spcPts val="685"/>
              </a:spcBef>
              <a:buFontTx/>
              <a:buNone/>
              <a:defRPr sz="2244" baseline="0">
                <a:solidFill>
                  <a:schemeClr val="bg1"/>
                </a:solidFill>
              </a:defRPr>
            </a:lvl1pPr>
            <a:lvl2pPr marL="0" indent="0" algn="l" defTabSz="951248">
              <a:lnSpc>
                <a:spcPct val="100000"/>
              </a:lnSpc>
              <a:spcBef>
                <a:spcPts val="685"/>
              </a:spcBef>
              <a:buFontTx/>
              <a:buNone/>
              <a:defRPr sz="2244" baseline="0">
                <a:solidFill>
                  <a:schemeClr val="bg1"/>
                </a:solidFill>
              </a:defRPr>
            </a:lvl2pPr>
            <a:lvl3pPr marL="0" indent="0" algn="l" defTabSz="951248">
              <a:lnSpc>
                <a:spcPct val="100000"/>
              </a:lnSpc>
              <a:spcBef>
                <a:spcPts val="685"/>
              </a:spcBef>
              <a:buFontTx/>
              <a:buNone/>
              <a:defRPr sz="2244" baseline="0">
                <a:solidFill>
                  <a:schemeClr val="bg1"/>
                </a:solidFill>
              </a:defRPr>
            </a:lvl3pPr>
            <a:lvl4pPr marL="0" indent="0" algn="l" defTabSz="951248">
              <a:lnSpc>
                <a:spcPct val="100000"/>
              </a:lnSpc>
              <a:spcBef>
                <a:spcPts val="685"/>
              </a:spcBef>
              <a:buFontTx/>
              <a:buNone/>
              <a:defRPr sz="2244" baseline="0">
                <a:solidFill>
                  <a:schemeClr val="bg1"/>
                </a:solidFill>
              </a:defRPr>
            </a:lvl4pPr>
            <a:lvl5pPr marL="0" indent="0" algn="l">
              <a:lnSpc>
                <a:spcPct val="110000"/>
              </a:lnSpc>
              <a:buNone/>
              <a:defRPr sz="2244" baseline="0">
                <a:solidFill>
                  <a:schemeClr val="bg1"/>
                </a:solidFill>
              </a:defRPr>
            </a:lvl5pPr>
            <a:lvl6pPr marL="0" indent="0" algn="l" defTabSz="951248">
              <a:lnSpc>
                <a:spcPct val="100000"/>
              </a:lnSpc>
              <a:spcBef>
                <a:spcPts val="685"/>
              </a:spcBef>
              <a:buFontTx/>
              <a:buNone/>
              <a:defRPr sz="2244" baseline="0">
                <a:solidFill>
                  <a:schemeClr val="bg1"/>
                </a:solidFill>
              </a:defRPr>
            </a:lvl6pPr>
            <a:lvl7pPr marL="0" indent="0" algn="l" defTabSz="951248">
              <a:lnSpc>
                <a:spcPct val="100000"/>
              </a:lnSpc>
              <a:spcBef>
                <a:spcPts val="685"/>
              </a:spcBef>
              <a:buFontTx/>
              <a:buNone/>
              <a:defRPr sz="2244" baseline="0">
                <a:solidFill>
                  <a:schemeClr val="bg1"/>
                </a:solidFill>
              </a:defRPr>
            </a:lvl7pPr>
            <a:lvl8pPr marL="0" indent="0" algn="l" defTabSz="951248">
              <a:lnSpc>
                <a:spcPct val="100000"/>
              </a:lnSpc>
              <a:spcBef>
                <a:spcPts val="685"/>
              </a:spcBef>
              <a:buFontTx/>
              <a:buNone/>
              <a:defRPr sz="2244" baseline="0">
                <a:solidFill>
                  <a:schemeClr val="bg1"/>
                </a:solidFill>
              </a:defRPr>
            </a:lvl8pPr>
            <a:lvl9pPr marL="0" indent="0" algn="l" defTabSz="951248">
              <a:lnSpc>
                <a:spcPct val="100000"/>
              </a:lnSpc>
              <a:spcBef>
                <a:spcPts val="685"/>
              </a:spcBef>
              <a:buFontTx/>
              <a:buNone/>
              <a:defRPr sz="2244"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440634" y="3594"/>
            <a:ext cx="6995517" cy="6990931"/>
          </a:xfrm>
          <a:solidFill>
            <a:srgbClr val="0078D4"/>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2932752575"/>
      </p:ext>
    </p:extLst>
  </p:cSld>
  <p:clrMapOvr>
    <a:masterClrMapping/>
  </p:clrMapOvr>
  <p:hf sldNum="0" hdr="0" ftr="0" dt="0"/>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68785" y="2536681"/>
            <a:ext cx="4440210" cy="1119124"/>
          </a:xfrm>
        </p:spPr>
        <p:txBody>
          <a:bodyPr bIns="45720" anchor="b">
            <a:noAutofit/>
          </a:bodyPr>
          <a:lstStyle>
            <a:lvl1pPr algn="l">
              <a:defRPr sz="3672">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68785" y="3972631"/>
            <a:ext cx="4440209" cy="317344"/>
          </a:xfrm>
          <a:prstGeom prst="rect">
            <a:avLst/>
          </a:prstGeom>
        </p:spPr>
        <p:txBody>
          <a:bodyPr/>
          <a:lstStyle>
            <a:lvl1pPr marL="0" indent="0" algn="l" defTabSz="951248">
              <a:lnSpc>
                <a:spcPct val="100000"/>
              </a:lnSpc>
              <a:spcBef>
                <a:spcPts val="685"/>
              </a:spcBef>
              <a:buFontTx/>
              <a:buNone/>
              <a:defRPr sz="2244"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440634"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839452293"/>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68785" y="3039097"/>
            <a:ext cx="9196189" cy="616838"/>
          </a:xfrm>
        </p:spPr>
        <p:txBody>
          <a:bodyPr vert="horz" lIns="0" tIns="0" rIns="0" bIns="45720" rtlCol="0" anchor="b">
            <a:noAutofit/>
          </a:bodyPr>
          <a:lstStyle>
            <a:lvl1pPr>
              <a:defRPr lang="en-GB" sz="3672"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68785" y="3972631"/>
            <a:ext cx="9196514" cy="317344"/>
          </a:xfrm>
          <a:prstGeom prst="rect">
            <a:avLst/>
          </a:prstGeom>
        </p:spPr>
        <p:txBody>
          <a:bodyPr/>
          <a:lstStyle>
            <a:lvl1pPr marL="0" indent="0" algn="l" defTabSz="951248">
              <a:lnSpc>
                <a:spcPct val="100000"/>
              </a:lnSpc>
              <a:spcBef>
                <a:spcPts val="685"/>
              </a:spcBef>
              <a:buFontTx/>
              <a:buNone/>
              <a:defRPr sz="2244" baseline="0">
                <a:solidFill>
                  <a:schemeClr val="bg1"/>
                </a:solidFill>
              </a:defRPr>
            </a:lvl1pPr>
            <a:lvl2pPr marL="0" indent="0" algn="l" defTabSz="951248">
              <a:lnSpc>
                <a:spcPct val="100000"/>
              </a:lnSpc>
              <a:spcBef>
                <a:spcPts val="685"/>
              </a:spcBef>
              <a:buFontTx/>
              <a:buNone/>
              <a:defRPr sz="2244" baseline="0">
                <a:solidFill>
                  <a:schemeClr val="bg1"/>
                </a:solidFill>
              </a:defRPr>
            </a:lvl2pPr>
            <a:lvl3pPr marL="0" indent="0" algn="l" defTabSz="951248">
              <a:lnSpc>
                <a:spcPct val="100000"/>
              </a:lnSpc>
              <a:spcBef>
                <a:spcPts val="685"/>
              </a:spcBef>
              <a:buFontTx/>
              <a:buNone/>
              <a:defRPr sz="2244" baseline="0">
                <a:solidFill>
                  <a:schemeClr val="bg1"/>
                </a:solidFill>
              </a:defRPr>
            </a:lvl3pPr>
            <a:lvl4pPr marL="0" indent="0" algn="l" defTabSz="951248">
              <a:lnSpc>
                <a:spcPct val="100000"/>
              </a:lnSpc>
              <a:spcBef>
                <a:spcPts val="685"/>
              </a:spcBef>
              <a:buFontTx/>
              <a:buNone/>
              <a:defRPr sz="2244" baseline="0">
                <a:solidFill>
                  <a:schemeClr val="bg1"/>
                </a:solidFill>
              </a:defRPr>
            </a:lvl4pPr>
            <a:lvl5pPr marL="0" indent="0" algn="l">
              <a:lnSpc>
                <a:spcPct val="110000"/>
              </a:lnSpc>
              <a:buNone/>
              <a:defRPr sz="2244" baseline="0">
                <a:solidFill>
                  <a:schemeClr val="bg1"/>
                </a:solidFill>
              </a:defRPr>
            </a:lvl5pPr>
            <a:lvl6pPr marL="0" indent="0" algn="l" defTabSz="951248">
              <a:lnSpc>
                <a:spcPct val="100000"/>
              </a:lnSpc>
              <a:spcBef>
                <a:spcPts val="685"/>
              </a:spcBef>
              <a:buFontTx/>
              <a:buNone/>
              <a:defRPr sz="2244" baseline="0">
                <a:solidFill>
                  <a:schemeClr val="bg1"/>
                </a:solidFill>
              </a:defRPr>
            </a:lvl6pPr>
            <a:lvl7pPr marL="0" indent="0" algn="l" defTabSz="951248">
              <a:lnSpc>
                <a:spcPct val="100000"/>
              </a:lnSpc>
              <a:spcBef>
                <a:spcPts val="685"/>
              </a:spcBef>
              <a:buFontTx/>
              <a:buNone/>
              <a:defRPr sz="2244" baseline="0">
                <a:solidFill>
                  <a:schemeClr val="bg1"/>
                </a:solidFill>
              </a:defRPr>
            </a:lvl7pPr>
            <a:lvl8pPr marL="0" indent="0" algn="l" defTabSz="951248">
              <a:lnSpc>
                <a:spcPct val="100000"/>
              </a:lnSpc>
              <a:spcBef>
                <a:spcPts val="685"/>
              </a:spcBef>
              <a:buFontTx/>
              <a:buNone/>
              <a:defRPr sz="2244" baseline="0">
                <a:solidFill>
                  <a:schemeClr val="bg1"/>
                </a:solidFill>
              </a:defRPr>
            </a:lvl8pPr>
            <a:lvl9pPr marL="0" indent="0" algn="l" defTabSz="951248">
              <a:lnSpc>
                <a:spcPct val="100000"/>
              </a:lnSpc>
              <a:spcBef>
                <a:spcPts val="685"/>
              </a:spcBef>
              <a:buFontTx/>
              <a:buNone/>
              <a:defRPr sz="2244"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2151918619"/>
      </p:ext>
    </p:extLst>
  </p:cSld>
  <p:clrMapOvr>
    <a:masterClrMapping/>
  </p:clrMapOvr>
  <p:hf sldNum="0" hdr="0" ftr="0" dt="0"/>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90" cy="616837"/>
          </a:xfrm>
        </p:spPr>
        <p:txBody>
          <a:bodyPr vert="horz" lIns="0" tIns="0" rIns="0" bIns="45720" rtlCol="0" anchor="b">
            <a:noAutofit/>
          </a:bodyPr>
          <a:lstStyle>
            <a:lvl1pPr>
              <a:defRPr lang="en-GB" sz="3672"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68785" y="3972631"/>
            <a:ext cx="9196514" cy="317344"/>
          </a:xfrm>
          <a:prstGeom prst="rect">
            <a:avLst/>
          </a:prstGeom>
        </p:spPr>
        <p:txBody>
          <a:bodyPr/>
          <a:lstStyle>
            <a:lvl1pPr marL="0" indent="0" algn="l" defTabSz="951248">
              <a:lnSpc>
                <a:spcPct val="100000"/>
              </a:lnSpc>
              <a:spcBef>
                <a:spcPts val="685"/>
              </a:spcBef>
              <a:buFontTx/>
              <a:buNone/>
              <a:defRPr sz="2244"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2394790209"/>
      </p:ext>
    </p:extLst>
  </p:cSld>
  <p:clrMapOvr>
    <a:masterClrMapping/>
  </p:clrMapOvr>
  <p:hf sldNum="0" hdr="0" ftr="0" dt="0"/>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a:defRPr sz="2448"/>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72016586"/>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a:defRPr sz="2448"/>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423320758"/>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marL="0" indent="0">
              <a:buNone/>
              <a:defRPr sz="2448"/>
            </a:lvl1pPr>
            <a:lvl2pPr marL="317083" indent="0">
              <a:buNone/>
              <a:defRPr/>
            </a:lvl2pPr>
            <a:lvl3pPr marL="634166" indent="0">
              <a:buNone/>
              <a:defRPr/>
            </a:lvl3pPr>
            <a:lvl4pPr marL="951248" indent="0">
              <a:buNone/>
              <a:defRPr/>
            </a:lvl4pPr>
            <a:lvl5pPr marL="1249679"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78833973"/>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4230221854"/>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68785" y="1436146"/>
            <a:ext cx="11098907" cy="4915597"/>
          </a:xfrm>
          <a:prstGeom prst="rect">
            <a:avLst/>
          </a:prstGeom>
        </p:spPr>
        <p:txBody>
          <a:bodyPr/>
          <a:lstStyle>
            <a:lvl1pPr marL="0" indent="0">
              <a:buNone/>
              <a:defRPr sz="2448"/>
            </a:lvl1pPr>
            <a:lvl2pPr marL="317083" indent="0">
              <a:buNone/>
              <a:defRPr/>
            </a:lvl2pPr>
            <a:lvl3pPr marL="634166" indent="0">
              <a:buNone/>
              <a:defRPr/>
            </a:lvl3pPr>
            <a:lvl4pPr marL="951248" indent="0">
              <a:buNone/>
              <a:defRPr/>
            </a:lvl4pPr>
            <a:lvl5pPr marL="1249679"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96594190"/>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68785" y="1436145"/>
            <a:ext cx="5390758"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376934" y="1436145"/>
            <a:ext cx="5390756"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6213198"/>
      </p:ext>
    </p:extLst>
  </p:cSld>
  <p:clrMapOvr>
    <a:masterClrMapping/>
  </p:clrMapOvr>
  <p:hf sldNum="0" hdr="0" ftr="0" dt="0"/>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68785" y="1436145"/>
            <a:ext cx="5390758"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376934" y="1436145"/>
            <a:ext cx="5390756"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228691"/>
      </p:ext>
    </p:extLst>
  </p:cSld>
  <p:clrMapOvr>
    <a:masterClrMapping/>
  </p:clrMapOvr>
  <p:hf sldNum="0" hdr="0" ftr="0" dt="0"/>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335709033"/>
      </p:ext>
    </p:extLst>
  </p:cSld>
  <p:clrMapOvr>
    <a:masterClrMapping/>
  </p:clrMapOvr>
  <p:hf sldNum="0" hdr="0" ftr="0" dt="0"/>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4082481106"/>
      </p:ext>
    </p:extLst>
  </p:cSld>
  <p:clrMapOvr>
    <a:masterClrMapping/>
  </p:clrMapOvr>
  <p:hf sldNum="0" hdr="0" ftr="0" dt="0"/>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89" cy="616838"/>
          </a:xfrm>
        </p:spPr>
        <p:txBody>
          <a:bodyPr vert="horz" lIns="0" tIns="0" rIns="0" bIns="45720" rtlCol="0" anchor="b">
            <a:noAutofit/>
          </a:bodyPr>
          <a:lstStyle>
            <a:lvl1pPr>
              <a:defRPr lang="en-GB" sz="3672"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189129074"/>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89" cy="616838"/>
          </a:xfrm>
        </p:spPr>
        <p:txBody>
          <a:bodyPr vert="horz" lIns="0" tIns="0" rIns="0" bIns="45720" rtlCol="0" anchor="b">
            <a:noAutofit/>
          </a:bodyPr>
          <a:lstStyle>
            <a:lvl1pPr>
              <a:defRPr lang="en-GB" sz="3672"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2460457055"/>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90" cy="616837"/>
          </a:xfrm>
        </p:spPr>
        <p:txBody>
          <a:bodyPr vert="horz" lIns="0" tIns="0" rIns="0" bIns="45720" rtlCol="0" anchor="b">
            <a:noAutofit/>
          </a:bodyPr>
          <a:lstStyle>
            <a:lvl1pPr>
              <a:defRPr lang="en-GB" sz="3672" baseline="0" dirty="0"/>
            </a:lvl1pPr>
          </a:lstStyle>
          <a:p>
            <a:pPr lvl="0"/>
            <a:r>
              <a:rPr lang="en-US" noProof="0"/>
              <a:t>Click to edit Master title style</a:t>
            </a:r>
          </a:p>
        </p:txBody>
      </p:sp>
    </p:spTree>
    <p:extLst>
      <p:ext uri="{BB962C8B-B14F-4D97-AF65-F5344CB8AC3E}">
        <p14:creationId xmlns:p14="http://schemas.microsoft.com/office/powerpoint/2010/main" val="3119486911"/>
      </p:ext>
    </p:extLst>
  </p:cSld>
  <p:clrMapOvr>
    <a:masterClrMapping/>
  </p:clrMapOvr>
  <p:hf sldNum="0" hdr="0" ftr="0" dt="0"/>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436475" cy="6994525"/>
          </a:xfrm>
        </p:spPr>
        <p:txBody>
          <a:bodyPr/>
          <a:lstStyle>
            <a:lvl1pPr marL="0" indent="0">
              <a:buNone/>
              <a:defRPr/>
            </a:lvl1pPr>
          </a:lstStyle>
          <a:p>
            <a:r>
              <a:rPr lang="en-US" dirty="0"/>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68785" y="3039097"/>
            <a:ext cx="9196190" cy="616837"/>
          </a:xfrm>
        </p:spPr>
        <p:txBody>
          <a:bodyPr vert="horz" lIns="0" tIns="0" rIns="0" bIns="45720" rtlCol="0" anchor="b">
            <a:noAutofit/>
          </a:bodyPr>
          <a:lstStyle>
            <a:lvl1pPr>
              <a:defRPr lang="en-GB" sz="3672"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15775543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68784" y="642784"/>
            <a:ext cx="4440211" cy="2543610"/>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68461" y="3655805"/>
            <a:ext cx="4440210" cy="2695807"/>
          </a:xfrm>
          <a:prstGeom prst="rect">
            <a:avLst/>
          </a:prstGeom>
        </p:spPr>
        <p:txBody>
          <a:bodyPr>
            <a:noAutofit/>
          </a:bodyPr>
          <a:lstStyle>
            <a:lvl1pPr marL="0" indent="0">
              <a:buNone/>
              <a:defRPr sz="2448">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958"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389846863"/>
      </p:ext>
    </p:extLst>
  </p:cSld>
  <p:clrMapOvr>
    <a:masterClrMapping/>
  </p:clrMapOvr>
  <p:hf sldNum="0" hdr="0" ftr="0" dt="0"/>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3"/>
          <p:cNvSpPr txBox="1">
            <a:spLocks/>
          </p:cNvSpPr>
          <p:nvPr userDrawn="1"/>
        </p:nvSpPr>
        <p:spPr>
          <a:xfrm>
            <a:off x="4680575" y="6622132"/>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71"/>
              <a:t>Microsoft Confidential</a:t>
            </a:r>
          </a:p>
        </p:txBody>
      </p:sp>
    </p:spTree>
    <p:extLst>
      <p:ext uri="{BB962C8B-B14F-4D97-AF65-F5344CB8AC3E}">
        <p14:creationId xmlns:p14="http://schemas.microsoft.com/office/powerpoint/2010/main" val="2467824538"/>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68784" y="326411"/>
            <a:ext cx="4440211" cy="470856"/>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68461" y="1436145"/>
            <a:ext cx="4440210"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423747054"/>
      </p:ext>
    </p:extLst>
  </p:cSld>
  <p:clrMapOvr>
    <a:masterClrMapping/>
  </p:clrMapOvr>
  <p:hf sldNum="0" hdr="0" ftr="0" dt="0"/>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68784" y="326411"/>
            <a:ext cx="4440211" cy="470856"/>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68785" y="802038"/>
            <a:ext cx="4440211"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68461" y="1436145"/>
            <a:ext cx="4440210"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951945268"/>
      </p:ext>
    </p:extLst>
  </p:cSld>
  <p:clrMapOvr>
    <a:masterClrMapping/>
  </p:clrMapOvr>
  <p:hf sldNum="0" hdr="0" ftr="0" dt="0"/>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68784" y="-470855"/>
            <a:ext cx="4440211" cy="470856"/>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68786" y="642784"/>
            <a:ext cx="4440210" cy="5708957"/>
          </a:xfrm>
          <a:prstGeom prst="rect">
            <a:avLst/>
          </a:prstGeom>
        </p:spPr>
        <p:txBody>
          <a:bodyPr vert="horz" lIns="0" tIns="0" rIns="0" bIns="0" rtlCol="0">
            <a:normAutofit/>
          </a:bodyPr>
          <a:lstStyle>
            <a:lvl1pPr marL="0" indent="0">
              <a:buNone/>
              <a:defRPr sz="2448"/>
            </a:lvl1pPr>
            <a:lvl2pPr marL="317083" indent="0">
              <a:buNone/>
              <a:defRPr/>
            </a:lvl2pPr>
            <a:lvl3pPr marL="634166" indent="0">
              <a:buNone/>
              <a:defRPr/>
            </a:lvl3pPr>
            <a:lvl4pPr marL="951248" indent="0">
              <a:buNone/>
              <a:defRPr/>
            </a:lvl4pPr>
            <a:lvl5pPr marL="1249679"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8119"/>
          </a:xfrm>
          <a:solidFill>
            <a:srgbClr val="243A5E"/>
          </a:solidFill>
        </p:spPr>
        <p:txBody>
          <a:bodyPr tIns="18288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306812503"/>
      </p:ext>
    </p:extLst>
  </p:cSld>
  <p:clrMapOvr>
    <a:masterClrMapping/>
  </p:clrMapOvr>
  <p:hf sldNum="0" hdr="0" ftr="0" dt="0"/>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68785" y="3039057"/>
            <a:ext cx="4440210" cy="3312685"/>
          </a:xfrm>
        </p:spPr>
        <p:txBody>
          <a:bodyPr anchor="t">
            <a:noAutofit/>
          </a:bodyPr>
          <a:lstStyle>
            <a:lvl1pPr>
              <a:defRPr sz="2856"/>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8119"/>
          </a:xfrm>
          <a:solidFill>
            <a:srgbClr val="243A5E"/>
          </a:solidFill>
        </p:spPr>
        <p:txBody>
          <a:bodyPr tIns="18288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4188093954"/>
      </p:ext>
    </p:extLst>
  </p:cSld>
  <p:clrMapOvr>
    <a:masterClrMapping/>
  </p:clrMapOvr>
  <p:hf sldNum="0" hdr="0" ftr="0" dt="0"/>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68785" y="5082366"/>
            <a:ext cx="11098907" cy="1269376"/>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151" cy="4765021"/>
          </a:xfrm>
          <a:solidFill>
            <a:srgbClr val="243A5E"/>
          </a:solidFill>
        </p:spPr>
        <p:txBody>
          <a:bodyPr tIns="100584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408029636"/>
      </p:ext>
    </p:extLst>
  </p:cSld>
  <p:clrMapOvr>
    <a:masterClrMapping/>
  </p:clrMapOvr>
  <p:hf sldNum="0" hdr="0" ftr="0" dt="0"/>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69107" y="642460"/>
            <a:ext cx="11098907" cy="1269377"/>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70834"/>
            <a:ext cx="12436151" cy="4923691"/>
          </a:xfrm>
          <a:solidFill>
            <a:srgbClr val="243A5E"/>
          </a:solidFill>
        </p:spPr>
        <p:txBody>
          <a:bodyPr tIns="1005840" anchor="t">
            <a:noAutofit/>
          </a:bodyPr>
          <a:lstStyle>
            <a:lvl1pPr marL="0" marR="0" indent="0" algn="ctr" defTabSz="95124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882643695"/>
      </p:ext>
    </p:extLst>
  </p:cSld>
  <p:clrMapOvr>
    <a:masterClrMapping/>
  </p:clrMapOvr>
  <p:hf sldNum="0" hdr="0" ftr="0" dt="0"/>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460" y="5717053"/>
            <a:ext cx="5400670" cy="634494"/>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367344" y="5717053"/>
            <a:ext cx="5400671" cy="634688"/>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68785"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376740"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504681"/>
      </p:ext>
    </p:extLst>
  </p:cSld>
  <p:clrMapOvr>
    <a:masterClrMapping/>
  </p:clrMapOvr>
  <p:hf sldNum="0" hdr="0" ftr="0" dt="0"/>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460" y="5717053"/>
            <a:ext cx="5400670" cy="634494"/>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367344" y="5717053"/>
            <a:ext cx="5400671" cy="634688"/>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68785"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376740"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028720921"/>
      </p:ext>
    </p:extLst>
  </p:cSld>
  <p:clrMapOvr>
    <a:masterClrMapping/>
  </p:clrMapOvr>
  <p:hf sldNum="0" hdr="0" ftr="0" dt="0"/>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5717054"/>
            <a:ext cx="3470229" cy="634688"/>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474217" y="5717055"/>
            <a:ext cx="3488044" cy="634687"/>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297463" y="5717055"/>
            <a:ext cx="3470227" cy="634687"/>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68784" y="2065975"/>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474215"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279649"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489320945"/>
      </p:ext>
    </p:extLst>
  </p:cSld>
  <p:clrMapOvr>
    <a:masterClrMapping/>
  </p:clrMapOvr>
  <p:hf sldNum="0" hdr="0" ftr="0" dt="0"/>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5717054"/>
            <a:ext cx="3470229" cy="634688"/>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474217" y="5717055"/>
            <a:ext cx="3488044" cy="634687"/>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297463" y="5717055"/>
            <a:ext cx="3470227" cy="634687"/>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68784" y="2065975"/>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474215"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279649"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438203079"/>
      </p:ext>
    </p:extLst>
  </p:cSld>
  <p:clrMapOvr>
    <a:masterClrMapping/>
  </p:clrMapOvr>
  <p:hf sldNum="0" hdr="0" ftr="0" dt="0"/>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3937991"/>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4765022"/>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522179" y="4765022"/>
            <a:ext cx="2537494"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6803" y="4765603"/>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30974" y="4765603"/>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68785" y="2065976"/>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522179" y="2070833"/>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385020"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236936"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081755941"/>
      </p:ext>
    </p:extLst>
  </p:cSld>
  <p:clrMapOvr>
    <a:masterClrMapping/>
  </p:clrMapOvr>
  <p:hf sldNum="0" hdr="0" ftr="0" dt="0"/>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4765022"/>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522179" y="4765022"/>
            <a:ext cx="2537494"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6803" y="4765603"/>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30974" y="4765603"/>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68785" y="2065976"/>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522179" y="2070833"/>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385020"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236936"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4292335122"/>
      </p:ext>
    </p:extLst>
  </p:cSld>
  <p:clrMapOvr>
    <a:masterClrMapping/>
  </p:clrMapOvr>
  <p:hf sldNum="0" hdr="0" ftr="0" dt="0"/>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68785" y="1465289"/>
            <a:ext cx="7325861" cy="4928550"/>
          </a:xfrm>
          <a:solidFill>
            <a:srgbClr val="243A5E"/>
          </a:solidFill>
        </p:spPr>
        <p:txBody>
          <a:bodyPr tIns="100584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278029" y="1465290"/>
            <a:ext cx="3489661" cy="4928550"/>
          </a:xfrm>
        </p:spPr>
        <p:txBody>
          <a:bodyPr/>
          <a:lstStyle>
            <a:lvl1pPr marL="0" indent="0">
              <a:buNone/>
              <a:defRPr sz="2040">
                <a:latin typeface="Segoe UI Semibold" panose="020B0702040204020203" pitchFamily="34" charset="0"/>
                <a:cs typeface="Segoe UI Semibold" panose="020B0702040204020203" pitchFamily="34" charset="0"/>
              </a:defRPr>
            </a:lvl1pPr>
            <a:lvl2pPr marL="171624" indent="-171624">
              <a:defRPr sz="1836"/>
            </a:lvl2pPr>
            <a:lvl3pPr marL="0" indent="0">
              <a:buNone/>
              <a:defRPr sz="1836"/>
            </a:lvl3pPr>
            <a:lvl4pPr>
              <a:defRPr sz="1224"/>
            </a:lvl4pPr>
            <a:lvl5pPr>
              <a:defRPr sz="1224"/>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43155590"/>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68785" y="1465289"/>
            <a:ext cx="7325861" cy="4928550"/>
          </a:xfrm>
          <a:solidFill>
            <a:srgbClr val="243A5E"/>
          </a:solidFill>
        </p:spPr>
        <p:txBody>
          <a:bodyPr tIns="100584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278029" y="1465290"/>
            <a:ext cx="3489661" cy="4928550"/>
          </a:xfrm>
        </p:spPr>
        <p:txBody>
          <a:bodyPr/>
          <a:lstStyle>
            <a:lvl1pPr marL="0" indent="0">
              <a:buNone/>
              <a:defRPr sz="2040">
                <a:latin typeface="Segoe UI Semibold" panose="020B0702040204020203" pitchFamily="34" charset="0"/>
                <a:cs typeface="Segoe UI Semibold" panose="020B0702040204020203" pitchFamily="34" charset="0"/>
              </a:defRPr>
            </a:lvl1pPr>
            <a:lvl2pPr marL="171624" indent="-171624">
              <a:defRPr sz="1836"/>
            </a:lvl2pPr>
            <a:lvl3pPr marL="0" indent="0">
              <a:buNone/>
              <a:defRPr sz="1836"/>
            </a:lvl3pPr>
            <a:lvl4pPr>
              <a:defRPr sz="1224"/>
            </a:lvl4pPr>
            <a:lvl5pPr>
              <a:defRPr sz="1224"/>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00033295"/>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68786" y="326411"/>
            <a:ext cx="6870828" cy="470856"/>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68784" y="802038"/>
            <a:ext cx="6870829"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772797" y="0"/>
            <a:ext cx="4663678" cy="6994525"/>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40" dirty="0">
                <a:gradFill>
                  <a:gsLst>
                    <a:gs pos="0">
                      <a:srgbClr val="FFFFFF"/>
                    </a:gs>
                    <a:gs pos="100000">
                      <a:srgbClr val="FFFFFF"/>
                    </a:gs>
                  </a:gsLst>
                  <a:lin ang="5400000" scaled="0"/>
                </a:gradFill>
                <a:ea typeface="Segoe UI" pitchFamily="34" charset="0"/>
              </a:defRPr>
            </a:lvl1pPr>
          </a:lstStyle>
          <a:p>
            <a:pPr marL="0" lvl="0" defTabSz="951028" fontAlgn="base">
              <a:spcBef>
                <a:spcPct val="0"/>
              </a:spcBef>
              <a:spcAft>
                <a:spcPct val="0"/>
              </a:spcAft>
            </a:pPr>
            <a:r>
              <a:rPr lang="en-US" dirty="0"/>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68785" y="1424812"/>
            <a:ext cx="6870827" cy="4947979"/>
          </a:xfrm>
        </p:spPr>
        <p:txBody>
          <a:bodyPr/>
          <a:lstStyle>
            <a:lvl1pPr marL="0" indent="0">
              <a:buNone/>
              <a:defRPr sz="2448">
                <a:latin typeface="Segoe UI Semibold" panose="020B0702040204020203" pitchFamily="34" charset="0"/>
                <a:cs typeface="Segoe UI Semibold" panose="020B0702040204020203" pitchFamily="34" charset="0"/>
              </a:defRPr>
            </a:lvl1pPr>
            <a:lvl2pPr marL="641160" indent="-349724">
              <a:defRPr sz="2040"/>
            </a:lvl2pPr>
            <a:lvl3pPr marL="0" indent="0">
              <a:buNone/>
              <a:defRPr sz="2448"/>
            </a:lvl3pPr>
            <a:lvl4pPr>
              <a:defRPr sz="1224"/>
            </a:lvl4pPr>
            <a:lvl5pPr>
              <a:defRPr sz="1224"/>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33115303"/>
      </p:ext>
    </p:extLst>
  </p:cSld>
  <p:clrMapOvr>
    <a:masterClrMapping/>
  </p:clrMapOvr>
  <p:hf sldNum="0" hdr="0" ftr="0" dt="0"/>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68784" y="642785"/>
            <a:ext cx="3178751" cy="5708957"/>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108995" y="642785"/>
            <a:ext cx="6658696" cy="5708957"/>
          </a:xfrm>
          <a:prstGeom prst="rect">
            <a:avLst/>
          </a:prstGeom>
        </p:spPr>
        <p:txBody>
          <a:bodyPr anchor="ctr" anchorCtr="0">
            <a:noAutofit/>
          </a:bodyPr>
          <a:lstStyle>
            <a:lvl1pPr marL="466298" indent="-466298">
              <a:spcAft>
                <a:spcPts val="1224"/>
              </a:spcAft>
              <a:buFont typeface="Arial" panose="020B0604020202020204" pitchFamily="34" charset="0"/>
              <a:buChar char="•"/>
              <a:defRPr sz="2448"/>
            </a:lvl1pPr>
            <a:lvl2pPr marL="0" indent="0">
              <a:buNone/>
              <a:defRPr sz="2448"/>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956420767"/>
      </p:ext>
    </p:extLst>
  </p:cSld>
  <p:clrMapOvr>
    <a:masterClrMapping/>
  </p:clrMapOvr>
  <p:hf sldNum="0" hdr="0" ftr="0" dt="0"/>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68461" y="643496"/>
            <a:ext cx="3177105" cy="5708244"/>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userDrawn="1"/>
        </p:nvCxnSpPr>
        <p:spPr>
          <a:xfrm>
            <a:off x="447402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108995" y="642785"/>
            <a:ext cx="6658696" cy="5708957"/>
          </a:xfrm>
          <a:prstGeom prst="rect">
            <a:avLst/>
          </a:prstGeom>
        </p:spPr>
        <p:txBody>
          <a:bodyPr anchor="ctr" anchorCtr="0">
            <a:noAutofit/>
          </a:bodyPr>
          <a:lstStyle>
            <a:lvl1pPr marL="466298" indent="-466298">
              <a:spcAft>
                <a:spcPts val="1224"/>
              </a:spcAft>
              <a:buFont typeface="Arial" panose="020B0604020202020204" pitchFamily="34" charset="0"/>
              <a:buChar char="•"/>
              <a:defRPr sz="2448"/>
            </a:lvl1pPr>
            <a:lvl2pPr marL="0" indent="0">
              <a:buNone/>
              <a:defRPr sz="2448"/>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85905309"/>
      </p:ext>
    </p:extLst>
  </p:cSld>
  <p:clrMapOvr>
    <a:masterClrMapping/>
  </p:clrMapOvr>
  <p:hf sldNum="0" hdr="0" ftr="0" dt="0"/>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68785" y="1465289"/>
            <a:ext cx="11098907" cy="4886453"/>
          </a:xfrm>
          <a:prstGeom prst="rect">
            <a:avLst/>
          </a:prstGeom>
        </p:spPr>
        <p:txBody>
          <a:bodyPr/>
          <a:lstStyle>
            <a:lvl1pPr marL="0"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72486" indent="0">
              <a:spcBef>
                <a:spcPts val="337"/>
              </a:spcBef>
              <a:buFontTx/>
              <a:buNone/>
              <a:defRPr sz="1836" baseline="0">
                <a:solidFill>
                  <a:schemeClr val="tx1"/>
                </a:solidFill>
                <a:latin typeface="Comic Sans MS" panose="030F0702030302020204" pitchFamily="66" charset="0"/>
              </a:defRPr>
            </a:lvl6pPr>
            <a:lvl7pPr marL="1072486" indent="0">
              <a:spcBef>
                <a:spcPts val="337"/>
              </a:spcBef>
              <a:buFontTx/>
              <a:buNone/>
              <a:defRPr sz="1836" baseline="0">
                <a:solidFill>
                  <a:schemeClr val="tx1"/>
                </a:solidFill>
                <a:latin typeface="Comic Sans MS" panose="030F0702030302020204" pitchFamily="66" charset="0"/>
              </a:defRPr>
            </a:lvl7pPr>
            <a:lvl8pPr marL="1072486" indent="0">
              <a:spcBef>
                <a:spcPts val="337"/>
              </a:spcBef>
              <a:buFontTx/>
              <a:buNone/>
              <a:defRPr sz="1836" baseline="0">
                <a:solidFill>
                  <a:schemeClr val="tx1"/>
                </a:solidFill>
                <a:latin typeface="Comic Sans MS" panose="030F0702030302020204" pitchFamily="66" charset="0"/>
              </a:defRPr>
            </a:lvl8pPr>
            <a:lvl9pPr marL="1072486" indent="0">
              <a:spcBef>
                <a:spcPts val="337"/>
              </a:spcBef>
              <a:buFontTx/>
              <a:buNone/>
              <a:defRPr sz="1836"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0942755"/>
      </p:ext>
    </p:extLst>
  </p:cSld>
  <p:clrMapOvr>
    <a:masterClrMapping/>
  </p:clrMapOvr>
  <p:hf sldNum="0" hdr="0" ftr="0" dt="0"/>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68785" y="1465289"/>
            <a:ext cx="11098907" cy="4886453"/>
          </a:xfrm>
          <a:prstGeom prst="rect">
            <a:avLst/>
          </a:prstGeom>
        </p:spPr>
        <p:txBody>
          <a:bodyPr/>
          <a:lstStyle>
            <a:lvl1pPr marL="0"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72486" indent="0">
              <a:spcBef>
                <a:spcPts val="337"/>
              </a:spcBef>
              <a:buFontTx/>
              <a:buNone/>
              <a:defRPr sz="1836" baseline="0">
                <a:solidFill>
                  <a:schemeClr val="tx1"/>
                </a:solidFill>
                <a:latin typeface="Comic Sans MS" panose="030F0702030302020204" pitchFamily="66" charset="0"/>
              </a:defRPr>
            </a:lvl6pPr>
            <a:lvl7pPr marL="1072486" indent="0">
              <a:spcBef>
                <a:spcPts val="337"/>
              </a:spcBef>
              <a:buFontTx/>
              <a:buNone/>
              <a:defRPr sz="1836" baseline="0">
                <a:solidFill>
                  <a:schemeClr val="tx1"/>
                </a:solidFill>
                <a:latin typeface="Comic Sans MS" panose="030F0702030302020204" pitchFamily="66" charset="0"/>
              </a:defRPr>
            </a:lvl7pPr>
            <a:lvl8pPr marL="1072486" indent="0">
              <a:spcBef>
                <a:spcPts val="337"/>
              </a:spcBef>
              <a:buFontTx/>
              <a:buNone/>
              <a:defRPr sz="1836" baseline="0">
                <a:solidFill>
                  <a:schemeClr val="tx1"/>
                </a:solidFill>
                <a:latin typeface="Comic Sans MS" panose="030F0702030302020204" pitchFamily="66" charset="0"/>
              </a:defRPr>
            </a:lvl8pPr>
            <a:lvl9pPr marL="1072486" indent="0">
              <a:spcBef>
                <a:spcPts val="337"/>
              </a:spcBef>
              <a:buFontTx/>
              <a:buNone/>
              <a:defRPr sz="1836"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1108197"/>
      </p:ext>
    </p:extLst>
  </p:cSld>
  <p:clrMapOvr>
    <a:masterClrMapping/>
  </p:clrMapOvr>
  <p:hf sldNum="0" hdr="0" ftr="0" dt="0"/>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376351"/>
      </p:ext>
    </p:extLst>
  </p:cSld>
  <p:clrMapOvr>
    <a:masterClrMapping/>
  </p:clrMapOvr>
  <p:hf sldNum="0" hdr="0" ftr="0" dt="0"/>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357039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900395"/>
      </p:ext>
    </p:extLst>
  </p:cSld>
  <p:clrMapOvr>
    <a:masterClrMapping/>
  </p:clrMapOvr>
  <p:hf sldNum="0" hdr="0" ftr="0" dt="0"/>
  <p:extLst>
    <p:ext uri="{DCECCB84-F9BA-43D5-87BE-67443E8EF086}">
      <p15:sldGuideLst xmlns:p15="http://schemas.microsoft.com/office/powerpoint/2012/main"/>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userDrawn="1"/>
        </p:nvSpPr>
        <p:spPr>
          <a:xfrm>
            <a:off x="233185" y="369155"/>
            <a:ext cx="12047835" cy="6081351"/>
          </a:xfrm>
          <a:prstGeom prst="rect">
            <a:avLst/>
          </a:prstGeom>
        </p:spPr>
        <p:txBody>
          <a:bodyPr vert="horz" lIns="93247" tIns="46623" rIns="93247" bIns="4662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2020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4111572268"/>
      </p:ext>
    </p:extLst>
  </p:cSld>
  <p:clrMapOvr>
    <a:masterClrMapping/>
  </p:clrMapOvr>
  <p:hf sldNum="0" hdr="0" ftr="0" dt="0"/>
  <p:extLst>
    <p:ext uri="{DCECCB84-F9BA-43D5-87BE-67443E8EF086}">
      <p15:sldGuideLst xmlns:p15="http://schemas.microsoft.com/office/powerpoint/2012/main"/>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68460" y="6238939"/>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3307922563"/>
      </p:ext>
    </p:extLst>
  </p:cSld>
  <p:clrMapOvr>
    <a:masterClrMapping/>
  </p:clrMapOvr>
  <p:hf sldNum="0" hdr="0" ftr="0" dt="0"/>
  <p:extLst>
    <p:ext uri="{DCECCB84-F9BA-43D5-87BE-67443E8EF086}">
      <p15:sldGuideLst xmlns:p15="http://schemas.microsoft.com/office/powerpoint/2012/main"/>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68786" y="1465289"/>
            <a:ext cx="11098906" cy="4928549"/>
          </a:xfrm>
          <a:prstGeom prst="rect">
            <a:avLst/>
          </a:prstGeom>
        </p:spPr>
        <p:txBody>
          <a:bodyPr wrap="square">
            <a:noAutofit/>
          </a:bodyPr>
          <a:lstStyle>
            <a:lvl1pPr>
              <a:defRPr sz="2448">
                <a:latin typeface="+mn-lt"/>
              </a:defRPr>
            </a:lvl1pPr>
            <a:lvl2pPr>
              <a:defRPr sz="2040">
                <a:latin typeface="+mn-lt"/>
              </a:defRPr>
            </a:lvl2pPr>
            <a:lvl3pPr>
              <a:defRPr sz="1836">
                <a:latin typeface="+mn-lt"/>
              </a:defRPr>
            </a:lvl3pPr>
            <a:lvl4pPr>
              <a:defRPr sz="1632">
                <a:latin typeface="+mn-lt"/>
              </a:defRPr>
            </a:lvl4pPr>
            <a:lvl5pPr>
              <a:defRPr sz="1428">
                <a:latin typeface="+mn-lt"/>
              </a:defRPr>
            </a:lvl5pPr>
            <a:lvl6pPr marL="1044508" indent="-167867">
              <a:spcBef>
                <a:spcPts val="337"/>
              </a:spcBef>
              <a:defRPr sz="1836" baseline="0"/>
            </a:lvl6pPr>
            <a:lvl7pPr marL="1044508" indent="-167867">
              <a:spcBef>
                <a:spcPts val="337"/>
              </a:spcBef>
              <a:defRPr sz="1836" baseline="0"/>
            </a:lvl7pPr>
            <a:lvl8pPr marL="1044508" indent="-167867">
              <a:spcBef>
                <a:spcPts val="337"/>
              </a:spcBef>
              <a:defRPr sz="1836" baseline="0"/>
            </a:lvl8pPr>
            <a:lvl9pPr marL="1044508" indent="-167867">
              <a:spcBef>
                <a:spcPts val="337"/>
              </a:spcBef>
              <a:defRPr sz="1836"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8318672"/>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754591"/>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349433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982332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3"/>
          <p:cNvSpPr txBox="1">
            <a:spLocks/>
          </p:cNvSpPr>
          <p:nvPr userDrawn="1"/>
        </p:nvSpPr>
        <p:spPr>
          <a:xfrm>
            <a:off x="4680575" y="6622132"/>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71"/>
              <a:t>Microsoft Confidential</a:t>
            </a:r>
          </a:p>
        </p:txBody>
      </p:sp>
    </p:spTree>
    <p:extLst>
      <p:ext uri="{BB962C8B-B14F-4D97-AF65-F5344CB8AC3E}">
        <p14:creationId xmlns:p14="http://schemas.microsoft.com/office/powerpoint/2010/main" val="256168403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333159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26215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Section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Subsection Title</a:t>
            </a:r>
          </a:p>
        </p:txBody>
      </p:sp>
    </p:spTree>
    <p:extLst>
      <p:ext uri="{BB962C8B-B14F-4D97-AF65-F5344CB8AC3E}">
        <p14:creationId xmlns:p14="http://schemas.microsoft.com/office/powerpoint/2010/main" val="4152849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Section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Subsection Title</a:t>
            </a:r>
          </a:p>
        </p:txBody>
      </p:sp>
      <p:grpSp>
        <p:nvGrpSpPr>
          <p:cNvPr id="3" name="Group 4"/>
          <p:cNvGrpSpPr>
            <a:grpSpLocks noChangeAspect="1"/>
          </p:cNvGrpSpPr>
          <p:nvPr userDrawn="1"/>
        </p:nvGrpSpPr>
        <p:grpSpPr bwMode="auto">
          <a:xfrm>
            <a:off x="7437437" y="1394223"/>
            <a:ext cx="5334000" cy="6903639"/>
            <a:chOff x="6077" y="479"/>
            <a:chExt cx="1152" cy="1491"/>
          </a:xfrm>
        </p:grpSpPr>
        <p:sp>
          <p:nvSpPr>
            <p:cNvPr id="4" name="AutoShape 3"/>
            <p:cNvSpPr>
              <a:spLocks noChangeAspect="1" noChangeArrowheads="1" noTextEdit="1"/>
            </p:cNvSpPr>
            <p:nvPr userDrawn="1"/>
          </p:nvSpPr>
          <p:spPr bwMode="auto">
            <a:xfrm>
              <a:off x="6077" y="479"/>
              <a:ext cx="1152" cy="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noEditPoints="1"/>
            </p:cNvSpPr>
            <p:nvPr userDrawn="1"/>
          </p:nvSpPr>
          <p:spPr bwMode="auto">
            <a:xfrm>
              <a:off x="6178" y="930"/>
              <a:ext cx="950" cy="557"/>
            </a:xfrm>
            <a:custGeom>
              <a:avLst/>
              <a:gdLst>
                <a:gd name="T0" fmla="*/ 1775 w 2019"/>
                <a:gd name="T1" fmla="*/ 1073 h 1182"/>
                <a:gd name="T2" fmla="*/ 1628 w 2019"/>
                <a:gd name="T3" fmla="*/ 1146 h 1182"/>
                <a:gd name="T4" fmla="*/ 1497 w 2019"/>
                <a:gd name="T5" fmla="*/ 1016 h 1182"/>
                <a:gd name="T6" fmla="*/ 1542 w 2019"/>
                <a:gd name="T7" fmla="*/ 900 h 1182"/>
                <a:gd name="T8" fmla="*/ 1585 w 2019"/>
                <a:gd name="T9" fmla="*/ 784 h 1182"/>
                <a:gd name="T10" fmla="*/ 1313 w 2019"/>
                <a:gd name="T11" fmla="*/ 755 h 1182"/>
                <a:gd name="T12" fmla="*/ 1060 w 2019"/>
                <a:gd name="T13" fmla="*/ 640 h 1182"/>
                <a:gd name="T14" fmla="*/ 1031 w 2019"/>
                <a:gd name="T15" fmla="*/ 524 h 1182"/>
                <a:gd name="T16" fmla="*/ 847 w 2019"/>
                <a:gd name="T17" fmla="*/ 409 h 1182"/>
                <a:gd name="T18" fmla="*/ 1553 w 2019"/>
                <a:gd name="T19" fmla="*/ 300 h 1182"/>
                <a:gd name="T20" fmla="*/ 1685 w 2019"/>
                <a:gd name="T21" fmla="*/ 185 h 1182"/>
                <a:gd name="T22" fmla="*/ 1236 w 2019"/>
                <a:gd name="T23" fmla="*/ 69 h 1182"/>
                <a:gd name="T24" fmla="*/ 748 w 2019"/>
                <a:gd name="T25" fmla="*/ 185 h 1182"/>
                <a:gd name="T26" fmla="*/ 720 w 2019"/>
                <a:gd name="T27" fmla="*/ 300 h 1182"/>
                <a:gd name="T28" fmla="*/ 366 w 2019"/>
                <a:gd name="T29" fmla="*/ 343 h 1182"/>
                <a:gd name="T30" fmla="*/ 236 w 2019"/>
                <a:gd name="T31" fmla="*/ 228 h 1182"/>
                <a:gd name="T32" fmla="*/ 317 w 2019"/>
                <a:gd name="T33" fmla="*/ 37 h 1182"/>
                <a:gd name="T34" fmla="*/ 352 w 2019"/>
                <a:gd name="T35" fmla="*/ 264 h 1182"/>
                <a:gd name="T36" fmla="*/ 496 w 2019"/>
                <a:gd name="T37" fmla="*/ 372 h 1182"/>
                <a:gd name="T38" fmla="*/ 179 w 2019"/>
                <a:gd name="T39" fmla="*/ 488 h 1182"/>
                <a:gd name="T40" fmla="*/ 189 w 2019"/>
                <a:gd name="T41" fmla="*/ 603 h 1182"/>
                <a:gd name="T42" fmla="*/ 272 w 2019"/>
                <a:gd name="T43" fmla="*/ 719 h 1182"/>
                <a:gd name="T44" fmla="*/ 376 w 2019"/>
                <a:gd name="T45" fmla="*/ 835 h 1182"/>
                <a:gd name="T46" fmla="*/ 446 w 2019"/>
                <a:gd name="T47" fmla="*/ 950 h 1182"/>
                <a:gd name="T48" fmla="*/ 443 w 2019"/>
                <a:gd name="T49" fmla="*/ 1066 h 1182"/>
                <a:gd name="T50" fmla="*/ 954 w 2019"/>
                <a:gd name="T51" fmla="*/ 1030 h 1182"/>
                <a:gd name="T52" fmla="*/ 911 w 2019"/>
                <a:gd name="T53" fmla="*/ 900 h 1182"/>
                <a:gd name="T54" fmla="*/ 897 w 2019"/>
                <a:gd name="T55" fmla="*/ 784 h 1182"/>
                <a:gd name="T56" fmla="*/ 755 w 2019"/>
                <a:gd name="T57" fmla="*/ 668 h 1182"/>
                <a:gd name="T58" fmla="*/ 797 w 2019"/>
                <a:gd name="T59" fmla="*/ 553 h 1182"/>
                <a:gd name="T60" fmla="*/ 760 w 2019"/>
                <a:gd name="T61" fmla="*/ 437 h 1182"/>
                <a:gd name="T62" fmla="*/ 1591 w 2019"/>
                <a:gd name="T63" fmla="*/ 387 h 1182"/>
                <a:gd name="T64" fmla="*/ 1552 w 2019"/>
                <a:gd name="T65" fmla="*/ 503 h 1182"/>
                <a:gd name="T66" fmla="*/ 1525 w 2019"/>
                <a:gd name="T67" fmla="*/ 618 h 1182"/>
                <a:gd name="T68" fmla="*/ 1453 w 2019"/>
                <a:gd name="T69" fmla="*/ 734 h 1182"/>
                <a:gd name="T70" fmla="*/ 1623 w 2019"/>
                <a:gd name="T71" fmla="*/ 792 h 1182"/>
                <a:gd name="T72" fmla="*/ 1681 w 2019"/>
                <a:gd name="T73" fmla="*/ 878 h 1182"/>
                <a:gd name="T74" fmla="*/ 1711 w 2019"/>
                <a:gd name="T75" fmla="*/ 994 h 1182"/>
                <a:gd name="T76" fmla="*/ 1657 w 2019"/>
                <a:gd name="T77" fmla="*/ 1110 h 1182"/>
                <a:gd name="T78" fmla="*/ 1824 w 2019"/>
                <a:gd name="T79" fmla="*/ 1081 h 1182"/>
                <a:gd name="T80" fmla="*/ 2019 w 2019"/>
                <a:gd name="T81" fmla="*/ 869 h 1182"/>
                <a:gd name="T82" fmla="*/ 969 w 2019"/>
                <a:gd name="T83" fmla="*/ 459 h 1182"/>
                <a:gd name="T84" fmla="*/ 859 w 2019"/>
                <a:gd name="T85" fmla="*/ 574 h 1182"/>
                <a:gd name="T86" fmla="*/ 1045 w 2019"/>
                <a:gd name="T87" fmla="*/ 690 h 1182"/>
                <a:gd name="T88" fmla="*/ 1048 w 2019"/>
                <a:gd name="T89" fmla="*/ 806 h 1182"/>
                <a:gd name="T90" fmla="*/ 1016 w 2019"/>
                <a:gd name="T91" fmla="*/ 921 h 1182"/>
                <a:gd name="T92" fmla="*/ 1016 w 2019"/>
                <a:gd name="T93" fmla="*/ 1066 h 1182"/>
                <a:gd name="T94" fmla="*/ 494 w 2019"/>
                <a:gd name="T95" fmla="*/ 1037 h 1182"/>
                <a:gd name="T96" fmla="*/ 592 w 2019"/>
                <a:gd name="T97" fmla="*/ 921 h 1182"/>
                <a:gd name="T98" fmla="*/ 529 w 2019"/>
                <a:gd name="T99" fmla="*/ 806 h 1182"/>
                <a:gd name="T100" fmla="*/ 275 w 2019"/>
                <a:gd name="T101" fmla="*/ 690 h 1182"/>
                <a:gd name="T102" fmla="*/ 380 w 2019"/>
                <a:gd name="T103" fmla="*/ 574 h 1182"/>
                <a:gd name="T104" fmla="*/ 517 w 2019"/>
                <a:gd name="T105" fmla="*/ 459 h 1182"/>
                <a:gd name="T106" fmla="*/ 601 w 2019"/>
                <a:gd name="T107" fmla="*/ 329 h 1182"/>
                <a:gd name="T108" fmla="*/ 580 w 2019"/>
                <a:gd name="T109" fmla="*/ 214 h 1182"/>
                <a:gd name="T110" fmla="*/ 621 w 2019"/>
                <a:gd name="T111" fmla="*/ 98 h 1182"/>
                <a:gd name="T112" fmla="*/ 1074 w 2019"/>
                <a:gd name="T113" fmla="*/ 156 h 1182"/>
                <a:gd name="T114" fmla="*/ 940 w 2019"/>
                <a:gd name="T115" fmla="*/ 271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19" h="1182">
                  <a:moveTo>
                    <a:pt x="2000" y="851"/>
                  </a:moveTo>
                  <a:cubicBezTo>
                    <a:pt x="1990" y="851"/>
                    <a:pt x="1981" y="859"/>
                    <a:pt x="1981" y="869"/>
                  </a:cubicBezTo>
                  <a:cubicBezTo>
                    <a:pt x="1981" y="877"/>
                    <a:pt x="1986" y="884"/>
                    <a:pt x="1993" y="887"/>
                  </a:cubicBezTo>
                  <a:cubicBezTo>
                    <a:pt x="1987" y="947"/>
                    <a:pt x="1937" y="994"/>
                    <a:pt x="1875" y="994"/>
                  </a:cubicBezTo>
                  <a:cubicBezTo>
                    <a:pt x="1790" y="994"/>
                    <a:pt x="1790" y="994"/>
                    <a:pt x="1790" y="994"/>
                  </a:cubicBezTo>
                  <a:cubicBezTo>
                    <a:pt x="1779" y="994"/>
                    <a:pt x="1769" y="1004"/>
                    <a:pt x="1769" y="1016"/>
                  </a:cubicBezTo>
                  <a:cubicBezTo>
                    <a:pt x="1769" y="1027"/>
                    <a:pt x="1779" y="1037"/>
                    <a:pt x="1790" y="1037"/>
                  </a:cubicBezTo>
                  <a:cubicBezTo>
                    <a:pt x="1842" y="1037"/>
                    <a:pt x="1842" y="1037"/>
                    <a:pt x="1842" y="1037"/>
                  </a:cubicBezTo>
                  <a:cubicBezTo>
                    <a:pt x="1846" y="1037"/>
                    <a:pt x="1849" y="1040"/>
                    <a:pt x="1849" y="1045"/>
                  </a:cubicBezTo>
                  <a:cubicBezTo>
                    <a:pt x="1849" y="1049"/>
                    <a:pt x="1846" y="1052"/>
                    <a:pt x="1842" y="1052"/>
                  </a:cubicBezTo>
                  <a:cubicBezTo>
                    <a:pt x="1796" y="1052"/>
                    <a:pt x="1796" y="1052"/>
                    <a:pt x="1796" y="1052"/>
                  </a:cubicBezTo>
                  <a:cubicBezTo>
                    <a:pt x="1785" y="1052"/>
                    <a:pt x="1775" y="1061"/>
                    <a:pt x="1775" y="1073"/>
                  </a:cubicBezTo>
                  <a:cubicBezTo>
                    <a:pt x="1775" y="1085"/>
                    <a:pt x="1785" y="1095"/>
                    <a:pt x="1796" y="1095"/>
                  </a:cubicBezTo>
                  <a:cubicBezTo>
                    <a:pt x="1824" y="1095"/>
                    <a:pt x="1824" y="1095"/>
                    <a:pt x="1824" y="1095"/>
                  </a:cubicBezTo>
                  <a:cubicBezTo>
                    <a:pt x="1828" y="1095"/>
                    <a:pt x="1831" y="1098"/>
                    <a:pt x="1831" y="1102"/>
                  </a:cubicBezTo>
                  <a:cubicBezTo>
                    <a:pt x="1831" y="1106"/>
                    <a:pt x="1828" y="1110"/>
                    <a:pt x="1824" y="1110"/>
                  </a:cubicBezTo>
                  <a:cubicBezTo>
                    <a:pt x="1765" y="1110"/>
                    <a:pt x="1765" y="1110"/>
                    <a:pt x="1765" y="1110"/>
                  </a:cubicBezTo>
                  <a:cubicBezTo>
                    <a:pt x="1753" y="1110"/>
                    <a:pt x="1744" y="1119"/>
                    <a:pt x="1744" y="1131"/>
                  </a:cubicBezTo>
                  <a:cubicBezTo>
                    <a:pt x="1744" y="1143"/>
                    <a:pt x="1753" y="1153"/>
                    <a:pt x="1765" y="1153"/>
                  </a:cubicBezTo>
                  <a:cubicBezTo>
                    <a:pt x="1788" y="1153"/>
                    <a:pt x="1788" y="1153"/>
                    <a:pt x="1788" y="1153"/>
                  </a:cubicBezTo>
                  <a:cubicBezTo>
                    <a:pt x="1792" y="1153"/>
                    <a:pt x="1796" y="1156"/>
                    <a:pt x="1796" y="1160"/>
                  </a:cubicBezTo>
                  <a:cubicBezTo>
                    <a:pt x="1796" y="1164"/>
                    <a:pt x="1792" y="1167"/>
                    <a:pt x="1788" y="1167"/>
                  </a:cubicBezTo>
                  <a:cubicBezTo>
                    <a:pt x="1649" y="1167"/>
                    <a:pt x="1649" y="1167"/>
                    <a:pt x="1649" y="1167"/>
                  </a:cubicBezTo>
                  <a:cubicBezTo>
                    <a:pt x="1637" y="1167"/>
                    <a:pt x="1628" y="1158"/>
                    <a:pt x="1628" y="1146"/>
                  </a:cubicBezTo>
                  <a:cubicBezTo>
                    <a:pt x="1628" y="1134"/>
                    <a:pt x="1637" y="1124"/>
                    <a:pt x="1649" y="1124"/>
                  </a:cubicBezTo>
                  <a:cubicBezTo>
                    <a:pt x="1657" y="1124"/>
                    <a:pt x="1657" y="1124"/>
                    <a:pt x="1657" y="1124"/>
                  </a:cubicBezTo>
                  <a:cubicBezTo>
                    <a:pt x="1669" y="1124"/>
                    <a:pt x="1679" y="1114"/>
                    <a:pt x="1679" y="1102"/>
                  </a:cubicBezTo>
                  <a:cubicBezTo>
                    <a:pt x="1679" y="1090"/>
                    <a:pt x="1669" y="1081"/>
                    <a:pt x="1657" y="1081"/>
                  </a:cubicBezTo>
                  <a:cubicBezTo>
                    <a:pt x="1634" y="1081"/>
                    <a:pt x="1634" y="1081"/>
                    <a:pt x="1634" y="1081"/>
                  </a:cubicBezTo>
                  <a:cubicBezTo>
                    <a:pt x="1630" y="1081"/>
                    <a:pt x="1627" y="1077"/>
                    <a:pt x="1627" y="1073"/>
                  </a:cubicBezTo>
                  <a:cubicBezTo>
                    <a:pt x="1627" y="1069"/>
                    <a:pt x="1630" y="1066"/>
                    <a:pt x="1634" y="1066"/>
                  </a:cubicBezTo>
                  <a:cubicBezTo>
                    <a:pt x="1692" y="1066"/>
                    <a:pt x="1692" y="1066"/>
                    <a:pt x="1692" y="1066"/>
                  </a:cubicBezTo>
                  <a:cubicBezTo>
                    <a:pt x="1704" y="1066"/>
                    <a:pt x="1714" y="1056"/>
                    <a:pt x="1714" y="1045"/>
                  </a:cubicBezTo>
                  <a:cubicBezTo>
                    <a:pt x="1714" y="1033"/>
                    <a:pt x="1704" y="1023"/>
                    <a:pt x="1692" y="1023"/>
                  </a:cubicBezTo>
                  <a:cubicBezTo>
                    <a:pt x="1505" y="1023"/>
                    <a:pt x="1505" y="1023"/>
                    <a:pt x="1505" y="1023"/>
                  </a:cubicBezTo>
                  <a:cubicBezTo>
                    <a:pt x="1501" y="1023"/>
                    <a:pt x="1497" y="1020"/>
                    <a:pt x="1497" y="1016"/>
                  </a:cubicBezTo>
                  <a:cubicBezTo>
                    <a:pt x="1497" y="1012"/>
                    <a:pt x="1501" y="1008"/>
                    <a:pt x="1505" y="1008"/>
                  </a:cubicBezTo>
                  <a:cubicBezTo>
                    <a:pt x="1711" y="1008"/>
                    <a:pt x="1711" y="1008"/>
                    <a:pt x="1711" y="1008"/>
                  </a:cubicBezTo>
                  <a:cubicBezTo>
                    <a:pt x="1723" y="1008"/>
                    <a:pt x="1732" y="999"/>
                    <a:pt x="1732" y="987"/>
                  </a:cubicBezTo>
                  <a:cubicBezTo>
                    <a:pt x="1732" y="975"/>
                    <a:pt x="1723" y="965"/>
                    <a:pt x="1711" y="965"/>
                  </a:cubicBezTo>
                  <a:cubicBezTo>
                    <a:pt x="1503" y="965"/>
                    <a:pt x="1503" y="965"/>
                    <a:pt x="1503" y="965"/>
                  </a:cubicBezTo>
                  <a:cubicBezTo>
                    <a:pt x="1499" y="965"/>
                    <a:pt x="1496" y="962"/>
                    <a:pt x="1496" y="958"/>
                  </a:cubicBezTo>
                  <a:cubicBezTo>
                    <a:pt x="1496" y="954"/>
                    <a:pt x="1499" y="950"/>
                    <a:pt x="1503" y="950"/>
                  </a:cubicBezTo>
                  <a:cubicBezTo>
                    <a:pt x="1696" y="950"/>
                    <a:pt x="1696" y="950"/>
                    <a:pt x="1696" y="950"/>
                  </a:cubicBezTo>
                  <a:cubicBezTo>
                    <a:pt x="1708" y="950"/>
                    <a:pt x="1718" y="941"/>
                    <a:pt x="1718" y="929"/>
                  </a:cubicBezTo>
                  <a:cubicBezTo>
                    <a:pt x="1718" y="917"/>
                    <a:pt x="1708" y="907"/>
                    <a:pt x="1696" y="907"/>
                  </a:cubicBezTo>
                  <a:cubicBezTo>
                    <a:pt x="1549" y="907"/>
                    <a:pt x="1549" y="907"/>
                    <a:pt x="1549" y="907"/>
                  </a:cubicBezTo>
                  <a:cubicBezTo>
                    <a:pt x="1545" y="907"/>
                    <a:pt x="1542" y="904"/>
                    <a:pt x="1542" y="900"/>
                  </a:cubicBezTo>
                  <a:cubicBezTo>
                    <a:pt x="1542" y="896"/>
                    <a:pt x="1545" y="893"/>
                    <a:pt x="1549" y="893"/>
                  </a:cubicBezTo>
                  <a:cubicBezTo>
                    <a:pt x="1681" y="893"/>
                    <a:pt x="1681" y="893"/>
                    <a:pt x="1681" y="893"/>
                  </a:cubicBezTo>
                  <a:cubicBezTo>
                    <a:pt x="1701" y="893"/>
                    <a:pt x="1717" y="877"/>
                    <a:pt x="1717" y="857"/>
                  </a:cubicBezTo>
                  <a:cubicBezTo>
                    <a:pt x="1717" y="837"/>
                    <a:pt x="1701" y="821"/>
                    <a:pt x="1681" y="821"/>
                  </a:cubicBezTo>
                  <a:cubicBezTo>
                    <a:pt x="1673" y="821"/>
                    <a:pt x="1673" y="821"/>
                    <a:pt x="1673" y="821"/>
                  </a:cubicBezTo>
                  <a:cubicBezTo>
                    <a:pt x="1669" y="821"/>
                    <a:pt x="1665" y="817"/>
                    <a:pt x="1665" y="813"/>
                  </a:cubicBezTo>
                  <a:cubicBezTo>
                    <a:pt x="1665" y="809"/>
                    <a:pt x="1669" y="806"/>
                    <a:pt x="1673" y="806"/>
                  </a:cubicBezTo>
                  <a:cubicBezTo>
                    <a:pt x="1682" y="806"/>
                    <a:pt x="1682" y="806"/>
                    <a:pt x="1682" y="806"/>
                  </a:cubicBezTo>
                  <a:cubicBezTo>
                    <a:pt x="1694" y="806"/>
                    <a:pt x="1703" y="796"/>
                    <a:pt x="1703" y="784"/>
                  </a:cubicBezTo>
                  <a:cubicBezTo>
                    <a:pt x="1703" y="772"/>
                    <a:pt x="1694" y="763"/>
                    <a:pt x="1682" y="763"/>
                  </a:cubicBezTo>
                  <a:cubicBezTo>
                    <a:pt x="1606" y="763"/>
                    <a:pt x="1606" y="763"/>
                    <a:pt x="1606" y="763"/>
                  </a:cubicBezTo>
                  <a:cubicBezTo>
                    <a:pt x="1594" y="763"/>
                    <a:pt x="1585" y="772"/>
                    <a:pt x="1585" y="784"/>
                  </a:cubicBezTo>
                  <a:cubicBezTo>
                    <a:pt x="1585" y="796"/>
                    <a:pt x="1594" y="806"/>
                    <a:pt x="1606" y="806"/>
                  </a:cubicBezTo>
                  <a:cubicBezTo>
                    <a:pt x="1623" y="806"/>
                    <a:pt x="1623" y="806"/>
                    <a:pt x="1623" y="806"/>
                  </a:cubicBezTo>
                  <a:cubicBezTo>
                    <a:pt x="1627" y="806"/>
                    <a:pt x="1630" y="809"/>
                    <a:pt x="1630" y="813"/>
                  </a:cubicBezTo>
                  <a:cubicBezTo>
                    <a:pt x="1630" y="817"/>
                    <a:pt x="1627" y="821"/>
                    <a:pt x="1623" y="821"/>
                  </a:cubicBezTo>
                  <a:cubicBezTo>
                    <a:pt x="1454" y="821"/>
                    <a:pt x="1454" y="821"/>
                    <a:pt x="1454" y="821"/>
                  </a:cubicBezTo>
                  <a:cubicBezTo>
                    <a:pt x="1450" y="821"/>
                    <a:pt x="1447" y="817"/>
                    <a:pt x="1447" y="813"/>
                  </a:cubicBezTo>
                  <a:cubicBezTo>
                    <a:pt x="1447" y="809"/>
                    <a:pt x="1450" y="806"/>
                    <a:pt x="1454" y="806"/>
                  </a:cubicBezTo>
                  <a:cubicBezTo>
                    <a:pt x="1548" y="806"/>
                    <a:pt x="1548" y="806"/>
                    <a:pt x="1548" y="806"/>
                  </a:cubicBezTo>
                  <a:cubicBezTo>
                    <a:pt x="1560" y="806"/>
                    <a:pt x="1570" y="796"/>
                    <a:pt x="1570" y="784"/>
                  </a:cubicBezTo>
                  <a:cubicBezTo>
                    <a:pt x="1570" y="772"/>
                    <a:pt x="1560" y="763"/>
                    <a:pt x="1548" y="763"/>
                  </a:cubicBezTo>
                  <a:cubicBezTo>
                    <a:pt x="1320" y="763"/>
                    <a:pt x="1320" y="763"/>
                    <a:pt x="1320" y="763"/>
                  </a:cubicBezTo>
                  <a:cubicBezTo>
                    <a:pt x="1316" y="763"/>
                    <a:pt x="1313" y="759"/>
                    <a:pt x="1313" y="755"/>
                  </a:cubicBezTo>
                  <a:cubicBezTo>
                    <a:pt x="1313" y="751"/>
                    <a:pt x="1316" y="748"/>
                    <a:pt x="1320" y="748"/>
                  </a:cubicBezTo>
                  <a:cubicBezTo>
                    <a:pt x="1453" y="748"/>
                    <a:pt x="1453" y="748"/>
                    <a:pt x="1453" y="748"/>
                  </a:cubicBezTo>
                  <a:cubicBezTo>
                    <a:pt x="1465" y="748"/>
                    <a:pt x="1475" y="738"/>
                    <a:pt x="1475" y="727"/>
                  </a:cubicBezTo>
                  <a:cubicBezTo>
                    <a:pt x="1475" y="715"/>
                    <a:pt x="1465" y="705"/>
                    <a:pt x="1453" y="705"/>
                  </a:cubicBezTo>
                  <a:cubicBezTo>
                    <a:pt x="1287" y="705"/>
                    <a:pt x="1287" y="705"/>
                    <a:pt x="1287" y="705"/>
                  </a:cubicBezTo>
                  <a:cubicBezTo>
                    <a:pt x="1283" y="705"/>
                    <a:pt x="1279" y="702"/>
                    <a:pt x="1279" y="698"/>
                  </a:cubicBezTo>
                  <a:cubicBezTo>
                    <a:pt x="1279" y="694"/>
                    <a:pt x="1283" y="690"/>
                    <a:pt x="1287" y="690"/>
                  </a:cubicBezTo>
                  <a:cubicBezTo>
                    <a:pt x="1435" y="690"/>
                    <a:pt x="1435" y="690"/>
                    <a:pt x="1435" y="690"/>
                  </a:cubicBezTo>
                  <a:cubicBezTo>
                    <a:pt x="1447" y="690"/>
                    <a:pt x="1457" y="681"/>
                    <a:pt x="1457" y="669"/>
                  </a:cubicBezTo>
                  <a:cubicBezTo>
                    <a:pt x="1457" y="657"/>
                    <a:pt x="1447" y="647"/>
                    <a:pt x="1435" y="647"/>
                  </a:cubicBezTo>
                  <a:cubicBezTo>
                    <a:pt x="1067" y="647"/>
                    <a:pt x="1067" y="647"/>
                    <a:pt x="1067" y="647"/>
                  </a:cubicBezTo>
                  <a:cubicBezTo>
                    <a:pt x="1063" y="647"/>
                    <a:pt x="1060" y="644"/>
                    <a:pt x="1060" y="640"/>
                  </a:cubicBezTo>
                  <a:cubicBezTo>
                    <a:pt x="1060" y="636"/>
                    <a:pt x="1063" y="633"/>
                    <a:pt x="1067" y="633"/>
                  </a:cubicBezTo>
                  <a:cubicBezTo>
                    <a:pt x="1525" y="633"/>
                    <a:pt x="1525" y="633"/>
                    <a:pt x="1525" y="633"/>
                  </a:cubicBezTo>
                  <a:cubicBezTo>
                    <a:pt x="1537" y="633"/>
                    <a:pt x="1547" y="623"/>
                    <a:pt x="1547" y="611"/>
                  </a:cubicBezTo>
                  <a:cubicBezTo>
                    <a:pt x="1547" y="599"/>
                    <a:pt x="1537" y="589"/>
                    <a:pt x="1525" y="589"/>
                  </a:cubicBezTo>
                  <a:cubicBezTo>
                    <a:pt x="1018" y="589"/>
                    <a:pt x="1018" y="589"/>
                    <a:pt x="1018" y="589"/>
                  </a:cubicBezTo>
                  <a:cubicBezTo>
                    <a:pt x="1014" y="589"/>
                    <a:pt x="1011" y="586"/>
                    <a:pt x="1011" y="582"/>
                  </a:cubicBezTo>
                  <a:cubicBezTo>
                    <a:pt x="1011" y="578"/>
                    <a:pt x="1014" y="575"/>
                    <a:pt x="1018" y="575"/>
                  </a:cubicBezTo>
                  <a:cubicBezTo>
                    <a:pt x="1527" y="575"/>
                    <a:pt x="1527" y="575"/>
                    <a:pt x="1527" y="575"/>
                  </a:cubicBezTo>
                  <a:cubicBezTo>
                    <a:pt x="1539" y="575"/>
                    <a:pt x="1549" y="565"/>
                    <a:pt x="1549" y="553"/>
                  </a:cubicBezTo>
                  <a:cubicBezTo>
                    <a:pt x="1549" y="541"/>
                    <a:pt x="1539" y="532"/>
                    <a:pt x="1527" y="532"/>
                  </a:cubicBezTo>
                  <a:cubicBezTo>
                    <a:pt x="1038" y="532"/>
                    <a:pt x="1038" y="532"/>
                    <a:pt x="1038" y="532"/>
                  </a:cubicBezTo>
                  <a:cubicBezTo>
                    <a:pt x="1034" y="532"/>
                    <a:pt x="1031" y="528"/>
                    <a:pt x="1031" y="524"/>
                  </a:cubicBezTo>
                  <a:cubicBezTo>
                    <a:pt x="1031" y="520"/>
                    <a:pt x="1034" y="517"/>
                    <a:pt x="1038" y="517"/>
                  </a:cubicBezTo>
                  <a:cubicBezTo>
                    <a:pt x="1552" y="517"/>
                    <a:pt x="1552" y="517"/>
                    <a:pt x="1552" y="517"/>
                  </a:cubicBezTo>
                  <a:cubicBezTo>
                    <a:pt x="1564" y="517"/>
                    <a:pt x="1573" y="507"/>
                    <a:pt x="1573" y="495"/>
                  </a:cubicBezTo>
                  <a:cubicBezTo>
                    <a:pt x="1573" y="483"/>
                    <a:pt x="1564" y="474"/>
                    <a:pt x="1552" y="474"/>
                  </a:cubicBezTo>
                  <a:cubicBezTo>
                    <a:pt x="1038" y="474"/>
                    <a:pt x="1038" y="474"/>
                    <a:pt x="1038" y="474"/>
                  </a:cubicBezTo>
                  <a:cubicBezTo>
                    <a:pt x="1034" y="474"/>
                    <a:pt x="1031" y="470"/>
                    <a:pt x="1031" y="466"/>
                  </a:cubicBezTo>
                  <a:cubicBezTo>
                    <a:pt x="1031" y="462"/>
                    <a:pt x="1034" y="459"/>
                    <a:pt x="1038" y="459"/>
                  </a:cubicBezTo>
                  <a:cubicBezTo>
                    <a:pt x="1591" y="459"/>
                    <a:pt x="1591" y="459"/>
                    <a:pt x="1591" y="459"/>
                  </a:cubicBezTo>
                  <a:cubicBezTo>
                    <a:pt x="1603" y="459"/>
                    <a:pt x="1612" y="449"/>
                    <a:pt x="1612" y="437"/>
                  </a:cubicBezTo>
                  <a:cubicBezTo>
                    <a:pt x="1612" y="426"/>
                    <a:pt x="1603" y="416"/>
                    <a:pt x="1591" y="416"/>
                  </a:cubicBezTo>
                  <a:cubicBezTo>
                    <a:pt x="854" y="416"/>
                    <a:pt x="854" y="416"/>
                    <a:pt x="854" y="416"/>
                  </a:cubicBezTo>
                  <a:cubicBezTo>
                    <a:pt x="850" y="416"/>
                    <a:pt x="847" y="413"/>
                    <a:pt x="847" y="409"/>
                  </a:cubicBezTo>
                  <a:cubicBezTo>
                    <a:pt x="847" y="405"/>
                    <a:pt x="850" y="401"/>
                    <a:pt x="854" y="401"/>
                  </a:cubicBezTo>
                  <a:cubicBezTo>
                    <a:pt x="1591" y="401"/>
                    <a:pt x="1591" y="401"/>
                    <a:pt x="1591" y="401"/>
                  </a:cubicBezTo>
                  <a:cubicBezTo>
                    <a:pt x="1603" y="401"/>
                    <a:pt x="1612" y="392"/>
                    <a:pt x="1612" y="380"/>
                  </a:cubicBezTo>
                  <a:cubicBezTo>
                    <a:pt x="1612" y="368"/>
                    <a:pt x="1603" y="358"/>
                    <a:pt x="1591" y="358"/>
                  </a:cubicBezTo>
                  <a:cubicBezTo>
                    <a:pt x="902" y="358"/>
                    <a:pt x="902" y="358"/>
                    <a:pt x="902" y="358"/>
                  </a:cubicBezTo>
                  <a:cubicBezTo>
                    <a:pt x="902" y="358"/>
                    <a:pt x="902" y="358"/>
                    <a:pt x="902" y="358"/>
                  </a:cubicBezTo>
                  <a:cubicBezTo>
                    <a:pt x="885" y="358"/>
                    <a:pt x="885" y="358"/>
                    <a:pt x="885" y="358"/>
                  </a:cubicBezTo>
                  <a:cubicBezTo>
                    <a:pt x="882" y="357"/>
                    <a:pt x="880" y="354"/>
                    <a:pt x="880" y="351"/>
                  </a:cubicBezTo>
                  <a:cubicBezTo>
                    <a:pt x="880" y="347"/>
                    <a:pt x="883" y="343"/>
                    <a:pt x="888" y="343"/>
                  </a:cubicBezTo>
                  <a:cubicBezTo>
                    <a:pt x="1553" y="343"/>
                    <a:pt x="1553" y="343"/>
                    <a:pt x="1553" y="343"/>
                  </a:cubicBezTo>
                  <a:cubicBezTo>
                    <a:pt x="1565" y="343"/>
                    <a:pt x="1574" y="334"/>
                    <a:pt x="1574" y="322"/>
                  </a:cubicBezTo>
                  <a:cubicBezTo>
                    <a:pt x="1574" y="310"/>
                    <a:pt x="1565" y="300"/>
                    <a:pt x="1553" y="300"/>
                  </a:cubicBezTo>
                  <a:cubicBezTo>
                    <a:pt x="940" y="300"/>
                    <a:pt x="940" y="300"/>
                    <a:pt x="940" y="300"/>
                  </a:cubicBezTo>
                  <a:cubicBezTo>
                    <a:pt x="936" y="300"/>
                    <a:pt x="932" y="297"/>
                    <a:pt x="932" y="293"/>
                  </a:cubicBezTo>
                  <a:cubicBezTo>
                    <a:pt x="932" y="289"/>
                    <a:pt x="936" y="286"/>
                    <a:pt x="940" y="286"/>
                  </a:cubicBezTo>
                  <a:cubicBezTo>
                    <a:pt x="1682" y="286"/>
                    <a:pt x="1682" y="286"/>
                    <a:pt x="1682" y="286"/>
                  </a:cubicBezTo>
                  <a:cubicBezTo>
                    <a:pt x="1694" y="286"/>
                    <a:pt x="1704" y="276"/>
                    <a:pt x="1704" y="264"/>
                  </a:cubicBezTo>
                  <a:cubicBezTo>
                    <a:pt x="1704" y="252"/>
                    <a:pt x="1694" y="242"/>
                    <a:pt x="1682" y="242"/>
                  </a:cubicBezTo>
                  <a:cubicBezTo>
                    <a:pt x="1144" y="242"/>
                    <a:pt x="1144" y="242"/>
                    <a:pt x="1144" y="242"/>
                  </a:cubicBezTo>
                  <a:cubicBezTo>
                    <a:pt x="1140" y="242"/>
                    <a:pt x="1136" y="239"/>
                    <a:pt x="1136" y="235"/>
                  </a:cubicBezTo>
                  <a:cubicBezTo>
                    <a:pt x="1136" y="231"/>
                    <a:pt x="1140" y="228"/>
                    <a:pt x="1144" y="228"/>
                  </a:cubicBezTo>
                  <a:cubicBezTo>
                    <a:pt x="1685" y="228"/>
                    <a:pt x="1685" y="228"/>
                    <a:pt x="1685" y="228"/>
                  </a:cubicBezTo>
                  <a:cubicBezTo>
                    <a:pt x="1697" y="228"/>
                    <a:pt x="1707" y="218"/>
                    <a:pt x="1707" y="206"/>
                  </a:cubicBezTo>
                  <a:cubicBezTo>
                    <a:pt x="1707" y="194"/>
                    <a:pt x="1697" y="185"/>
                    <a:pt x="1685" y="185"/>
                  </a:cubicBezTo>
                  <a:cubicBezTo>
                    <a:pt x="1074" y="185"/>
                    <a:pt x="1074" y="185"/>
                    <a:pt x="1074" y="185"/>
                  </a:cubicBezTo>
                  <a:cubicBezTo>
                    <a:pt x="1070" y="185"/>
                    <a:pt x="1067" y="181"/>
                    <a:pt x="1067" y="177"/>
                  </a:cubicBezTo>
                  <a:cubicBezTo>
                    <a:pt x="1067" y="173"/>
                    <a:pt x="1070" y="170"/>
                    <a:pt x="1074" y="170"/>
                  </a:cubicBezTo>
                  <a:cubicBezTo>
                    <a:pt x="1692" y="170"/>
                    <a:pt x="1692" y="170"/>
                    <a:pt x="1692" y="170"/>
                  </a:cubicBezTo>
                  <a:cubicBezTo>
                    <a:pt x="1704" y="170"/>
                    <a:pt x="1714" y="160"/>
                    <a:pt x="1714" y="148"/>
                  </a:cubicBezTo>
                  <a:cubicBezTo>
                    <a:pt x="1714" y="137"/>
                    <a:pt x="1704" y="127"/>
                    <a:pt x="1692" y="127"/>
                  </a:cubicBezTo>
                  <a:cubicBezTo>
                    <a:pt x="1224" y="127"/>
                    <a:pt x="1224" y="127"/>
                    <a:pt x="1224" y="127"/>
                  </a:cubicBezTo>
                  <a:cubicBezTo>
                    <a:pt x="1220" y="127"/>
                    <a:pt x="1217" y="124"/>
                    <a:pt x="1217" y="120"/>
                  </a:cubicBezTo>
                  <a:cubicBezTo>
                    <a:pt x="1217" y="115"/>
                    <a:pt x="1220" y="112"/>
                    <a:pt x="1224" y="112"/>
                  </a:cubicBezTo>
                  <a:cubicBezTo>
                    <a:pt x="1236" y="112"/>
                    <a:pt x="1236" y="112"/>
                    <a:pt x="1236" y="112"/>
                  </a:cubicBezTo>
                  <a:cubicBezTo>
                    <a:pt x="1248" y="112"/>
                    <a:pt x="1257" y="103"/>
                    <a:pt x="1257" y="91"/>
                  </a:cubicBezTo>
                  <a:cubicBezTo>
                    <a:pt x="1257" y="79"/>
                    <a:pt x="1248" y="69"/>
                    <a:pt x="1236" y="69"/>
                  </a:cubicBezTo>
                  <a:cubicBezTo>
                    <a:pt x="621" y="69"/>
                    <a:pt x="621" y="69"/>
                    <a:pt x="621" y="69"/>
                  </a:cubicBezTo>
                  <a:cubicBezTo>
                    <a:pt x="609" y="69"/>
                    <a:pt x="599" y="79"/>
                    <a:pt x="599" y="91"/>
                  </a:cubicBezTo>
                  <a:cubicBezTo>
                    <a:pt x="599" y="103"/>
                    <a:pt x="609" y="112"/>
                    <a:pt x="621" y="112"/>
                  </a:cubicBezTo>
                  <a:cubicBezTo>
                    <a:pt x="754" y="112"/>
                    <a:pt x="754" y="112"/>
                    <a:pt x="754" y="112"/>
                  </a:cubicBezTo>
                  <a:cubicBezTo>
                    <a:pt x="758" y="112"/>
                    <a:pt x="761" y="115"/>
                    <a:pt x="761" y="120"/>
                  </a:cubicBezTo>
                  <a:cubicBezTo>
                    <a:pt x="761" y="124"/>
                    <a:pt x="758" y="127"/>
                    <a:pt x="754" y="127"/>
                  </a:cubicBezTo>
                  <a:cubicBezTo>
                    <a:pt x="560" y="127"/>
                    <a:pt x="560" y="127"/>
                    <a:pt x="560" y="127"/>
                  </a:cubicBezTo>
                  <a:cubicBezTo>
                    <a:pt x="548" y="127"/>
                    <a:pt x="539" y="137"/>
                    <a:pt x="539" y="148"/>
                  </a:cubicBezTo>
                  <a:cubicBezTo>
                    <a:pt x="539" y="160"/>
                    <a:pt x="548" y="170"/>
                    <a:pt x="560" y="170"/>
                  </a:cubicBezTo>
                  <a:cubicBezTo>
                    <a:pt x="748" y="170"/>
                    <a:pt x="748" y="170"/>
                    <a:pt x="748" y="170"/>
                  </a:cubicBezTo>
                  <a:cubicBezTo>
                    <a:pt x="752" y="170"/>
                    <a:pt x="755" y="173"/>
                    <a:pt x="755" y="177"/>
                  </a:cubicBezTo>
                  <a:cubicBezTo>
                    <a:pt x="755" y="181"/>
                    <a:pt x="752" y="185"/>
                    <a:pt x="748" y="185"/>
                  </a:cubicBezTo>
                  <a:cubicBezTo>
                    <a:pt x="580" y="185"/>
                    <a:pt x="580" y="185"/>
                    <a:pt x="580" y="185"/>
                  </a:cubicBezTo>
                  <a:cubicBezTo>
                    <a:pt x="568" y="185"/>
                    <a:pt x="558" y="194"/>
                    <a:pt x="558" y="206"/>
                  </a:cubicBezTo>
                  <a:cubicBezTo>
                    <a:pt x="558" y="218"/>
                    <a:pt x="568" y="228"/>
                    <a:pt x="580" y="228"/>
                  </a:cubicBezTo>
                  <a:cubicBezTo>
                    <a:pt x="733" y="228"/>
                    <a:pt x="733" y="228"/>
                    <a:pt x="733" y="228"/>
                  </a:cubicBezTo>
                  <a:cubicBezTo>
                    <a:pt x="737" y="228"/>
                    <a:pt x="741" y="231"/>
                    <a:pt x="741" y="235"/>
                  </a:cubicBezTo>
                  <a:cubicBezTo>
                    <a:pt x="741" y="239"/>
                    <a:pt x="737" y="242"/>
                    <a:pt x="733" y="242"/>
                  </a:cubicBezTo>
                  <a:cubicBezTo>
                    <a:pt x="599" y="242"/>
                    <a:pt x="599" y="242"/>
                    <a:pt x="599" y="242"/>
                  </a:cubicBezTo>
                  <a:cubicBezTo>
                    <a:pt x="587" y="242"/>
                    <a:pt x="578" y="252"/>
                    <a:pt x="578" y="264"/>
                  </a:cubicBezTo>
                  <a:cubicBezTo>
                    <a:pt x="578" y="276"/>
                    <a:pt x="587" y="286"/>
                    <a:pt x="599" y="286"/>
                  </a:cubicBezTo>
                  <a:cubicBezTo>
                    <a:pt x="720" y="286"/>
                    <a:pt x="720" y="286"/>
                    <a:pt x="720" y="286"/>
                  </a:cubicBezTo>
                  <a:cubicBezTo>
                    <a:pt x="724" y="286"/>
                    <a:pt x="728" y="289"/>
                    <a:pt x="728" y="293"/>
                  </a:cubicBezTo>
                  <a:cubicBezTo>
                    <a:pt x="728" y="297"/>
                    <a:pt x="724" y="300"/>
                    <a:pt x="720" y="300"/>
                  </a:cubicBezTo>
                  <a:cubicBezTo>
                    <a:pt x="601" y="300"/>
                    <a:pt x="601" y="300"/>
                    <a:pt x="601" y="300"/>
                  </a:cubicBezTo>
                  <a:cubicBezTo>
                    <a:pt x="589" y="300"/>
                    <a:pt x="579" y="310"/>
                    <a:pt x="579" y="322"/>
                  </a:cubicBezTo>
                  <a:cubicBezTo>
                    <a:pt x="579" y="334"/>
                    <a:pt x="589" y="343"/>
                    <a:pt x="601" y="343"/>
                  </a:cubicBezTo>
                  <a:cubicBezTo>
                    <a:pt x="624" y="343"/>
                    <a:pt x="624" y="343"/>
                    <a:pt x="624" y="343"/>
                  </a:cubicBezTo>
                  <a:cubicBezTo>
                    <a:pt x="628" y="343"/>
                    <a:pt x="631" y="347"/>
                    <a:pt x="631" y="351"/>
                  </a:cubicBezTo>
                  <a:cubicBezTo>
                    <a:pt x="631" y="355"/>
                    <a:pt x="628" y="358"/>
                    <a:pt x="624" y="358"/>
                  </a:cubicBezTo>
                  <a:cubicBezTo>
                    <a:pt x="525" y="358"/>
                    <a:pt x="525" y="358"/>
                    <a:pt x="525" y="358"/>
                  </a:cubicBezTo>
                  <a:cubicBezTo>
                    <a:pt x="524" y="358"/>
                    <a:pt x="523" y="358"/>
                    <a:pt x="521" y="358"/>
                  </a:cubicBezTo>
                  <a:cubicBezTo>
                    <a:pt x="156" y="358"/>
                    <a:pt x="156" y="358"/>
                    <a:pt x="156" y="358"/>
                  </a:cubicBezTo>
                  <a:cubicBezTo>
                    <a:pt x="152" y="358"/>
                    <a:pt x="149" y="354"/>
                    <a:pt x="149" y="350"/>
                  </a:cubicBezTo>
                  <a:cubicBezTo>
                    <a:pt x="149" y="346"/>
                    <a:pt x="152" y="343"/>
                    <a:pt x="156" y="343"/>
                  </a:cubicBezTo>
                  <a:cubicBezTo>
                    <a:pt x="366" y="343"/>
                    <a:pt x="366" y="343"/>
                    <a:pt x="366" y="343"/>
                  </a:cubicBezTo>
                  <a:cubicBezTo>
                    <a:pt x="377" y="343"/>
                    <a:pt x="387" y="333"/>
                    <a:pt x="387" y="322"/>
                  </a:cubicBezTo>
                  <a:cubicBezTo>
                    <a:pt x="387" y="310"/>
                    <a:pt x="377" y="300"/>
                    <a:pt x="366" y="300"/>
                  </a:cubicBezTo>
                  <a:cubicBezTo>
                    <a:pt x="21" y="300"/>
                    <a:pt x="21" y="300"/>
                    <a:pt x="21" y="300"/>
                  </a:cubicBezTo>
                  <a:cubicBezTo>
                    <a:pt x="17" y="300"/>
                    <a:pt x="14" y="297"/>
                    <a:pt x="14" y="293"/>
                  </a:cubicBezTo>
                  <a:cubicBezTo>
                    <a:pt x="14" y="289"/>
                    <a:pt x="17" y="285"/>
                    <a:pt x="21" y="285"/>
                  </a:cubicBezTo>
                  <a:cubicBezTo>
                    <a:pt x="345" y="285"/>
                    <a:pt x="345" y="285"/>
                    <a:pt x="345" y="285"/>
                  </a:cubicBezTo>
                  <a:cubicBezTo>
                    <a:pt x="357" y="285"/>
                    <a:pt x="367" y="276"/>
                    <a:pt x="367" y="264"/>
                  </a:cubicBezTo>
                  <a:cubicBezTo>
                    <a:pt x="367" y="252"/>
                    <a:pt x="357" y="242"/>
                    <a:pt x="345" y="242"/>
                  </a:cubicBezTo>
                  <a:cubicBezTo>
                    <a:pt x="58" y="242"/>
                    <a:pt x="58" y="242"/>
                    <a:pt x="58" y="242"/>
                  </a:cubicBezTo>
                  <a:cubicBezTo>
                    <a:pt x="54" y="242"/>
                    <a:pt x="51" y="239"/>
                    <a:pt x="51" y="235"/>
                  </a:cubicBezTo>
                  <a:cubicBezTo>
                    <a:pt x="51" y="231"/>
                    <a:pt x="54" y="228"/>
                    <a:pt x="58" y="228"/>
                  </a:cubicBezTo>
                  <a:cubicBezTo>
                    <a:pt x="236" y="228"/>
                    <a:pt x="236" y="228"/>
                    <a:pt x="236" y="228"/>
                  </a:cubicBezTo>
                  <a:cubicBezTo>
                    <a:pt x="248" y="228"/>
                    <a:pt x="258" y="218"/>
                    <a:pt x="258" y="206"/>
                  </a:cubicBezTo>
                  <a:cubicBezTo>
                    <a:pt x="258" y="194"/>
                    <a:pt x="248" y="184"/>
                    <a:pt x="236" y="184"/>
                  </a:cubicBezTo>
                  <a:cubicBezTo>
                    <a:pt x="71" y="184"/>
                    <a:pt x="71" y="184"/>
                    <a:pt x="71" y="184"/>
                  </a:cubicBezTo>
                  <a:cubicBezTo>
                    <a:pt x="67" y="184"/>
                    <a:pt x="63" y="181"/>
                    <a:pt x="63" y="177"/>
                  </a:cubicBezTo>
                  <a:cubicBezTo>
                    <a:pt x="63" y="173"/>
                    <a:pt x="67" y="170"/>
                    <a:pt x="71" y="170"/>
                  </a:cubicBezTo>
                  <a:cubicBezTo>
                    <a:pt x="199" y="170"/>
                    <a:pt x="199" y="170"/>
                    <a:pt x="199" y="170"/>
                  </a:cubicBezTo>
                  <a:cubicBezTo>
                    <a:pt x="272" y="170"/>
                    <a:pt x="332" y="110"/>
                    <a:pt x="332" y="37"/>
                  </a:cubicBezTo>
                  <a:cubicBezTo>
                    <a:pt x="343" y="37"/>
                    <a:pt x="343" y="37"/>
                    <a:pt x="343" y="37"/>
                  </a:cubicBezTo>
                  <a:cubicBezTo>
                    <a:pt x="343" y="0"/>
                    <a:pt x="343" y="0"/>
                    <a:pt x="343" y="0"/>
                  </a:cubicBezTo>
                  <a:cubicBezTo>
                    <a:pt x="305" y="0"/>
                    <a:pt x="305" y="0"/>
                    <a:pt x="305" y="0"/>
                  </a:cubicBezTo>
                  <a:cubicBezTo>
                    <a:pt x="305" y="37"/>
                    <a:pt x="305" y="37"/>
                    <a:pt x="305" y="37"/>
                  </a:cubicBezTo>
                  <a:cubicBezTo>
                    <a:pt x="317" y="37"/>
                    <a:pt x="317" y="37"/>
                    <a:pt x="317" y="37"/>
                  </a:cubicBezTo>
                  <a:cubicBezTo>
                    <a:pt x="317" y="103"/>
                    <a:pt x="264" y="155"/>
                    <a:pt x="199" y="155"/>
                  </a:cubicBezTo>
                  <a:cubicBezTo>
                    <a:pt x="71" y="155"/>
                    <a:pt x="71" y="155"/>
                    <a:pt x="71" y="155"/>
                  </a:cubicBezTo>
                  <a:cubicBezTo>
                    <a:pt x="59" y="155"/>
                    <a:pt x="49" y="165"/>
                    <a:pt x="49" y="177"/>
                  </a:cubicBezTo>
                  <a:cubicBezTo>
                    <a:pt x="49" y="189"/>
                    <a:pt x="59" y="199"/>
                    <a:pt x="71" y="199"/>
                  </a:cubicBezTo>
                  <a:cubicBezTo>
                    <a:pt x="236" y="199"/>
                    <a:pt x="236" y="199"/>
                    <a:pt x="236" y="199"/>
                  </a:cubicBezTo>
                  <a:cubicBezTo>
                    <a:pt x="240" y="199"/>
                    <a:pt x="243" y="202"/>
                    <a:pt x="243" y="206"/>
                  </a:cubicBezTo>
                  <a:cubicBezTo>
                    <a:pt x="243" y="210"/>
                    <a:pt x="240" y="213"/>
                    <a:pt x="236" y="213"/>
                  </a:cubicBezTo>
                  <a:cubicBezTo>
                    <a:pt x="58" y="213"/>
                    <a:pt x="58" y="213"/>
                    <a:pt x="58" y="213"/>
                  </a:cubicBezTo>
                  <a:cubicBezTo>
                    <a:pt x="46" y="213"/>
                    <a:pt x="36" y="223"/>
                    <a:pt x="36" y="235"/>
                  </a:cubicBezTo>
                  <a:cubicBezTo>
                    <a:pt x="36" y="247"/>
                    <a:pt x="46" y="256"/>
                    <a:pt x="58" y="256"/>
                  </a:cubicBezTo>
                  <a:cubicBezTo>
                    <a:pt x="345" y="256"/>
                    <a:pt x="345" y="256"/>
                    <a:pt x="345" y="256"/>
                  </a:cubicBezTo>
                  <a:cubicBezTo>
                    <a:pt x="349" y="256"/>
                    <a:pt x="352" y="260"/>
                    <a:pt x="352" y="264"/>
                  </a:cubicBezTo>
                  <a:cubicBezTo>
                    <a:pt x="352" y="268"/>
                    <a:pt x="349" y="271"/>
                    <a:pt x="345" y="271"/>
                  </a:cubicBezTo>
                  <a:cubicBezTo>
                    <a:pt x="21" y="271"/>
                    <a:pt x="21" y="271"/>
                    <a:pt x="21" y="271"/>
                  </a:cubicBezTo>
                  <a:cubicBezTo>
                    <a:pt x="9" y="271"/>
                    <a:pt x="0" y="281"/>
                    <a:pt x="0" y="293"/>
                  </a:cubicBezTo>
                  <a:cubicBezTo>
                    <a:pt x="0" y="305"/>
                    <a:pt x="9" y="314"/>
                    <a:pt x="21" y="314"/>
                  </a:cubicBezTo>
                  <a:cubicBezTo>
                    <a:pt x="366" y="314"/>
                    <a:pt x="366" y="314"/>
                    <a:pt x="366" y="314"/>
                  </a:cubicBezTo>
                  <a:cubicBezTo>
                    <a:pt x="370" y="314"/>
                    <a:pt x="373" y="318"/>
                    <a:pt x="373" y="322"/>
                  </a:cubicBezTo>
                  <a:cubicBezTo>
                    <a:pt x="373" y="326"/>
                    <a:pt x="370" y="329"/>
                    <a:pt x="366" y="329"/>
                  </a:cubicBezTo>
                  <a:cubicBezTo>
                    <a:pt x="156" y="329"/>
                    <a:pt x="156" y="329"/>
                    <a:pt x="156" y="329"/>
                  </a:cubicBezTo>
                  <a:cubicBezTo>
                    <a:pt x="144" y="329"/>
                    <a:pt x="134" y="339"/>
                    <a:pt x="134" y="350"/>
                  </a:cubicBezTo>
                  <a:cubicBezTo>
                    <a:pt x="134" y="362"/>
                    <a:pt x="144" y="372"/>
                    <a:pt x="156" y="372"/>
                  </a:cubicBezTo>
                  <a:cubicBezTo>
                    <a:pt x="496" y="372"/>
                    <a:pt x="496" y="372"/>
                    <a:pt x="496" y="372"/>
                  </a:cubicBezTo>
                  <a:cubicBezTo>
                    <a:pt x="496" y="372"/>
                    <a:pt x="496" y="372"/>
                    <a:pt x="496" y="372"/>
                  </a:cubicBezTo>
                  <a:cubicBezTo>
                    <a:pt x="524" y="372"/>
                    <a:pt x="524" y="372"/>
                    <a:pt x="524" y="372"/>
                  </a:cubicBezTo>
                  <a:cubicBezTo>
                    <a:pt x="527" y="373"/>
                    <a:pt x="529" y="376"/>
                    <a:pt x="529" y="379"/>
                  </a:cubicBezTo>
                  <a:cubicBezTo>
                    <a:pt x="529" y="383"/>
                    <a:pt x="525" y="387"/>
                    <a:pt x="521" y="387"/>
                  </a:cubicBezTo>
                  <a:cubicBezTo>
                    <a:pt x="163" y="387"/>
                    <a:pt x="163" y="387"/>
                    <a:pt x="163" y="387"/>
                  </a:cubicBezTo>
                  <a:cubicBezTo>
                    <a:pt x="151" y="387"/>
                    <a:pt x="141" y="396"/>
                    <a:pt x="141" y="408"/>
                  </a:cubicBezTo>
                  <a:cubicBezTo>
                    <a:pt x="141" y="420"/>
                    <a:pt x="151" y="430"/>
                    <a:pt x="163" y="430"/>
                  </a:cubicBezTo>
                  <a:cubicBezTo>
                    <a:pt x="517" y="430"/>
                    <a:pt x="517" y="430"/>
                    <a:pt x="517" y="430"/>
                  </a:cubicBezTo>
                  <a:cubicBezTo>
                    <a:pt x="521" y="430"/>
                    <a:pt x="524" y="433"/>
                    <a:pt x="524" y="437"/>
                  </a:cubicBezTo>
                  <a:cubicBezTo>
                    <a:pt x="524" y="441"/>
                    <a:pt x="521" y="444"/>
                    <a:pt x="517" y="444"/>
                  </a:cubicBezTo>
                  <a:cubicBezTo>
                    <a:pt x="179" y="444"/>
                    <a:pt x="179" y="444"/>
                    <a:pt x="179" y="444"/>
                  </a:cubicBezTo>
                  <a:cubicBezTo>
                    <a:pt x="167" y="444"/>
                    <a:pt x="157" y="454"/>
                    <a:pt x="157" y="466"/>
                  </a:cubicBezTo>
                  <a:cubicBezTo>
                    <a:pt x="157" y="478"/>
                    <a:pt x="167" y="488"/>
                    <a:pt x="179" y="488"/>
                  </a:cubicBezTo>
                  <a:cubicBezTo>
                    <a:pt x="432" y="488"/>
                    <a:pt x="432" y="488"/>
                    <a:pt x="432" y="488"/>
                  </a:cubicBezTo>
                  <a:cubicBezTo>
                    <a:pt x="436" y="488"/>
                    <a:pt x="439" y="491"/>
                    <a:pt x="439" y="495"/>
                  </a:cubicBezTo>
                  <a:cubicBezTo>
                    <a:pt x="439" y="499"/>
                    <a:pt x="436" y="502"/>
                    <a:pt x="432" y="502"/>
                  </a:cubicBezTo>
                  <a:cubicBezTo>
                    <a:pt x="161" y="502"/>
                    <a:pt x="161" y="502"/>
                    <a:pt x="161" y="502"/>
                  </a:cubicBezTo>
                  <a:cubicBezTo>
                    <a:pt x="149" y="502"/>
                    <a:pt x="139" y="512"/>
                    <a:pt x="139" y="524"/>
                  </a:cubicBezTo>
                  <a:cubicBezTo>
                    <a:pt x="139" y="536"/>
                    <a:pt x="149" y="545"/>
                    <a:pt x="161" y="545"/>
                  </a:cubicBezTo>
                  <a:cubicBezTo>
                    <a:pt x="380" y="545"/>
                    <a:pt x="380" y="545"/>
                    <a:pt x="380" y="545"/>
                  </a:cubicBezTo>
                  <a:cubicBezTo>
                    <a:pt x="384" y="545"/>
                    <a:pt x="387" y="549"/>
                    <a:pt x="387" y="553"/>
                  </a:cubicBezTo>
                  <a:cubicBezTo>
                    <a:pt x="387" y="557"/>
                    <a:pt x="384" y="560"/>
                    <a:pt x="380" y="560"/>
                  </a:cubicBezTo>
                  <a:cubicBezTo>
                    <a:pt x="189" y="560"/>
                    <a:pt x="189" y="560"/>
                    <a:pt x="189" y="560"/>
                  </a:cubicBezTo>
                  <a:cubicBezTo>
                    <a:pt x="177" y="560"/>
                    <a:pt x="167" y="570"/>
                    <a:pt x="167" y="582"/>
                  </a:cubicBezTo>
                  <a:cubicBezTo>
                    <a:pt x="167" y="594"/>
                    <a:pt x="177" y="603"/>
                    <a:pt x="189" y="603"/>
                  </a:cubicBezTo>
                  <a:cubicBezTo>
                    <a:pt x="265" y="603"/>
                    <a:pt x="265" y="603"/>
                    <a:pt x="265" y="603"/>
                  </a:cubicBezTo>
                  <a:cubicBezTo>
                    <a:pt x="269" y="603"/>
                    <a:pt x="273" y="607"/>
                    <a:pt x="273" y="611"/>
                  </a:cubicBezTo>
                  <a:cubicBezTo>
                    <a:pt x="273" y="615"/>
                    <a:pt x="269" y="618"/>
                    <a:pt x="265" y="618"/>
                  </a:cubicBezTo>
                  <a:cubicBezTo>
                    <a:pt x="236" y="618"/>
                    <a:pt x="236" y="618"/>
                    <a:pt x="236" y="618"/>
                  </a:cubicBezTo>
                  <a:cubicBezTo>
                    <a:pt x="224" y="618"/>
                    <a:pt x="214" y="628"/>
                    <a:pt x="214" y="640"/>
                  </a:cubicBezTo>
                  <a:cubicBezTo>
                    <a:pt x="214" y="651"/>
                    <a:pt x="224" y="661"/>
                    <a:pt x="236" y="661"/>
                  </a:cubicBezTo>
                  <a:cubicBezTo>
                    <a:pt x="275" y="661"/>
                    <a:pt x="275" y="661"/>
                    <a:pt x="275" y="661"/>
                  </a:cubicBezTo>
                  <a:cubicBezTo>
                    <a:pt x="279" y="661"/>
                    <a:pt x="282" y="664"/>
                    <a:pt x="282" y="668"/>
                  </a:cubicBezTo>
                  <a:cubicBezTo>
                    <a:pt x="282" y="672"/>
                    <a:pt x="279" y="676"/>
                    <a:pt x="275" y="676"/>
                  </a:cubicBezTo>
                  <a:cubicBezTo>
                    <a:pt x="272" y="676"/>
                    <a:pt x="272" y="676"/>
                    <a:pt x="272" y="676"/>
                  </a:cubicBezTo>
                  <a:cubicBezTo>
                    <a:pt x="260" y="676"/>
                    <a:pt x="251" y="685"/>
                    <a:pt x="251" y="697"/>
                  </a:cubicBezTo>
                  <a:cubicBezTo>
                    <a:pt x="251" y="709"/>
                    <a:pt x="260" y="719"/>
                    <a:pt x="272" y="719"/>
                  </a:cubicBezTo>
                  <a:cubicBezTo>
                    <a:pt x="352" y="719"/>
                    <a:pt x="352" y="719"/>
                    <a:pt x="352" y="719"/>
                  </a:cubicBezTo>
                  <a:cubicBezTo>
                    <a:pt x="356" y="719"/>
                    <a:pt x="359" y="722"/>
                    <a:pt x="359" y="726"/>
                  </a:cubicBezTo>
                  <a:cubicBezTo>
                    <a:pt x="359" y="730"/>
                    <a:pt x="356" y="734"/>
                    <a:pt x="352" y="734"/>
                  </a:cubicBezTo>
                  <a:cubicBezTo>
                    <a:pt x="336" y="734"/>
                    <a:pt x="336" y="734"/>
                    <a:pt x="336" y="734"/>
                  </a:cubicBezTo>
                  <a:cubicBezTo>
                    <a:pt x="324" y="734"/>
                    <a:pt x="315" y="743"/>
                    <a:pt x="315" y="755"/>
                  </a:cubicBezTo>
                  <a:cubicBezTo>
                    <a:pt x="315" y="767"/>
                    <a:pt x="324" y="777"/>
                    <a:pt x="336" y="777"/>
                  </a:cubicBezTo>
                  <a:cubicBezTo>
                    <a:pt x="529" y="777"/>
                    <a:pt x="529" y="777"/>
                    <a:pt x="529" y="777"/>
                  </a:cubicBezTo>
                  <a:cubicBezTo>
                    <a:pt x="533" y="777"/>
                    <a:pt x="536" y="780"/>
                    <a:pt x="536" y="784"/>
                  </a:cubicBezTo>
                  <a:cubicBezTo>
                    <a:pt x="536" y="788"/>
                    <a:pt x="533" y="791"/>
                    <a:pt x="529" y="791"/>
                  </a:cubicBezTo>
                  <a:cubicBezTo>
                    <a:pt x="376" y="791"/>
                    <a:pt x="376" y="791"/>
                    <a:pt x="376" y="791"/>
                  </a:cubicBezTo>
                  <a:cubicBezTo>
                    <a:pt x="364" y="791"/>
                    <a:pt x="355" y="801"/>
                    <a:pt x="355" y="813"/>
                  </a:cubicBezTo>
                  <a:cubicBezTo>
                    <a:pt x="355" y="825"/>
                    <a:pt x="364" y="835"/>
                    <a:pt x="376" y="835"/>
                  </a:cubicBezTo>
                  <a:cubicBezTo>
                    <a:pt x="606" y="835"/>
                    <a:pt x="606" y="835"/>
                    <a:pt x="606" y="835"/>
                  </a:cubicBezTo>
                  <a:cubicBezTo>
                    <a:pt x="610" y="835"/>
                    <a:pt x="614" y="838"/>
                    <a:pt x="614" y="842"/>
                  </a:cubicBezTo>
                  <a:cubicBezTo>
                    <a:pt x="614" y="846"/>
                    <a:pt x="610" y="849"/>
                    <a:pt x="606" y="849"/>
                  </a:cubicBezTo>
                  <a:cubicBezTo>
                    <a:pt x="416" y="849"/>
                    <a:pt x="416" y="849"/>
                    <a:pt x="416" y="849"/>
                  </a:cubicBezTo>
                  <a:cubicBezTo>
                    <a:pt x="404" y="849"/>
                    <a:pt x="395" y="859"/>
                    <a:pt x="395" y="871"/>
                  </a:cubicBezTo>
                  <a:cubicBezTo>
                    <a:pt x="395" y="883"/>
                    <a:pt x="404" y="892"/>
                    <a:pt x="416" y="892"/>
                  </a:cubicBezTo>
                  <a:cubicBezTo>
                    <a:pt x="592" y="892"/>
                    <a:pt x="592" y="892"/>
                    <a:pt x="592" y="892"/>
                  </a:cubicBezTo>
                  <a:cubicBezTo>
                    <a:pt x="596" y="892"/>
                    <a:pt x="599" y="896"/>
                    <a:pt x="599" y="900"/>
                  </a:cubicBezTo>
                  <a:cubicBezTo>
                    <a:pt x="599" y="904"/>
                    <a:pt x="596" y="907"/>
                    <a:pt x="592" y="907"/>
                  </a:cubicBezTo>
                  <a:cubicBezTo>
                    <a:pt x="446" y="907"/>
                    <a:pt x="446" y="907"/>
                    <a:pt x="446" y="907"/>
                  </a:cubicBezTo>
                  <a:cubicBezTo>
                    <a:pt x="434" y="907"/>
                    <a:pt x="424" y="917"/>
                    <a:pt x="424" y="929"/>
                  </a:cubicBezTo>
                  <a:cubicBezTo>
                    <a:pt x="424" y="940"/>
                    <a:pt x="434" y="950"/>
                    <a:pt x="446" y="950"/>
                  </a:cubicBezTo>
                  <a:cubicBezTo>
                    <a:pt x="550" y="950"/>
                    <a:pt x="550" y="950"/>
                    <a:pt x="550" y="950"/>
                  </a:cubicBezTo>
                  <a:cubicBezTo>
                    <a:pt x="554" y="950"/>
                    <a:pt x="557" y="953"/>
                    <a:pt x="557" y="957"/>
                  </a:cubicBezTo>
                  <a:cubicBezTo>
                    <a:pt x="557" y="961"/>
                    <a:pt x="554" y="965"/>
                    <a:pt x="550" y="965"/>
                  </a:cubicBezTo>
                  <a:cubicBezTo>
                    <a:pt x="437" y="965"/>
                    <a:pt x="437" y="965"/>
                    <a:pt x="437" y="965"/>
                  </a:cubicBezTo>
                  <a:cubicBezTo>
                    <a:pt x="425" y="965"/>
                    <a:pt x="416" y="974"/>
                    <a:pt x="416" y="986"/>
                  </a:cubicBezTo>
                  <a:cubicBezTo>
                    <a:pt x="416" y="998"/>
                    <a:pt x="425" y="1008"/>
                    <a:pt x="437" y="1008"/>
                  </a:cubicBezTo>
                  <a:cubicBezTo>
                    <a:pt x="494" y="1008"/>
                    <a:pt x="494" y="1008"/>
                    <a:pt x="494" y="1008"/>
                  </a:cubicBezTo>
                  <a:cubicBezTo>
                    <a:pt x="498" y="1008"/>
                    <a:pt x="502" y="1011"/>
                    <a:pt x="502" y="1015"/>
                  </a:cubicBezTo>
                  <a:cubicBezTo>
                    <a:pt x="502" y="1019"/>
                    <a:pt x="498" y="1023"/>
                    <a:pt x="494" y="1023"/>
                  </a:cubicBezTo>
                  <a:cubicBezTo>
                    <a:pt x="443" y="1023"/>
                    <a:pt x="443" y="1023"/>
                    <a:pt x="443" y="1023"/>
                  </a:cubicBezTo>
                  <a:cubicBezTo>
                    <a:pt x="431" y="1023"/>
                    <a:pt x="421" y="1032"/>
                    <a:pt x="421" y="1044"/>
                  </a:cubicBezTo>
                  <a:cubicBezTo>
                    <a:pt x="421" y="1056"/>
                    <a:pt x="431" y="1066"/>
                    <a:pt x="443" y="1066"/>
                  </a:cubicBezTo>
                  <a:cubicBezTo>
                    <a:pt x="471" y="1066"/>
                    <a:pt x="471" y="1066"/>
                    <a:pt x="471" y="1066"/>
                  </a:cubicBezTo>
                  <a:cubicBezTo>
                    <a:pt x="475" y="1066"/>
                    <a:pt x="478" y="1069"/>
                    <a:pt x="478" y="1073"/>
                  </a:cubicBezTo>
                  <a:cubicBezTo>
                    <a:pt x="478" y="1077"/>
                    <a:pt x="475" y="1080"/>
                    <a:pt x="471" y="1080"/>
                  </a:cubicBezTo>
                  <a:cubicBezTo>
                    <a:pt x="443" y="1080"/>
                    <a:pt x="443" y="1080"/>
                    <a:pt x="443" y="1080"/>
                  </a:cubicBezTo>
                  <a:cubicBezTo>
                    <a:pt x="431" y="1080"/>
                    <a:pt x="421" y="1090"/>
                    <a:pt x="421" y="1102"/>
                  </a:cubicBezTo>
                  <a:cubicBezTo>
                    <a:pt x="421" y="1114"/>
                    <a:pt x="431" y="1124"/>
                    <a:pt x="443" y="1124"/>
                  </a:cubicBezTo>
                  <a:cubicBezTo>
                    <a:pt x="461" y="1124"/>
                    <a:pt x="461" y="1124"/>
                    <a:pt x="461" y="1124"/>
                  </a:cubicBezTo>
                  <a:cubicBezTo>
                    <a:pt x="1016" y="1124"/>
                    <a:pt x="1016" y="1124"/>
                    <a:pt x="1016" y="1124"/>
                  </a:cubicBezTo>
                  <a:cubicBezTo>
                    <a:pt x="1036" y="1124"/>
                    <a:pt x="1052" y="1107"/>
                    <a:pt x="1052" y="1088"/>
                  </a:cubicBezTo>
                  <a:cubicBezTo>
                    <a:pt x="1052" y="1068"/>
                    <a:pt x="1036" y="1051"/>
                    <a:pt x="1016" y="1051"/>
                  </a:cubicBezTo>
                  <a:cubicBezTo>
                    <a:pt x="975" y="1051"/>
                    <a:pt x="975" y="1051"/>
                    <a:pt x="975" y="1051"/>
                  </a:cubicBezTo>
                  <a:cubicBezTo>
                    <a:pt x="963" y="1051"/>
                    <a:pt x="954" y="1042"/>
                    <a:pt x="954" y="1030"/>
                  </a:cubicBezTo>
                  <a:cubicBezTo>
                    <a:pt x="954" y="1018"/>
                    <a:pt x="963" y="1008"/>
                    <a:pt x="975" y="1008"/>
                  </a:cubicBezTo>
                  <a:cubicBezTo>
                    <a:pt x="978" y="1008"/>
                    <a:pt x="978" y="1008"/>
                    <a:pt x="978" y="1008"/>
                  </a:cubicBezTo>
                  <a:cubicBezTo>
                    <a:pt x="990" y="1008"/>
                    <a:pt x="999" y="998"/>
                    <a:pt x="999" y="986"/>
                  </a:cubicBezTo>
                  <a:cubicBezTo>
                    <a:pt x="999" y="974"/>
                    <a:pt x="990" y="965"/>
                    <a:pt x="978" y="965"/>
                  </a:cubicBezTo>
                  <a:cubicBezTo>
                    <a:pt x="940" y="965"/>
                    <a:pt x="940" y="965"/>
                    <a:pt x="940" y="965"/>
                  </a:cubicBezTo>
                  <a:cubicBezTo>
                    <a:pt x="936" y="965"/>
                    <a:pt x="933" y="961"/>
                    <a:pt x="933" y="957"/>
                  </a:cubicBezTo>
                  <a:cubicBezTo>
                    <a:pt x="933" y="953"/>
                    <a:pt x="936" y="950"/>
                    <a:pt x="940" y="950"/>
                  </a:cubicBezTo>
                  <a:cubicBezTo>
                    <a:pt x="1016" y="950"/>
                    <a:pt x="1016" y="950"/>
                    <a:pt x="1016" y="950"/>
                  </a:cubicBezTo>
                  <a:cubicBezTo>
                    <a:pt x="1028" y="950"/>
                    <a:pt x="1038" y="940"/>
                    <a:pt x="1038" y="929"/>
                  </a:cubicBezTo>
                  <a:cubicBezTo>
                    <a:pt x="1038" y="917"/>
                    <a:pt x="1028" y="907"/>
                    <a:pt x="1016" y="907"/>
                  </a:cubicBezTo>
                  <a:cubicBezTo>
                    <a:pt x="919" y="907"/>
                    <a:pt x="919" y="907"/>
                    <a:pt x="919" y="907"/>
                  </a:cubicBezTo>
                  <a:cubicBezTo>
                    <a:pt x="915" y="907"/>
                    <a:pt x="911" y="904"/>
                    <a:pt x="911" y="900"/>
                  </a:cubicBezTo>
                  <a:cubicBezTo>
                    <a:pt x="911" y="896"/>
                    <a:pt x="915" y="892"/>
                    <a:pt x="919" y="892"/>
                  </a:cubicBezTo>
                  <a:cubicBezTo>
                    <a:pt x="1053" y="892"/>
                    <a:pt x="1053" y="892"/>
                    <a:pt x="1053" y="892"/>
                  </a:cubicBezTo>
                  <a:cubicBezTo>
                    <a:pt x="1065" y="892"/>
                    <a:pt x="1074" y="883"/>
                    <a:pt x="1074" y="871"/>
                  </a:cubicBezTo>
                  <a:cubicBezTo>
                    <a:pt x="1074" y="859"/>
                    <a:pt x="1065" y="849"/>
                    <a:pt x="1053" y="849"/>
                  </a:cubicBezTo>
                  <a:cubicBezTo>
                    <a:pt x="913" y="849"/>
                    <a:pt x="913" y="849"/>
                    <a:pt x="913" y="849"/>
                  </a:cubicBezTo>
                  <a:cubicBezTo>
                    <a:pt x="909" y="849"/>
                    <a:pt x="906" y="846"/>
                    <a:pt x="906" y="842"/>
                  </a:cubicBezTo>
                  <a:cubicBezTo>
                    <a:pt x="906" y="838"/>
                    <a:pt x="909" y="835"/>
                    <a:pt x="913" y="835"/>
                  </a:cubicBezTo>
                  <a:cubicBezTo>
                    <a:pt x="1048" y="835"/>
                    <a:pt x="1048" y="835"/>
                    <a:pt x="1048" y="835"/>
                  </a:cubicBezTo>
                  <a:cubicBezTo>
                    <a:pt x="1060" y="835"/>
                    <a:pt x="1070" y="825"/>
                    <a:pt x="1070" y="813"/>
                  </a:cubicBezTo>
                  <a:cubicBezTo>
                    <a:pt x="1070" y="801"/>
                    <a:pt x="1060" y="791"/>
                    <a:pt x="1048" y="791"/>
                  </a:cubicBezTo>
                  <a:cubicBezTo>
                    <a:pt x="904" y="791"/>
                    <a:pt x="904" y="791"/>
                    <a:pt x="904" y="791"/>
                  </a:cubicBezTo>
                  <a:cubicBezTo>
                    <a:pt x="900" y="791"/>
                    <a:pt x="897" y="788"/>
                    <a:pt x="897" y="784"/>
                  </a:cubicBezTo>
                  <a:cubicBezTo>
                    <a:pt x="897" y="780"/>
                    <a:pt x="900" y="777"/>
                    <a:pt x="904" y="777"/>
                  </a:cubicBezTo>
                  <a:cubicBezTo>
                    <a:pt x="1103" y="777"/>
                    <a:pt x="1103" y="777"/>
                    <a:pt x="1103" y="777"/>
                  </a:cubicBezTo>
                  <a:cubicBezTo>
                    <a:pt x="1115" y="777"/>
                    <a:pt x="1124" y="767"/>
                    <a:pt x="1124" y="755"/>
                  </a:cubicBezTo>
                  <a:cubicBezTo>
                    <a:pt x="1124" y="743"/>
                    <a:pt x="1115" y="734"/>
                    <a:pt x="1103" y="734"/>
                  </a:cubicBezTo>
                  <a:cubicBezTo>
                    <a:pt x="790" y="734"/>
                    <a:pt x="790" y="734"/>
                    <a:pt x="790" y="734"/>
                  </a:cubicBezTo>
                  <a:cubicBezTo>
                    <a:pt x="786" y="734"/>
                    <a:pt x="783" y="730"/>
                    <a:pt x="783" y="726"/>
                  </a:cubicBezTo>
                  <a:cubicBezTo>
                    <a:pt x="783" y="722"/>
                    <a:pt x="786" y="719"/>
                    <a:pt x="790" y="719"/>
                  </a:cubicBezTo>
                  <a:cubicBezTo>
                    <a:pt x="1045" y="719"/>
                    <a:pt x="1045" y="719"/>
                    <a:pt x="1045" y="719"/>
                  </a:cubicBezTo>
                  <a:cubicBezTo>
                    <a:pt x="1057" y="719"/>
                    <a:pt x="1067" y="709"/>
                    <a:pt x="1067" y="697"/>
                  </a:cubicBezTo>
                  <a:cubicBezTo>
                    <a:pt x="1067" y="685"/>
                    <a:pt x="1057" y="676"/>
                    <a:pt x="1045" y="676"/>
                  </a:cubicBezTo>
                  <a:cubicBezTo>
                    <a:pt x="762" y="676"/>
                    <a:pt x="762" y="676"/>
                    <a:pt x="762" y="676"/>
                  </a:cubicBezTo>
                  <a:cubicBezTo>
                    <a:pt x="758" y="676"/>
                    <a:pt x="755" y="672"/>
                    <a:pt x="755" y="668"/>
                  </a:cubicBezTo>
                  <a:cubicBezTo>
                    <a:pt x="755" y="664"/>
                    <a:pt x="758" y="661"/>
                    <a:pt x="762" y="661"/>
                  </a:cubicBezTo>
                  <a:cubicBezTo>
                    <a:pt x="1010" y="661"/>
                    <a:pt x="1010" y="661"/>
                    <a:pt x="1010" y="661"/>
                  </a:cubicBezTo>
                  <a:cubicBezTo>
                    <a:pt x="1022" y="661"/>
                    <a:pt x="1031" y="651"/>
                    <a:pt x="1031" y="640"/>
                  </a:cubicBezTo>
                  <a:cubicBezTo>
                    <a:pt x="1031" y="628"/>
                    <a:pt x="1022" y="618"/>
                    <a:pt x="1010" y="618"/>
                  </a:cubicBezTo>
                  <a:cubicBezTo>
                    <a:pt x="804" y="618"/>
                    <a:pt x="804" y="618"/>
                    <a:pt x="804" y="618"/>
                  </a:cubicBezTo>
                  <a:cubicBezTo>
                    <a:pt x="800" y="618"/>
                    <a:pt x="797" y="615"/>
                    <a:pt x="797" y="611"/>
                  </a:cubicBezTo>
                  <a:cubicBezTo>
                    <a:pt x="797" y="607"/>
                    <a:pt x="800" y="603"/>
                    <a:pt x="804" y="603"/>
                  </a:cubicBezTo>
                  <a:cubicBezTo>
                    <a:pt x="859" y="603"/>
                    <a:pt x="859" y="603"/>
                    <a:pt x="859" y="603"/>
                  </a:cubicBezTo>
                  <a:cubicBezTo>
                    <a:pt x="871" y="603"/>
                    <a:pt x="880" y="594"/>
                    <a:pt x="880" y="582"/>
                  </a:cubicBezTo>
                  <a:cubicBezTo>
                    <a:pt x="880" y="570"/>
                    <a:pt x="871" y="560"/>
                    <a:pt x="859" y="560"/>
                  </a:cubicBezTo>
                  <a:cubicBezTo>
                    <a:pt x="804" y="560"/>
                    <a:pt x="804" y="560"/>
                    <a:pt x="804" y="560"/>
                  </a:cubicBezTo>
                  <a:cubicBezTo>
                    <a:pt x="800" y="560"/>
                    <a:pt x="797" y="557"/>
                    <a:pt x="797" y="553"/>
                  </a:cubicBezTo>
                  <a:cubicBezTo>
                    <a:pt x="797" y="549"/>
                    <a:pt x="800" y="545"/>
                    <a:pt x="804" y="545"/>
                  </a:cubicBezTo>
                  <a:cubicBezTo>
                    <a:pt x="971" y="545"/>
                    <a:pt x="971" y="545"/>
                    <a:pt x="971" y="545"/>
                  </a:cubicBezTo>
                  <a:cubicBezTo>
                    <a:pt x="983" y="545"/>
                    <a:pt x="993" y="536"/>
                    <a:pt x="993" y="524"/>
                  </a:cubicBezTo>
                  <a:cubicBezTo>
                    <a:pt x="993" y="512"/>
                    <a:pt x="983" y="502"/>
                    <a:pt x="971" y="502"/>
                  </a:cubicBezTo>
                  <a:cubicBezTo>
                    <a:pt x="845" y="502"/>
                    <a:pt x="845" y="502"/>
                    <a:pt x="845" y="502"/>
                  </a:cubicBezTo>
                  <a:cubicBezTo>
                    <a:pt x="841" y="502"/>
                    <a:pt x="838" y="499"/>
                    <a:pt x="838" y="495"/>
                  </a:cubicBezTo>
                  <a:cubicBezTo>
                    <a:pt x="838" y="491"/>
                    <a:pt x="841" y="488"/>
                    <a:pt x="845" y="488"/>
                  </a:cubicBezTo>
                  <a:cubicBezTo>
                    <a:pt x="969" y="488"/>
                    <a:pt x="969" y="488"/>
                    <a:pt x="969" y="488"/>
                  </a:cubicBezTo>
                  <a:cubicBezTo>
                    <a:pt x="981" y="488"/>
                    <a:pt x="990" y="478"/>
                    <a:pt x="990" y="466"/>
                  </a:cubicBezTo>
                  <a:cubicBezTo>
                    <a:pt x="990" y="454"/>
                    <a:pt x="981" y="444"/>
                    <a:pt x="969" y="444"/>
                  </a:cubicBezTo>
                  <a:cubicBezTo>
                    <a:pt x="767" y="444"/>
                    <a:pt x="767" y="444"/>
                    <a:pt x="767" y="444"/>
                  </a:cubicBezTo>
                  <a:cubicBezTo>
                    <a:pt x="763" y="444"/>
                    <a:pt x="760" y="441"/>
                    <a:pt x="760" y="437"/>
                  </a:cubicBezTo>
                  <a:cubicBezTo>
                    <a:pt x="760" y="433"/>
                    <a:pt x="763" y="430"/>
                    <a:pt x="767" y="430"/>
                  </a:cubicBezTo>
                  <a:cubicBezTo>
                    <a:pt x="804" y="430"/>
                    <a:pt x="804" y="430"/>
                    <a:pt x="804" y="430"/>
                  </a:cubicBezTo>
                  <a:cubicBezTo>
                    <a:pt x="816" y="430"/>
                    <a:pt x="825" y="420"/>
                    <a:pt x="825" y="408"/>
                  </a:cubicBezTo>
                  <a:cubicBezTo>
                    <a:pt x="825" y="396"/>
                    <a:pt x="816" y="387"/>
                    <a:pt x="804" y="387"/>
                  </a:cubicBezTo>
                  <a:cubicBezTo>
                    <a:pt x="765" y="387"/>
                    <a:pt x="765" y="387"/>
                    <a:pt x="765" y="387"/>
                  </a:cubicBezTo>
                  <a:cubicBezTo>
                    <a:pt x="761" y="387"/>
                    <a:pt x="758" y="383"/>
                    <a:pt x="758" y="379"/>
                  </a:cubicBezTo>
                  <a:cubicBezTo>
                    <a:pt x="758" y="375"/>
                    <a:pt x="761" y="372"/>
                    <a:pt x="765" y="372"/>
                  </a:cubicBezTo>
                  <a:cubicBezTo>
                    <a:pt x="884" y="372"/>
                    <a:pt x="884" y="372"/>
                    <a:pt x="884" y="372"/>
                  </a:cubicBezTo>
                  <a:cubicBezTo>
                    <a:pt x="885" y="372"/>
                    <a:pt x="886" y="372"/>
                    <a:pt x="888" y="372"/>
                  </a:cubicBezTo>
                  <a:cubicBezTo>
                    <a:pt x="1591" y="372"/>
                    <a:pt x="1591" y="372"/>
                    <a:pt x="1591" y="372"/>
                  </a:cubicBezTo>
                  <a:cubicBezTo>
                    <a:pt x="1595" y="372"/>
                    <a:pt x="1598" y="376"/>
                    <a:pt x="1598" y="380"/>
                  </a:cubicBezTo>
                  <a:cubicBezTo>
                    <a:pt x="1598" y="384"/>
                    <a:pt x="1595" y="387"/>
                    <a:pt x="1591" y="387"/>
                  </a:cubicBezTo>
                  <a:cubicBezTo>
                    <a:pt x="854" y="387"/>
                    <a:pt x="854" y="387"/>
                    <a:pt x="854" y="387"/>
                  </a:cubicBezTo>
                  <a:cubicBezTo>
                    <a:pt x="842" y="387"/>
                    <a:pt x="833" y="397"/>
                    <a:pt x="833" y="409"/>
                  </a:cubicBezTo>
                  <a:cubicBezTo>
                    <a:pt x="833" y="420"/>
                    <a:pt x="842" y="430"/>
                    <a:pt x="854" y="430"/>
                  </a:cubicBezTo>
                  <a:cubicBezTo>
                    <a:pt x="1591" y="430"/>
                    <a:pt x="1591" y="430"/>
                    <a:pt x="1591" y="430"/>
                  </a:cubicBezTo>
                  <a:cubicBezTo>
                    <a:pt x="1595" y="430"/>
                    <a:pt x="1598" y="433"/>
                    <a:pt x="1598" y="437"/>
                  </a:cubicBezTo>
                  <a:cubicBezTo>
                    <a:pt x="1598" y="442"/>
                    <a:pt x="1595" y="445"/>
                    <a:pt x="1591" y="445"/>
                  </a:cubicBezTo>
                  <a:cubicBezTo>
                    <a:pt x="1038" y="445"/>
                    <a:pt x="1038" y="445"/>
                    <a:pt x="1038" y="445"/>
                  </a:cubicBezTo>
                  <a:cubicBezTo>
                    <a:pt x="1026" y="445"/>
                    <a:pt x="1017" y="454"/>
                    <a:pt x="1017" y="466"/>
                  </a:cubicBezTo>
                  <a:cubicBezTo>
                    <a:pt x="1017" y="478"/>
                    <a:pt x="1026" y="488"/>
                    <a:pt x="1038" y="488"/>
                  </a:cubicBezTo>
                  <a:cubicBezTo>
                    <a:pt x="1552" y="488"/>
                    <a:pt x="1552" y="488"/>
                    <a:pt x="1552" y="488"/>
                  </a:cubicBezTo>
                  <a:cubicBezTo>
                    <a:pt x="1556" y="488"/>
                    <a:pt x="1559" y="491"/>
                    <a:pt x="1559" y="495"/>
                  </a:cubicBezTo>
                  <a:cubicBezTo>
                    <a:pt x="1559" y="499"/>
                    <a:pt x="1556" y="503"/>
                    <a:pt x="1552" y="503"/>
                  </a:cubicBezTo>
                  <a:cubicBezTo>
                    <a:pt x="1038" y="503"/>
                    <a:pt x="1038" y="503"/>
                    <a:pt x="1038" y="503"/>
                  </a:cubicBezTo>
                  <a:cubicBezTo>
                    <a:pt x="1026" y="503"/>
                    <a:pt x="1017" y="512"/>
                    <a:pt x="1017" y="524"/>
                  </a:cubicBezTo>
                  <a:cubicBezTo>
                    <a:pt x="1017" y="536"/>
                    <a:pt x="1026" y="546"/>
                    <a:pt x="1038" y="546"/>
                  </a:cubicBezTo>
                  <a:cubicBezTo>
                    <a:pt x="1527" y="546"/>
                    <a:pt x="1527" y="546"/>
                    <a:pt x="1527" y="546"/>
                  </a:cubicBezTo>
                  <a:cubicBezTo>
                    <a:pt x="1531" y="546"/>
                    <a:pt x="1535" y="549"/>
                    <a:pt x="1535" y="553"/>
                  </a:cubicBezTo>
                  <a:cubicBezTo>
                    <a:pt x="1535" y="557"/>
                    <a:pt x="1531" y="560"/>
                    <a:pt x="1527" y="560"/>
                  </a:cubicBezTo>
                  <a:cubicBezTo>
                    <a:pt x="1018" y="560"/>
                    <a:pt x="1018" y="560"/>
                    <a:pt x="1018" y="560"/>
                  </a:cubicBezTo>
                  <a:cubicBezTo>
                    <a:pt x="1006" y="560"/>
                    <a:pt x="997" y="570"/>
                    <a:pt x="997" y="582"/>
                  </a:cubicBezTo>
                  <a:cubicBezTo>
                    <a:pt x="997" y="594"/>
                    <a:pt x="1006" y="604"/>
                    <a:pt x="1018" y="604"/>
                  </a:cubicBezTo>
                  <a:cubicBezTo>
                    <a:pt x="1525" y="604"/>
                    <a:pt x="1525" y="604"/>
                    <a:pt x="1525" y="604"/>
                  </a:cubicBezTo>
                  <a:cubicBezTo>
                    <a:pt x="1529" y="604"/>
                    <a:pt x="1533" y="607"/>
                    <a:pt x="1533" y="611"/>
                  </a:cubicBezTo>
                  <a:cubicBezTo>
                    <a:pt x="1533" y="615"/>
                    <a:pt x="1529" y="618"/>
                    <a:pt x="1525" y="618"/>
                  </a:cubicBezTo>
                  <a:cubicBezTo>
                    <a:pt x="1067" y="618"/>
                    <a:pt x="1067" y="618"/>
                    <a:pt x="1067" y="618"/>
                  </a:cubicBezTo>
                  <a:cubicBezTo>
                    <a:pt x="1055" y="618"/>
                    <a:pt x="1045" y="628"/>
                    <a:pt x="1045" y="640"/>
                  </a:cubicBezTo>
                  <a:cubicBezTo>
                    <a:pt x="1045" y="652"/>
                    <a:pt x="1055" y="661"/>
                    <a:pt x="1067" y="661"/>
                  </a:cubicBezTo>
                  <a:cubicBezTo>
                    <a:pt x="1435" y="661"/>
                    <a:pt x="1435" y="661"/>
                    <a:pt x="1435" y="661"/>
                  </a:cubicBezTo>
                  <a:cubicBezTo>
                    <a:pt x="1439" y="661"/>
                    <a:pt x="1443" y="665"/>
                    <a:pt x="1443" y="669"/>
                  </a:cubicBezTo>
                  <a:cubicBezTo>
                    <a:pt x="1443" y="673"/>
                    <a:pt x="1439" y="676"/>
                    <a:pt x="1435" y="676"/>
                  </a:cubicBezTo>
                  <a:cubicBezTo>
                    <a:pt x="1287" y="676"/>
                    <a:pt x="1287" y="676"/>
                    <a:pt x="1287" y="676"/>
                  </a:cubicBezTo>
                  <a:cubicBezTo>
                    <a:pt x="1275" y="676"/>
                    <a:pt x="1265" y="686"/>
                    <a:pt x="1265" y="698"/>
                  </a:cubicBezTo>
                  <a:cubicBezTo>
                    <a:pt x="1265" y="710"/>
                    <a:pt x="1275" y="719"/>
                    <a:pt x="1287" y="719"/>
                  </a:cubicBezTo>
                  <a:cubicBezTo>
                    <a:pt x="1453" y="719"/>
                    <a:pt x="1453" y="719"/>
                    <a:pt x="1453" y="719"/>
                  </a:cubicBezTo>
                  <a:cubicBezTo>
                    <a:pt x="1457" y="719"/>
                    <a:pt x="1460" y="723"/>
                    <a:pt x="1460" y="727"/>
                  </a:cubicBezTo>
                  <a:cubicBezTo>
                    <a:pt x="1460" y="731"/>
                    <a:pt x="1457" y="734"/>
                    <a:pt x="1453" y="734"/>
                  </a:cubicBezTo>
                  <a:cubicBezTo>
                    <a:pt x="1320" y="734"/>
                    <a:pt x="1320" y="734"/>
                    <a:pt x="1320" y="734"/>
                  </a:cubicBezTo>
                  <a:cubicBezTo>
                    <a:pt x="1308" y="734"/>
                    <a:pt x="1299" y="744"/>
                    <a:pt x="1299" y="755"/>
                  </a:cubicBezTo>
                  <a:cubicBezTo>
                    <a:pt x="1299" y="767"/>
                    <a:pt x="1308" y="777"/>
                    <a:pt x="1320" y="777"/>
                  </a:cubicBezTo>
                  <a:cubicBezTo>
                    <a:pt x="1548" y="777"/>
                    <a:pt x="1548" y="777"/>
                    <a:pt x="1548" y="777"/>
                  </a:cubicBezTo>
                  <a:cubicBezTo>
                    <a:pt x="1552" y="777"/>
                    <a:pt x="1555" y="780"/>
                    <a:pt x="1555" y="784"/>
                  </a:cubicBezTo>
                  <a:cubicBezTo>
                    <a:pt x="1555" y="788"/>
                    <a:pt x="1552" y="792"/>
                    <a:pt x="1548" y="792"/>
                  </a:cubicBezTo>
                  <a:cubicBezTo>
                    <a:pt x="1454" y="792"/>
                    <a:pt x="1454" y="792"/>
                    <a:pt x="1454" y="792"/>
                  </a:cubicBezTo>
                  <a:cubicBezTo>
                    <a:pt x="1442" y="792"/>
                    <a:pt x="1433" y="801"/>
                    <a:pt x="1433" y="813"/>
                  </a:cubicBezTo>
                  <a:cubicBezTo>
                    <a:pt x="1433" y="825"/>
                    <a:pt x="1442" y="835"/>
                    <a:pt x="1454" y="835"/>
                  </a:cubicBezTo>
                  <a:cubicBezTo>
                    <a:pt x="1623" y="835"/>
                    <a:pt x="1623" y="835"/>
                    <a:pt x="1623" y="835"/>
                  </a:cubicBezTo>
                  <a:cubicBezTo>
                    <a:pt x="1635" y="835"/>
                    <a:pt x="1644" y="825"/>
                    <a:pt x="1644" y="813"/>
                  </a:cubicBezTo>
                  <a:cubicBezTo>
                    <a:pt x="1644" y="801"/>
                    <a:pt x="1635" y="792"/>
                    <a:pt x="1623" y="792"/>
                  </a:cubicBezTo>
                  <a:cubicBezTo>
                    <a:pt x="1606" y="792"/>
                    <a:pt x="1606" y="792"/>
                    <a:pt x="1606" y="792"/>
                  </a:cubicBezTo>
                  <a:cubicBezTo>
                    <a:pt x="1602" y="792"/>
                    <a:pt x="1599" y="788"/>
                    <a:pt x="1599" y="784"/>
                  </a:cubicBezTo>
                  <a:cubicBezTo>
                    <a:pt x="1599" y="780"/>
                    <a:pt x="1602" y="777"/>
                    <a:pt x="1606" y="777"/>
                  </a:cubicBezTo>
                  <a:cubicBezTo>
                    <a:pt x="1682" y="777"/>
                    <a:pt x="1682" y="777"/>
                    <a:pt x="1682" y="777"/>
                  </a:cubicBezTo>
                  <a:cubicBezTo>
                    <a:pt x="1686" y="777"/>
                    <a:pt x="1689" y="780"/>
                    <a:pt x="1689" y="784"/>
                  </a:cubicBezTo>
                  <a:cubicBezTo>
                    <a:pt x="1689" y="788"/>
                    <a:pt x="1686" y="792"/>
                    <a:pt x="1682" y="792"/>
                  </a:cubicBezTo>
                  <a:cubicBezTo>
                    <a:pt x="1673" y="792"/>
                    <a:pt x="1673" y="792"/>
                    <a:pt x="1673" y="792"/>
                  </a:cubicBezTo>
                  <a:cubicBezTo>
                    <a:pt x="1661" y="792"/>
                    <a:pt x="1651" y="801"/>
                    <a:pt x="1651" y="813"/>
                  </a:cubicBezTo>
                  <a:cubicBezTo>
                    <a:pt x="1651" y="825"/>
                    <a:pt x="1661" y="835"/>
                    <a:pt x="1673" y="835"/>
                  </a:cubicBezTo>
                  <a:cubicBezTo>
                    <a:pt x="1681" y="835"/>
                    <a:pt x="1681" y="835"/>
                    <a:pt x="1681" y="835"/>
                  </a:cubicBezTo>
                  <a:cubicBezTo>
                    <a:pt x="1693" y="835"/>
                    <a:pt x="1702" y="845"/>
                    <a:pt x="1702" y="857"/>
                  </a:cubicBezTo>
                  <a:cubicBezTo>
                    <a:pt x="1702" y="869"/>
                    <a:pt x="1693" y="878"/>
                    <a:pt x="1681" y="878"/>
                  </a:cubicBezTo>
                  <a:cubicBezTo>
                    <a:pt x="1549" y="878"/>
                    <a:pt x="1549" y="878"/>
                    <a:pt x="1549" y="878"/>
                  </a:cubicBezTo>
                  <a:cubicBezTo>
                    <a:pt x="1538" y="878"/>
                    <a:pt x="1528" y="888"/>
                    <a:pt x="1528" y="900"/>
                  </a:cubicBezTo>
                  <a:cubicBezTo>
                    <a:pt x="1528" y="912"/>
                    <a:pt x="1538" y="922"/>
                    <a:pt x="1549" y="922"/>
                  </a:cubicBezTo>
                  <a:cubicBezTo>
                    <a:pt x="1696" y="922"/>
                    <a:pt x="1696" y="922"/>
                    <a:pt x="1696" y="922"/>
                  </a:cubicBezTo>
                  <a:cubicBezTo>
                    <a:pt x="1700" y="922"/>
                    <a:pt x="1703" y="925"/>
                    <a:pt x="1703" y="929"/>
                  </a:cubicBezTo>
                  <a:cubicBezTo>
                    <a:pt x="1703" y="933"/>
                    <a:pt x="1700" y="936"/>
                    <a:pt x="1696" y="936"/>
                  </a:cubicBezTo>
                  <a:cubicBezTo>
                    <a:pt x="1503" y="936"/>
                    <a:pt x="1503" y="936"/>
                    <a:pt x="1503" y="936"/>
                  </a:cubicBezTo>
                  <a:cubicBezTo>
                    <a:pt x="1491" y="936"/>
                    <a:pt x="1481" y="946"/>
                    <a:pt x="1481" y="958"/>
                  </a:cubicBezTo>
                  <a:cubicBezTo>
                    <a:pt x="1481" y="970"/>
                    <a:pt x="1491" y="979"/>
                    <a:pt x="1503" y="979"/>
                  </a:cubicBezTo>
                  <a:cubicBezTo>
                    <a:pt x="1711" y="979"/>
                    <a:pt x="1711" y="979"/>
                    <a:pt x="1711" y="979"/>
                  </a:cubicBezTo>
                  <a:cubicBezTo>
                    <a:pt x="1715" y="979"/>
                    <a:pt x="1718" y="983"/>
                    <a:pt x="1718" y="987"/>
                  </a:cubicBezTo>
                  <a:cubicBezTo>
                    <a:pt x="1718" y="991"/>
                    <a:pt x="1715" y="994"/>
                    <a:pt x="1711" y="994"/>
                  </a:cubicBezTo>
                  <a:cubicBezTo>
                    <a:pt x="1505" y="994"/>
                    <a:pt x="1505" y="994"/>
                    <a:pt x="1505" y="994"/>
                  </a:cubicBezTo>
                  <a:cubicBezTo>
                    <a:pt x="1493" y="994"/>
                    <a:pt x="1483" y="1004"/>
                    <a:pt x="1483" y="1016"/>
                  </a:cubicBezTo>
                  <a:cubicBezTo>
                    <a:pt x="1483" y="1028"/>
                    <a:pt x="1493" y="1037"/>
                    <a:pt x="1505" y="1037"/>
                  </a:cubicBezTo>
                  <a:cubicBezTo>
                    <a:pt x="1692" y="1037"/>
                    <a:pt x="1692" y="1037"/>
                    <a:pt x="1692" y="1037"/>
                  </a:cubicBezTo>
                  <a:cubicBezTo>
                    <a:pt x="1696" y="1037"/>
                    <a:pt x="1700" y="1040"/>
                    <a:pt x="1700" y="1045"/>
                  </a:cubicBezTo>
                  <a:cubicBezTo>
                    <a:pt x="1700" y="1049"/>
                    <a:pt x="1696" y="1052"/>
                    <a:pt x="1692" y="1052"/>
                  </a:cubicBezTo>
                  <a:cubicBezTo>
                    <a:pt x="1634" y="1052"/>
                    <a:pt x="1634" y="1052"/>
                    <a:pt x="1634" y="1052"/>
                  </a:cubicBezTo>
                  <a:cubicBezTo>
                    <a:pt x="1622" y="1052"/>
                    <a:pt x="1613" y="1062"/>
                    <a:pt x="1613" y="1073"/>
                  </a:cubicBezTo>
                  <a:cubicBezTo>
                    <a:pt x="1613" y="1085"/>
                    <a:pt x="1622" y="1095"/>
                    <a:pt x="1634" y="1095"/>
                  </a:cubicBezTo>
                  <a:cubicBezTo>
                    <a:pt x="1657" y="1095"/>
                    <a:pt x="1657" y="1095"/>
                    <a:pt x="1657" y="1095"/>
                  </a:cubicBezTo>
                  <a:cubicBezTo>
                    <a:pt x="1661" y="1095"/>
                    <a:pt x="1665" y="1098"/>
                    <a:pt x="1665" y="1102"/>
                  </a:cubicBezTo>
                  <a:cubicBezTo>
                    <a:pt x="1665" y="1106"/>
                    <a:pt x="1661" y="1110"/>
                    <a:pt x="1657" y="1110"/>
                  </a:cubicBezTo>
                  <a:cubicBezTo>
                    <a:pt x="1649" y="1110"/>
                    <a:pt x="1649" y="1110"/>
                    <a:pt x="1649" y="1110"/>
                  </a:cubicBezTo>
                  <a:cubicBezTo>
                    <a:pt x="1630" y="1110"/>
                    <a:pt x="1613" y="1126"/>
                    <a:pt x="1613" y="1146"/>
                  </a:cubicBezTo>
                  <a:cubicBezTo>
                    <a:pt x="1613" y="1166"/>
                    <a:pt x="1630" y="1182"/>
                    <a:pt x="1649" y="1182"/>
                  </a:cubicBezTo>
                  <a:cubicBezTo>
                    <a:pt x="1788" y="1182"/>
                    <a:pt x="1788" y="1182"/>
                    <a:pt x="1788" y="1182"/>
                  </a:cubicBezTo>
                  <a:cubicBezTo>
                    <a:pt x="1800" y="1182"/>
                    <a:pt x="1810" y="1172"/>
                    <a:pt x="1810" y="1160"/>
                  </a:cubicBezTo>
                  <a:cubicBezTo>
                    <a:pt x="1810" y="1148"/>
                    <a:pt x="1800" y="1139"/>
                    <a:pt x="1788" y="1139"/>
                  </a:cubicBezTo>
                  <a:cubicBezTo>
                    <a:pt x="1765" y="1139"/>
                    <a:pt x="1765" y="1139"/>
                    <a:pt x="1765" y="1139"/>
                  </a:cubicBezTo>
                  <a:cubicBezTo>
                    <a:pt x="1761" y="1139"/>
                    <a:pt x="1758" y="1135"/>
                    <a:pt x="1758" y="1131"/>
                  </a:cubicBezTo>
                  <a:cubicBezTo>
                    <a:pt x="1758" y="1127"/>
                    <a:pt x="1761" y="1124"/>
                    <a:pt x="1765" y="1124"/>
                  </a:cubicBezTo>
                  <a:cubicBezTo>
                    <a:pt x="1824" y="1124"/>
                    <a:pt x="1824" y="1124"/>
                    <a:pt x="1824" y="1124"/>
                  </a:cubicBezTo>
                  <a:cubicBezTo>
                    <a:pt x="1835" y="1124"/>
                    <a:pt x="1845" y="1114"/>
                    <a:pt x="1845" y="1102"/>
                  </a:cubicBezTo>
                  <a:cubicBezTo>
                    <a:pt x="1845" y="1090"/>
                    <a:pt x="1835" y="1081"/>
                    <a:pt x="1824" y="1081"/>
                  </a:cubicBezTo>
                  <a:cubicBezTo>
                    <a:pt x="1796" y="1081"/>
                    <a:pt x="1796" y="1081"/>
                    <a:pt x="1796" y="1081"/>
                  </a:cubicBezTo>
                  <a:cubicBezTo>
                    <a:pt x="1792" y="1081"/>
                    <a:pt x="1789" y="1077"/>
                    <a:pt x="1789" y="1073"/>
                  </a:cubicBezTo>
                  <a:cubicBezTo>
                    <a:pt x="1789" y="1069"/>
                    <a:pt x="1792" y="1066"/>
                    <a:pt x="1796" y="1066"/>
                  </a:cubicBezTo>
                  <a:cubicBezTo>
                    <a:pt x="1842" y="1066"/>
                    <a:pt x="1842" y="1066"/>
                    <a:pt x="1842" y="1066"/>
                  </a:cubicBezTo>
                  <a:cubicBezTo>
                    <a:pt x="1854" y="1066"/>
                    <a:pt x="1864" y="1056"/>
                    <a:pt x="1864" y="1045"/>
                  </a:cubicBezTo>
                  <a:cubicBezTo>
                    <a:pt x="1864" y="1033"/>
                    <a:pt x="1854" y="1023"/>
                    <a:pt x="1842" y="1023"/>
                  </a:cubicBezTo>
                  <a:cubicBezTo>
                    <a:pt x="1790" y="1023"/>
                    <a:pt x="1790" y="1023"/>
                    <a:pt x="1790" y="1023"/>
                  </a:cubicBezTo>
                  <a:cubicBezTo>
                    <a:pt x="1786" y="1023"/>
                    <a:pt x="1783" y="1020"/>
                    <a:pt x="1783" y="1016"/>
                  </a:cubicBezTo>
                  <a:cubicBezTo>
                    <a:pt x="1783" y="1012"/>
                    <a:pt x="1786" y="1008"/>
                    <a:pt x="1790" y="1008"/>
                  </a:cubicBezTo>
                  <a:cubicBezTo>
                    <a:pt x="1875" y="1008"/>
                    <a:pt x="1875" y="1008"/>
                    <a:pt x="1875" y="1008"/>
                  </a:cubicBezTo>
                  <a:cubicBezTo>
                    <a:pt x="1945" y="1008"/>
                    <a:pt x="2002" y="955"/>
                    <a:pt x="2007" y="887"/>
                  </a:cubicBezTo>
                  <a:cubicBezTo>
                    <a:pt x="2014" y="884"/>
                    <a:pt x="2019" y="877"/>
                    <a:pt x="2019" y="869"/>
                  </a:cubicBezTo>
                  <a:cubicBezTo>
                    <a:pt x="2019" y="859"/>
                    <a:pt x="2010" y="851"/>
                    <a:pt x="2000" y="851"/>
                  </a:cubicBezTo>
                  <a:close/>
                  <a:moveTo>
                    <a:pt x="867" y="358"/>
                  </a:moveTo>
                  <a:cubicBezTo>
                    <a:pt x="765" y="358"/>
                    <a:pt x="765" y="358"/>
                    <a:pt x="765" y="358"/>
                  </a:cubicBezTo>
                  <a:cubicBezTo>
                    <a:pt x="753" y="358"/>
                    <a:pt x="744" y="367"/>
                    <a:pt x="744" y="379"/>
                  </a:cubicBezTo>
                  <a:cubicBezTo>
                    <a:pt x="744" y="391"/>
                    <a:pt x="753" y="401"/>
                    <a:pt x="765" y="401"/>
                  </a:cubicBezTo>
                  <a:cubicBezTo>
                    <a:pt x="804" y="401"/>
                    <a:pt x="804" y="401"/>
                    <a:pt x="804" y="401"/>
                  </a:cubicBezTo>
                  <a:cubicBezTo>
                    <a:pt x="808" y="401"/>
                    <a:pt x="811" y="404"/>
                    <a:pt x="811" y="408"/>
                  </a:cubicBezTo>
                  <a:cubicBezTo>
                    <a:pt x="811" y="412"/>
                    <a:pt x="808" y="416"/>
                    <a:pt x="804" y="416"/>
                  </a:cubicBezTo>
                  <a:cubicBezTo>
                    <a:pt x="767" y="416"/>
                    <a:pt x="767" y="416"/>
                    <a:pt x="767" y="416"/>
                  </a:cubicBezTo>
                  <a:cubicBezTo>
                    <a:pt x="755" y="416"/>
                    <a:pt x="746" y="425"/>
                    <a:pt x="746" y="437"/>
                  </a:cubicBezTo>
                  <a:cubicBezTo>
                    <a:pt x="746" y="449"/>
                    <a:pt x="755" y="459"/>
                    <a:pt x="767" y="459"/>
                  </a:cubicBezTo>
                  <a:cubicBezTo>
                    <a:pt x="969" y="459"/>
                    <a:pt x="969" y="459"/>
                    <a:pt x="969" y="459"/>
                  </a:cubicBezTo>
                  <a:cubicBezTo>
                    <a:pt x="973" y="459"/>
                    <a:pt x="976" y="462"/>
                    <a:pt x="976" y="466"/>
                  </a:cubicBezTo>
                  <a:cubicBezTo>
                    <a:pt x="976" y="470"/>
                    <a:pt x="973" y="473"/>
                    <a:pt x="969" y="473"/>
                  </a:cubicBezTo>
                  <a:cubicBezTo>
                    <a:pt x="845" y="473"/>
                    <a:pt x="845" y="473"/>
                    <a:pt x="845" y="473"/>
                  </a:cubicBezTo>
                  <a:cubicBezTo>
                    <a:pt x="833" y="473"/>
                    <a:pt x="824" y="483"/>
                    <a:pt x="824" y="495"/>
                  </a:cubicBezTo>
                  <a:cubicBezTo>
                    <a:pt x="824" y="507"/>
                    <a:pt x="833" y="517"/>
                    <a:pt x="845" y="517"/>
                  </a:cubicBezTo>
                  <a:cubicBezTo>
                    <a:pt x="971" y="517"/>
                    <a:pt x="971" y="517"/>
                    <a:pt x="971" y="517"/>
                  </a:cubicBezTo>
                  <a:cubicBezTo>
                    <a:pt x="975" y="517"/>
                    <a:pt x="978" y="520"/>
                    <a:pt x="978" y="524"/>
                  </a:cubicBezTo>
                  <a:cubicBezTo>
                    <a:pt x="978" y="528"/>
                    <a:pt x="975" y="531"/>
                    <a:pt x="971" y="531"/>
                  </a:cubicBezTo>
                  <a:cubicBezTo>
                    <a:pt x="804" y="531"/>
                    <a:pt x="804" y="531"/>
                    <a:pt x="804" y="531"/>
                  </a:cubicBezTo>
                  <a:cubicBezTo>
                    <a:pt x="792" y="531"/>
                    <a:pt x="783" y="541"/>
                    <a:pt x="783" y="553"/>
                  </a:cubicBezTo>
                  <a:cubicBezTo>
                    <a:pt x="783" y="565"/>
                    <a:pt x="792" y="574"/>
                    <a:pt x="804" y="574"/>
                  </a:cubicBezTo>
                  <a:cubicBezTo>
                    <a:pt x="859" y="574"/>
                    <a:pt x="859" y="574"/>
                    <a:pt x="859" y="574"/>
                  </a:cubicBezTo>
                  <a:cubicBezTo>
                    <a:pt x="863" y="574"/>
                    <a:pt x="866" y="578"/>
                    <a:pt x="866" y="582"/>
                  </a:cubicBezTo>
                  <a:cubicBezTo>
                    <a:pt x="866" y="586"/>
                    <a:pt x="863" y="589"/>
                    <a:pt x="859" y="589"/>
                  </a:cubicBezTo>
                  <a:cubicBezTo>
                    <a:pt x="804" y="589"/>
                    <a:pt x="804" y="589"/>
                    <a:pt x="804" y="589"/>
                  </a:cubicBezTo>
                  <a:cubicBezTo>
                    <a:pt x="792" y="589"/>
                    <a:pt x="783" y="599"/>
                    <a:pt x="783" y="611"/>
                  </a:cubicBezTo>
                  <a:cubicBezTo>
                    <a:pt x="783" y="623"/>
                    <a:pt x="792" y="632"/>
                    <a:pt x="804" y="632"/>
                  </a:cubicBezTo>
                  <a:cubicBezTo>
                    <a:pt x="1010" y="632"/>
                    <a:pt x="1010" y="632"/>
                    <a:pt x="1010" y="632"/>
                  </a:cubicBezTo>
                  <a:cubicBezTo>
                    <a:pt x="1014" y="632"/>
                    <a:pt x="1017" y="635"/>
                    <a:pt x="1017" y="640"/>
                  </a:cubicBezTo>
                  <a:cubicBezTo>
                    <a:pt x="1017" y="644"/>
                    <a:pt x="1014" y="647"/>
                    <a:pt x="1010" y="647"/>
                  </a:cubicBezTo>
                  <a:cubicBezTo>
                    <a:pt x="762" y="647"/>
                    <a:pt x="762" y="647"/>
                    <a:pt x="762" y="647"/>
                  </a:cubicBezTo>
                  <a:cubicBezTo>
                    <a:pt x="750" y="647"/>
                    <a:pt x="740" y="656"/>
                    <a:pt x="740" y="668"/>
                  </a:cubicBezTo>
                  <a:cubicBezTo>
                    <a:pt x="740" y="680"/>
                    <a:pt x="750" y="690"/>
                    <a:pt x="762" y="690"/>
                  </a:cubicBezTo>
                  <a:cubicBezTo>
                    <a:pt x="1045" y="690"/>
                    <a:pt x="1045" y="690"/>
                    <a:pt x="1045" y="690"/>
                  </a:cubicBezTo>
                  <a:cubicBezTo>
                    <a:pt x="1049" y="690"/>
                    <a:pt x="1053" y="693"/>
                    <a:pt x="1053" y="697"/>
                  </a:cubicBezTo>
                  <a:cubicBezTo>
                    <a:pt x="1053" y="701"/>
                    <a:pt x="1049" y="705"/>
                    <a:pt x="1045" y="705"/>
                  </a:cubicBezTo>
                  <a:cubicBezTo>
                    <a:pt x="790" y="705"/>
                    <a:pt x="790" y="705"/>
                    <a:pt x="790" y="705"/>
                  </a:cubicBezTo>
                  <a:cubicBezTo>
                    <a:pt x="778" y="705"/>
                    <a:pt x="769" y="714"/>
                    <a:pt x="769" y="726"/>
                  </a:cubicBezTo>
                  <a:cubicBezTo>
                    <a:pt x="769" y="738"/>
                    <a:pt x="778" y="748"/>
                    <a:pt x="790" y="748"/>
                  </a:cubicBezTo>
                  <a:cubicBezTo>
                    <a:pt x="1103" y="748"/>
                    <a:pt x="1103" y="748"/>
                    <a:pt x="1103" y="748"/>
                  </a:cubicBezTo>
                  <a:cubicBezTo>
                    <a:pt x="1107" y="748"/>
                    <a:pt x="1110" y="751"/>
                    <a:pt x="1110" y="755"/>
                  </a:cubicBezTo>
                  <a:cubicBezTo>
                    <a:pt x="1110" y="759"/>
                    <a:pt x="1107" y="762"/>
                    <a:pt x="1103" y="762"/>
                  </a:cubicBezTo>
                  <a:cubicBezTo>
                    <a:pt x="904" y="762"/>
                    <a:pt x="904" y="762"/>
                    <a:pt x="904" y="762"/>
                  </a:cubicBezTo>
                  <a:cubicBezTo>
                    <a:pt x="892" y="762"/>
                    <a:pt x="883" y="772"/>
                    <a:pt x="883" y="784"/>
                  </a:cubicBezTo>
                  <a:cubicBezTo>
                    <a:pt x="883" y="796"/>
                    <a:pt x="892" y="806"/>
                    <a:pt x="904" y="806"/>
                  </a:cubicBezTo>
                  <a:cubicBezTo>
                    <a:pt x="1048" y="806"/>
                    <a:pt x="1048" y="806"/>
                    <a:pt x="1048" y="806"/>
                  </a:cubicBezTo>
                  <a:cubicBezTo>
                    <a:pt x="1053" y="806"/>
                    <a:pt x="1056" y="809"/>
                    <a:pt x="1056" y="813"/>
                  </a:cubicBezTo>
                  <a:cubicBezTo>
                    <a:pt x="1056" y="817"/>
                    <a:pt x="1053" y="820"/>
                    <a:pt x="1048" y="820"/>
                  </a:cubicBezTo>
                  <a:cubicBezTo>
                    <a:pt x="913" y="820"/>
                    <a:pt x="913" y="820"/>
                    <a:pt x="913" y="820"/>
                  </a:cubicBezTo>
                  <a:cubicBezTo>
                    <a:pt x="901" y="820"/>
                    <a:pt x="891" y="830"/>
                    <a:pt x="891" y="842"/>
                  </a:cubicBezTo>
                  <a:cubicBezTo>
                    <a:pt x="891" y="854"/>
                    <a:pt x="901" y="863"/>
                    <a:pt x="913" y="863"/>
                  </a:cubicBezTo>
                  <a:cubicBezTo>
                    <a:pt x="1053" y="863"/>
                    <a:pt x="1053" y="863"/>
                    <a:pt x="1053" y="863"/>
                  </a:cubicBezTo>
                  <a:cubicBezTo>
                    <a:pt x="1057" y="863"/>
                    <a:pt x="1060" y="867"/>
                    <a:pt x="1060" y="871"/>
                  </a:cubicBezTo>
                  <a:cubicBezTo>
                    <a:pt x="1060" y="875"/>
                    <a:pt x="1057" y="878"/>
                    <a:pt x="1053" y="878"/>
                  </a:cubicBezTo>
                  <a:cubicBezTo>
                    <a:pt x="919" y="878"/>
                    <a:pt x="919" y="878"/>
                    <a:pt x="919" y="878"/>
                  </a:cubicBezTo>
                  <a:cubicBezTo>
                    <a:pt x="907" y="878"/>
                    <a:pt x="897" y="888"/>
                    <a:pt x="897" y="900"/>
                  </a:cubicBezTo>
                  <a:cubicBezTo>
                    <a:pt x="897" y="912"/>
                    <a:pt x="907" y="921"/>
                    <a:pt x="919" y="921"/>
                  </a:cubicBezTo>
                  <a:cubicBezTo>
                    <a:pt x="1016" y="921"/>
                    <a:pt x="1016" y="921"/>
                    <a:pt x="1016" y="921"/>
                  </a:cubicBezTo>
                  <a:cubicBezTo>
                    <a:pt x="1020" y="921"/>
                    <a:pt x="1023" y="925"/>
                    <a:pt x="1023" y="929"/>
                  </a:cubicBezTo>
                  <a:cubicBezTo>
                    <a:pt x="1023" y="933"/>
                    <a:pt x="1020" y="936"/>
                    <a:pt x="1016" y="936"/>
                  </a:cubicBezTo>
                  <a:cubicBezTo>
                    <a:pt x="940" y="936"/>
                    <a:pt x="940" y="936"/>
                    <a:pt x="940" y="936"/>
                  </a:cubicBezTo>
                  <a:cubicBezTo>
                    <a:pt x="928" y="936"/>
                    <a:pt x="918" y="946"/>
                    <a:pt x="918" y="957"/>
                  </a:cubicBezTo>
                  <a:cubicBezTo>
                    <a:pt x="918" y="969"/>
                    <a:pt x="928" y="979"/>
                    <a:pt x="940" y="979"/>
                  </a:cubicBezTo>
                  <a:cubicBezTo>
                    <a:pt x="978" y="979"/>
                    <a:pt x="978" y="979"/>
                    <a:pt x="978" y="979"/>
                  </a:cubicBezTo>
                  <a:cubicBezTo>
                    <a:pt x="982" y="979"/>
                    <a:pt x="985" y="982"/>
                    <a:pt x="985" y="986"/>
                  </a:cubicBezTo>
                  <a:cubicBezTo>
                    <a:pt x="985" y="990"/>
                    <a:pt x="982" y="994"/>
                    <a:pt x="978" y="994"/>
                  </a:cubicBezTo>
                  <a:cubicBezTo>
                    <a:pt x="975" y="994"/>
                    <a:pt x="975" y="994"/>
                    <a:pt x="975" y="994"/>
                  </a:cubicBezTo>
                  <a:cubicBezTo>
                    <a:pt x="956" y="994"/>
                    <a:pt x="939" y="1010"/>
                    <a:pt x="939" y="1030"/>
                  </a:cubicBezTo>
                  <a:cubicBezTo>
                    <a:pt x="939" y="1050"/>
                    <a:pt x="956" y="1066"/>
                    <a:pt x="975" y="1066"/>
                  </a:cubicBezTo>
                  <a:cubicBezTo>
                    <a:pt x="1016" y="1066"/>
                    <a:pt x="1016" y="1066"/>
                    <a:pt x="1016" y="1066"/>
                  </a:cubicBezTo>
                  <a:cubicBezTo>
                    <a:pt x="1028" y="1066"/>
                    <a:pt x="1038" y="1076"/>
                    <a:pt x="1038" y="1088"/>
                  </a:cubicBezTo>
                  <a:cubicBezTo>
                    <a:pt x="1038" y="1100"/>
                    <a:pt x="1028" y="1109"/>
                    <a:pt x="1016" y="1109"/>
                  </a:cubicBezTo>
                  <a:cubicBezTo>
                    <a:pt x="443" y="1109"/>
                    <a:pt x="443" y="1109"/>
                    <a:pt x="443" y="1109"/>
                  </a:cubicBezTo>
                  <a:cubicBezTo>
                    <a:pt x="439" y="1109"/>
                    <a:pt x="435" y="1106"/>
                    <a:pt x="435" y="1102"/>
                  </a:cubicBezTo>
                  <a:cubicBezTo>
                    <a:pt x="435" y="1098"/>
                    <a:pt x="439" y="1095"/>
                    <a:pt x="443" y="1095"/>
                  </a:cubicBezTo>
                  <a:cubicBezTo>
                    <a:pt x="471" y="1095"/>
                    <a:pt x="471" y="1095"/>
                    <a:pt x="471" y="1095"/>
                  </a:cubicBezTo>
                  <a:cubicBezTo>
                    <a:pt x="483" y="1095"/>
                    <a:pt x="493" y="1085"/>
                    <a:pt x="493" y="1073"/>
                  </a:cubicBezTo>
                  <a:cubicBezTo>
                    <a:pt x="493" y="1061"/>
                    <a:pt x="483" y="1051"/>
                    <a:pt x="471" y="1051"/>
                  </a:cubicBezTo>
                  <a:cubicBezTo>
                    <a:pt x="443" y="1051"/>
                    <a:pt x="443" y="1051"/>
                    <a:pt x="443" y="1051"/>
                  </a:cubicBezTo>
                  <a:cubicBezTo>
                    <a:pt x="439" y="1051"/>
                    <a:pt x="435" y="1048"/>
                    <a:pt x="435" y="1044"/>
                  </a:cubicBezTo>
                  <a:cubicBezTo>
                    <a:pt x="435" y="1040"/>
                    <a:pt x="439" y="1037"/>
                    <a:pt x="443" y="1037"/>
                  </a:cubicBezTo>
                  <a:cubicBezTo>
                    <a:pt x="494" y="1037"/>
                    <a:pt x="494" y="1037"/>
                    <a:pt x="494" y="1037"/>
                  </a:cubicBezTo>
                  <a:cubicBezTo>
                    <a:pt x="506" y="1037"/>
                    <a:pt x="516" y="1027"/>
                    <a:pt x="516" y="1015"/>
                  </a:cubicBezTo>
                  <a:cubicBezTo>
                    <a:pt x="516" y="1003"/>
                    <a:pt x="506" y="994"/>
                    <a:pt x="494" y="994"/>
                  </a:cubicBezTo>
                  <a:cubicBezTo>
                    <a:pt x="437" y="994"/>
                    <a:pt x="437" y="994"/>
                    <a:pt x="437" y="994"/>
                  </a:cubicBezTo>
                  <a:cubicBezTo>
                    <a:pt x="433" y="994"/>
                    <a:pt x="430" y="990"/>
                    <a:pt x="430" y="986"/>
                  </a:cubicBezTo>
                  <a:cubicBezTo>
                    <a:pt x="430" y="982"/>
                    <a:pt x="433" y="979"/>
                    <a:pt x="437" y="979"/>
                  </a:cubicBezTo>
                  <a:cubicBezTo>
                    <a:pt x="550" y="979"/>
                    <a:pt x="550" y="979"/>
                    <a:pt x="550" y="979"/>
                  </a:cubicBezTo>
                  <a:cubicBezTo>
                    <a:pt x="562" y="979"/>
                    <a:pt x="571" y="969"/>
                    <a:pt x="571" y="957"/>
                  </a:cubicBezTo>
                  <a:cubicBezTo>
                    <a:pt x="571" y="946"/>
                    <a:pt x="562" y="936"/>
                    <a:pt x="550" y="936"/>
                  </a:cubicBezTo>
                  <a:cubicBezTo>
                    <a:pt x="446" y="936"/>
                    <a:pt x="446" y="936"/>
                    <a:pt x="446" y="936"/>
                  </a:cubicBezTo>
                  <a:cubicBezTo>
                    <a:pt x="442" y="936"/>
                    <a:pt x="438" y="933"/>
                    <a:pt x="438" y="929"/>
                  </a:cubicBezTo>
                  <a:cubicBezTo>
                    <a:pt x="438" y="925"/>
                    <a:pt x="442" y="921"/>
                    <a:pt x="446" y="921"/>
                  </a:cubicBezTo>
                  <a:cubicBezTo>
                    <a:pt x="592" y="921"/>
                    <a:pt x="592" y="921"/>
                    <a:pt x="592" y="921"/>
                  </a:cubicBezTo>
                  <a:cubicBezTo>
                    <a:pt x="604" y="921"/>
                    <a:pt x="613" y="912"/>
                    <a:pt x="613" y="900"/>
                  </a:cubicBezTo>
                  <a:cubicBezTo>
                    <a:pt x="613" y="888"/>
                    <a:pt x="604" y="878"/>
                    <a:pt x="592" y="878"/>
                  </a:cubicBezTo>
                  <a:cubicBezTo>
                    <a:pt x="416" y="878"/>
                    <a:pt x="416" y="878"/>
                    <a:pt x="416" y="878"/>
                  </a:cubicBezTo>
                  <a:cubicBezTo>
                    <a:pt x="412" y="878"/>
                    <a:pt x="409" y="875"/>
                    <a:pt x="409" y="871"/>
                  </a:cubicBezTo>
                  <a:cubicBezTo>
                    <a:pt x="409" y="867"/>
                    <a:pt x="412" y="863"/>
                    <a:pt x="416" y="863"/>
                  </a:cubicBezTo>
                  <a:cubicBezTo>
                    <a:pt x="606" y="863"/>
                    <a:pt x="606" y="863"/>
                    <a:pt x="606" y="863"/>
                  </a:cubicBezTo>
                  <a:cubicBezTo>
                    <a:pt x="618" y="863"/>
                    <a:pt x="628" y="854"/>
                    <a:pt x="628" y="842"/>
                  </a:cubicBezTo>
                  <a:cubicBezTo>
                    <a:pt x="628" y="830"/>
                    <a:pt x="618" y="820"/>
                    <a:pt x="606" y="820"/>
                  </a:cubicBezTo>
                  <a:cubicBezTo>
                    <a:pt x="376" y="820"/>
                    <a:pt x="376" y="820"/>
                    <a:pt x="376" y="820"/>
                  </a:cubicBezTo>
                  <a:cubicBezTo>
                    <a:pt x="372" y="820"/>
                    <a:pt x="369" y="817"/>
                    <a:pt x="369" y="813"/>
                  </a:cubicBezTo>
                  <a:cubicBezTo>
                    <a:pt x="369" y="809"/>
                    <a:pt x="372" y="806"/>
                    <a:pt x="376" y="806"/>
                  </a:cubicBezTo>
                  <a:cubicBezTo>
                    <a:pt x="529" y="806"/>
                    <a:pt x="529" y="806"/>
                    <a:pt x="529" y="806"/>
                  </a:cubicBezTo>
                  <a:cubicBezTo>
                    <a:pt x="541" y="806"/>
                    <a:pt x="550" y="796"/>
                    <a:pt x="550" y="784"/>
                  </a:cubicBezTo>
                  <a:cubicBezTo>
                    <a:pt x="550" y="772"/>
                    <a:pt x="541" y="762"/>
                    <a:pt x="529" y="762"/>
                  </a:cubicBezTo>
                  <a:cubicBezTo>
                    <a:pt x="336" y="762"/>
                    <a:pt x="336" y="762"/>
                    <a:pt x="336" y="762"/>
                  </a:cubicBezTo>
                  <a:cubicBezTo>
                    <a:pt x="332" y="762"/>
                    <a:pt x="329" y="759"/>
                    <a:pt x="329" y="755"/>
                  </a:cubicBezTo>
                  <a:cubicBezTo>
                    <a:pt x="329" y="751"/>
                    <a:pt x="332" y="748"/>
                    <a:pt x="336" y="748"/>
                  </a:cubicBezTo>
                  <a:cubicBezTo>
                    <a:pt x="352" y="748"/>
                    <a:pt x="352" y="748"/>
                    <a:pt x="352" y="748"/>
                  </a:cubicBezTo>
                  <a:cubicBezTo>
                    <a:pt x="364" y="748"/>
                    <a:pt x="374" y="738"/>
                    <a:pt x="374" y="726"/>
                  </a:cubicBezTo>
                  <a:cubicBezTo>
                    <a:pt x="374" y="714"/>
                    <a:pt x="364" y="705"/>
                    <a:pt x="352" y="705"/>
                  </a:cubicBezTo>
                  <a:cubicBezTo>
                    <a:pt x="272" y="705"/>
                    <a:pt x="272" y="705"/>
                    <a:pt x="272" y="705"/>
                  </a:cubicBezTo>
                  <a:cubicBezTo>
                    <a:pt x="268" y="705"/>
                    <a:pt x="265" y="701"/>
                    <a:pt x="265" y="697"/>
                  </a:cubicBezTo>
                  <a:cubicBezTo>
                    <a:pt x="265" y="693"/>
                    <a:pt x="268" y="690"/>
                    <a:pt x="272" y="690"/>
                  </a:cubicBezTo>
                  <a:cubicBezTo>
                    <a:pt x="275" y="690"/>
                    <a:pt x="275" y="690"/>
                    <a:pt x="275" y="690"/>
                  </a:cubicBezTo>
                  <a:cubicBezTo>
                    <a:pt x="287" y="690"/>
                    <a:pt x="296" y="680"/>
                    <a:pt x="296" y="668"/>
                  </a:cubicBezTo>
                  <a:cubicBezTo>
                    <a:pt x="296" y="656"/>
                    <a:pt x="287" y="647"/>
                    <a:pt x="275" y="647"/>
                  </a:cubicBezTo>
                  <a:cubicBezTo>
                    <a:pt x="236" y="647"/>
                    <a:pt x="236" y="647"/>
                    <a:pt x="236" y="647"/>
                  </a:cubicBezTo>
                  <a:cubicBezTo>
                    <a:pt x="231" y="647"/>
                    <a:pt x="228" y="644"/>
                    <a:pt x="228" y="640"/>
                  </a:cubicBezTo>
                  <a:cubicBezTo>
                    <a:pt x="228" y="635"/>
                    <a:pt x="231" y="632"/>
                    <a:pt x="236" y="632"/>
                  </a:cubicBezTo>
                  <a:cubicBezTo>
                    <a:pt x="265" y="632"/>
                    <a:pt x="265" y="632"/>
                    <a:pt x="265" y="632"/>
                  </a:cubicBezTo>
                  <a:cubicBezTo>
                    <a:pt x="277" y="632"/>
                    <a:pt x="287" y="623"/>
                    <a:pt x="287" y="611"/>
                  </a:cubicBezTo>
                  <a:cubicBezTo>
                    <a:pt x="287" y="599"/>
                    <a:pt x="277" y="589"/>
                    <a:pt x="265" y="589"/>
                  </a:cubicBezTo>
                  <a:cubicBezTo>
                    <a:pt x="189" y="589"/>
                    <a:pt x="189" y="589"/>
                    <a:pt x="189" y="589"/>
                  </a:cubicBezTo>
                  <a:cubicBezTo>
                    <a:pt x="185" y="589"/>
                    <a:pt x="182" y="586"/>
                    <a:pt x="182" y="582"/>
                  </a:cubicBezTo>
                  <a:cubicBezTo>
                    <a:pt x="182" y="578"/>
                    <a:pt x="185" y="574"/>
                    <a:pt x="189" y="574"/>
                  </a:cubicBezTo>
                  <a:cubicBezTo>
                    <a:pt x="380" y="574"/>
                    <a:pt x="380" y="574"/>
                    <a:pt x="380" y="574"/>
                  </a:cubicBezTo>
                  <a:cubicBezTo>
                    <a:pt x="392" y="574"/>
                    <a:pt x="402" y="565"/>
                    <a:pt x="402" y="553"/>
                  </a:cubicBezTo>
                  <a:cubicBezTo>
                    <a:pt x="402" y="541"/>
                    <a:pt x="392" y="531"/>
                    <a:pt x="380" y="531"/>
                  </a:cubicBezTo>
                  <a:cubicBezTo>
                    <a:pt x="161" y="531"/>
                    <a:pt x="161" y="531"/>
                    <a:pt x="161" y="531"/>
                  </a:cubicBezTo>
                  <a:cubicBezTo>
                    <a:pt x="157" y="531"/>
                    <a:pt x="154" y="528"/>
                    <a:pt x="154" y="524"/>
                  </a:cubicBezTo>
                  <a:cubicBezTo>
                    <a:pt x="154" y="520"/>
                    <a:pt x="157" y="517"/>
                    <a:pt x="161" y="517"/>
                  </a:cubicBezTo>
                  <a:cubicBezTo>
                    <a:pt x="432" y="517"/>
                    <a:pt x="432" y="517"/>
                    <a:pt x="432" y="517"/>
                  </a:cubicBezTo>
                  <a:cubicBezTo>
                    <a:pt x="444" y="517"/>
                    <a:pt x="454" y="507"/>
                    <a:pt x="454" y="495"/>
                  </a:cubicBezTo>
                  <a:cubicBezTo>
                    <a:pt x="454" y="483"/>
                    <a:pt x="444" y="473"/>
                    <a:pt x="432" y="473"/>
                  </a:cubicBezTo>
                  <a:cubicBezTo>
                    <a:pt x="179" y="473"/>
                    <a:pt x="179" y="473"/>
                    <a:pt x="179" y="473"/>
                  </a:cubicBezTo>
                  <a:cubicBezTo>
                    <a:pt x="175" y="473"/>
                    <a:pt x="172" y="470"/>
                    <a:pt x="172" y="466"/>
                  </a:cubicBezTo>
                  <a:cubicBezTo>
                    <a:pt x="172" y="462"/>
                    <a:pt x="175" y="459"/>
                    <a:pt x="179" y="459"/>
                  </a:cubicBezTo>
                  <a:cubicBezTo>
                    <a:pt x="517" y="459"/>
                    <a:pt x="517" y="459"/>
                    <a:pt x="517" y="459"/>
                  </a:cubicBezTo>
                  <a:cubicBezTo>
                    <a:pt x="529" y="459"/>
                    <a:pt x="539" y="449"/>
                    <a:pt x="539" y="437"/>
                  </a:cubicBezTo>
                  <a:cubicBezTo>
                    <a:pt x="539" y="425"/>
                    <a:pt x="529" y="416"/>
                    <a:pt x="517" y="416"/>
                  </a:cubicBezTo>
                  <a:cubicBezTo>
                    <a:pt x="163" y="416"/>
                    <a:pt x="163" y="416"/>
                    <a:pt x="163" y="416"/>
                  </a:cubicBezTo>
                  <a:cubicBezTo>
                    <a:pt x="159" y="416"/>
                    <a:pt x="156" y="412"/>
                    <a:pt x="156" y="408"/>
                  </a:cubicBezTo>
                  <a:cubicBezTo>
                    <a:pt x="156" y="404"/>
                    <a:pt x="159" y="401"/>
                    <a:pt x="163" y="401"/>
                  </a:cubicBezTo>
                  <a:cubicBezTo>
                    <a:pt x="521" y="401"/>
                    <a:pt x="521" y="401"/>
                    <a:pt x="521" y="401"/>
                  </a:cubicBezTo>
                  <a:cubicBezTo>
                    <a:pt x="533" y="401"/>
                    <a:pt x="543" y="391"/>
                    <a:pt x="543" y="379"/>
                  </a:cubicBezTo>
                  <a:cubicBezTo>
                    <a:pt x="543" y="377"/>
                    <a:pt x="543" y="375"/>
                    <a:pt x="542" y="372"/>
                  </a:cubicBezTo>
                  <a:cubicBezTo>
                    <a:pt x="624" y="372"/>
                    <a:pt x="624" y="372"/>
                    <a:pt x="624" y="372"/>
                  </a:cubicBezTo>
                  <a:cubicBezTo>
                    <a:pt x="636" y="372"/>
                    <a:pt x="645" y="363"/>
                    <a:pt x="645" y="351"/>
                  </a:cubicBezTo>
                  <a:cubicBezTo>
                    <a:pt x="645" y="339"/>
                    <a:pt x="636" y="329"/>
                    <a:pt x="624" y="329"/>
                  </a:cubicBezTo>
                  <a:cubicBezTo>
                    <a:pt x="601" y="329"/>
                    <a:pt x="601" y="329"/>
                    <a:pt x="601" y="329"/>
                  </a:cubicBezTo>
                  <a:cubicBezTo>
                    <a:pt x="597" y="329"/>
                    <a:pt x="593" y="326"/>
                    <a:pt x="593" y="322"/>
                  </a:cubicBezTo>
                  <a:cubicBezTo>
                    <a:pt x="593" y="318"/>
                    <a:pt x="597" y="315"/>
                    <a:pt x="601" y="315"/>
                  </a:cubicBezTo>
                  <a:cubicBezTo>
                    <a:pt x="720" y="315"/>
                    <a:pt x="720" y="315"/>
                    <a:pt x="720" y="315"/>
                  </a:cubicBezTo>
                  <a:cubicBezTo>
                    <a:pt x="732" y="315"/>
                    <a:pt x="742" y="305"/>
                    <a:pt x="742" y="293"/>
                  </a:cubicBezTo>
                  <a:cubicBezTo>
                    <a:pt x="742" y="281"/>
                    <a:pt x="732" y="271"/>
                    <a:pt x="720" y="271"/>
                  </a:cubicBezTo>
                  <a:cubicBezTo>
                    <a:pt x="599" y="271"/>
                    <a:pt x="599" y="271"/>
                    <a:pt x="599" y="271"/>
                  </a:cubicBezTo>
                  <a:cubicBezTo>
                    <a:pt x="595" y="271"/>
                    <a:pt x="592" y="268"/>
                    <a:pt x="592" y="264"/>
                  </a:cubicBezTo>
                  <a:cubicBezTo>
                    <a:pt x="592" y="260"/>
                    <a:pt x="595" y="257"/>
                    <a:pt x="599" y="257"/>
                  </a:cubicBezTo>
                  <a:cubicBezTo>
                    <a:pt x="733" y="257"/>
                    <a:pt x="733" y="257"/>
                    <a:pt x="733" y="257"/>
                  </a:cubicBezTo>
                  <a:cubicBezTo>
                    <a:pt x="745" y="257"/>
                    <a:pt x="755" y="247"/>
                    <a:pt x="755" y="235"/>
                  </a:cubicBezTo>
                  <a:cubicBezTo>
                    <a:pt x="755" y="223"/>
                    <a:pt x="745" y="214"/>
                    <a:pt x="733" y="214"/>
                  </a:cubicBezTo>
                  <a:cubicBezTo>
                    <a:pt x="580" y="214"/>
                    <a:pt x="580" y="214"/>
                    <a:pt x="580" y="214"/>
                  </a:cubicBezTo>
                  <a:cubicBezTo>
                    <a:pt x="576" y="214"/>
                    <a:pt x="572" y="210"/>
                    <a:pt x="572" y="206"/>
                  </a:cubicBezTo>
                  <a:cubicBezTo>
                    <a:pt x="572" y="202"/>
                    <a:pt x="576" y="199"/>
                    <a:pt x="580" y="199"/>
                  </a:cubicBezTo>
                  <a:cubicBezTo>
                    <a:pt x="748" y="199"/>
                    <a:pt x="748" y="199"/>
                    <a:pt x="748" y="199"/>
                  </a:cubicBezTo>
                  <a:cubicBezTo>
                    <a:pt x="760" y="199"/>
                    <a:pt x="769" y="189"/>
                    <a:pt x="769" y="177"/>
                  </a:cubicBezTo>
                  <a:cubicBezTo>
                    <a:pt x="769" y="165"/>
                    <a:pt x="760" y="156"/>
                    <a:pt x="748" y="156"/>
                  </a:cubicBezTo>
                  <a:cubicBezTo>
                    <a:pt x="560" y="156"/>
                    <a:pt x="560" y="156"/>
                    <a:pt x="560" y="156"/>
                  </a:cubicBezTo>
                  <a:cubicBezTo>
                    <a:pt x="556" y="156"/>
                    <a:pt x="553" y="152"/>
                    <a:pt x="553" y="148"/>
                  </a:cubicBezTo>
                  <a:cubicBezTo>
                    <a:pt x="553" y="144"/>
                    <a:pt x="556" y="141"/>
                    <a:pt x="560" y="141"/>
                  </a:cubicBezTo>
                  <a:cubicBezTo>
                    <a:pt x="754" y="141"/>
                    <a:pt x="754" y="141"/>
                    <a:pt x="754" y="141"/>
                  </a:cubicBezTo>
                  <a:cubicBezTo>
                    <a:pt x="765" y="141"/>
                    <a:pt x="775" y="131"/>
                    <a:pt x="775" y="120"/>
                  </a:cubicBezTo>
                  <a:cubicBezTo>
                    <a:pt x="775" y="108"/>
                    <a:pt x="765" y="98"/>
                    <a:pt x="754" y="98"/>
                  </a:cubicBezTo>
                  <a:cubicBezTo>
                    <a:pt x="621" y="98"/>
                    <a:pt x="621" y="98"/>
                    <a:pt x="621" y="98"/>
                  </a:cubicBezTo>
                  <a:cubicBezTo>
                    <a:pt x="617" y="98"/>
                    <a:pt x="614" y="95"/>
                    <a:pt x="614" y="91"/>
                  </a:cubicBezTo>
                  <a:cubicBezTo>
                    <a:pt x="614" y="87"/>
                    <a:pt x="617" y="83"/>
                    <a:pt x="621" y="83"/>
                  </a:cubicBezTo>
                  <a:cubicBezTo>
                    <a:pt x="1236" y="83"/>
                    <a:pt x="1236" y="83"/>
                    <a:pt x="1236" y="83"/>
                  </a:cubicBezTo>
                  <a:cubicBezTo>
                    <a:pt x="1240" y="83"/>
                    <a:pt x="1243" y="87"/>
                    <a:pt x="1243" y="91"/>
                  </a:cubicBezTo>
                  <a:cubicBezTo>
                    <a:pt x="1243" y="95"/>
                    <a:pt x="1240" y="98"/>
                    <a:pt x="1236" y="98"/>
                  </a:cubicBezTo>
                  <a:cubicBezTo>
                    <a:pt x="1224" y="98"/>
                    <a:pt x="1224" y="98"/>
                    <a:pt x="1224" y="98"/>
                  </a:cubicBezTo>
                  <a:cubicBezTo>
                    <a:pt x="1212" y="98"/>
                    <a:pt x="1203" y="108"/>
                    <a:pt x="1203" y="120"/>
                  </a:cubicBezTo>
                  <a:cubicBezTo>
                    <a:pt x="1203" y="131"/>
                    <a:pt x="1212" y="141"/>
                    <a:pt x="1224" y="141"/>
                  </a:cubicBezTo>
                  <a:cubicBezTo>
                    <a:pt x="1692" y="141"/>
                    <a:pt x="1692" y="141"/>
                    <a:pt x="1692" y="141"/>
                  </a:cubicBezTo>
                  <a:cubicBezTo>
                    <a:pt x="1696" y="141"/>
                    <a:pt x="1700" y="144"/>
                    <a:pt x="1700" y="148"/>
                  </a:cubicBezTo>
                  <a:cubicBezTo>
                    <a:pt x="1700" y="152"/>
                    <a:pt x="1696" y="156"/>
                    <a:pt x="1692" y="156"/>
                  </a:cubicBezTo>
                  <a:cubicBezTo>
                    <a:pt x="1074" y="156"/>
                    <a:pt x="1074" y="156"/>
                    <a:pt x="1074" y="156"/>
                  </a:cubicBezTo>
                  <a:cubicBezTo>
                    <a:pt x="1062" y="156"/>
                    <a:pt x="1053" y="165"/>
                    <a:pt x="1053" y="177"/>
                  </a:cubicBezTo>
                  <a:cubicBezTo>
                    <a:pt x="1053" y="189"/>
                    <a:pt x="1062" y="199"/>
                    <a:pt x="1074" y="199"/>
                  </a:cubicBezTo>
                  <a:cubicBezTo>
                    <a:pt x="1685" y="199"/>
                    <a:pt x="1685" y="199"/>
                    <a:pt x="1685" y="199"/>
                  </a:cubicBezTo>
                  <a:cubicBezTo>
                    <a:pt x="1689" y="199"/>
                    <a:pt x="1693" y="202"/>
                    <a:pt x="1693" y="206"/>
                  </a:cubicBezTo>
                  <a:cubicBezTo>
                    <a:pt x="1693" y="210"/>
                    <a:pt x="1689" y="214"/>
                    <a:pt x="1685" y="214"/>
                  </a:cubicBezTo>
                  <a:cubicBezTo>
                    <a:pt x="1144" y="214"/>
                    <a:pt x="1144" y="214"/>
                    <a:pt x="1144" y="214"/>
                  </a:cubicBezTo>
                  <a:cubicBezTo>
                    <a:pt x="1132" y="214"/>
                    <a:pt x="1122" y="223"/>
                    <a:pt x="1122" y="235"/>
                  </a:cubicBezTo>
                  <a:cubicBezTo>
                    <a:pt x="1122" y="247"/>
                    <a:pt x="1132" y="257"/>
                    <a:pt x="1144" y="257"/>
                  </a:cubicBezTo>
                  <a:cubicBezTo>
                    <a:pt x="1682" y="257"/>
                    <a:pt x="1682" y="257"/>
                    <a:pt x="1682" y="257"/>
                  </a:cubicBezTo>
                  <a:cubicBezTo>
                    <a:pt x="1686" y="257"/>
                    <a:pt x="1690" y="260"/>
                    <a:pt x="1690" y="264"/>
                  </a:cubicBezTo>
                  <a:cubicBezTo>
                    <a:pt x="1690" y="268"/>
                    <a:pt x="1686" y="271"/>
                    <a:pt x="1682" y="271"/>
                  </a:cubicBezTo>
                  <a:cubicBezTo>
                    <a:pt x="940" y="271"/>
                    <a:pt x="940" y="271"/>
                    <a:pt x="940" y="271"/>
                  </a:cubicBezTo>
                  <a:cubicBezTo>
                    <a:pt x="928" y="271"/>
                    <a:pt x="918" y="281"/>
                    <a:pt x="918" y="293"/>
                  </a:cubicBezTo>
                  <a:cubicBezTo>
                    <a:pt x="918" y="305"/>
                    <a:pt x="928" y="315"/>
                    <a:pt x="940" y="315"/>
                  </a:cubicBezTo>
                  <a:cubicBezTo>
                    <a:pt x="1553" y="315"/>
                    <a:pt x="1553" y="315"/>
                    <a:pt x="1553" y="315"/>
                  </a:cubicBezTo>
                  <a:cubicBezTo>
                    <a:pt x="1557" y="315"/>
                    <a:pt x="1560" y="318"/>
                    <a:pt x="1560" y="322"/>
                  </a:cubicBezTo>
                  <a:cubicBezTo>
                    <a:pt x="1560" y="326"/>
                    <a:pt x="1557" y="329"/>
                    <a:pt x="1553" y="329"/>
                  </a:cubicBezTo>
                  <a:cubicBezTo>
                    <a:pt x="888" y="329"/>
                    <a:pt x="888" y="329"/>
                    <a:pt x="888" y="329"/>
                  </a:cubicBezTo>
                  <a:cubicBezTo>
                    <a:pt x="876" y="329"/>
                    <a:pt x="866" y="339"/>
                    <a:pt x="866" y="351"/>
                  </a:cubicBezTo>
                  <a:cubicBezTo>
                    <a:pt x="866" y="353"/>
                    <a:pt x="866" y="356"/>
                    <a:pt x="867" y="358"/>
                  </a:cubicBez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userDrawn="1"/>
          </p:nvSpPr>
          <p:spPr bwMode="auto">
            <a:xfrm>
              <a:off x="6528" y="1085"/>
              <a:ext cx="151" cy="143"/>
            </a:xfrm>
            <a:custGeom>
              <a:avLst/>
              <a:gdLst>
                <a:gd name="T0" fmla="*/ 315 w 322"/>
                <a:gd name="T1" fmla="*/ 29 h 303"/>
                <a:gd name="T2" fmla="*/ 158 w 322"/>
                <a:gd name="T3" fmla="*/ 29 h 303"/>
                <a:gd name="T4" fmla="*/ 141 w 322"/>
                <a:gd name="T5" fmla="*/ 29 h 303"/>
                <a:gd name="T6" fmla="*/ 144 w 322"/>
                <a:gd name="T7" fmla="*/ 14 h 303"/>
                <a:gd name="T8" fmla="*/ 269 w 322"/>
                <a:gd name="T9" fmla="*/ 14 h 303"/>
                <a:gd name="T10" fmla="*/ 276 w 322"/>
                <a:gd name="T11" fmla="*/ 7 h 303"/>
                <a:gd name="T12" fmla="*/ 269 w 322"/>
                <a:gd name="T13" fmla="*/ 0 h 303"/>
                <a:gd name="T14" fmla="*/ 144 w 322"/>
                <a:gd name="T15" fmla="*/ 0 h 303"/>
                <a:gd name="T16" fmla="*/ 123 w 322"/>
                <a:gd name="T17" fmla="*/ 29 h 303"/>
                <a:gd name="T18" fmla="*/ 0 w 322"/>
                <a:gd name="T19" fmla="*/ 50 h 303"/>
                <a:gd name="T20" fmla="*/ 60 w 322"/>
                <a:gd name="T21" fmla="*/ 72 h 303"/>
                <a:gd name="T22" fmla="*/ 60 w 322"/>
                <a:gd name="T23" fmla="*/ 87 h 303"/>
                <a:gd name="T24" fmla="*/ 2 w 322"/>
                <a:gd name="T25" fmla="*/ 108 h 303"/>
                <a:gd name="T26" fmla="*/ 225 w 322"/>
                <a:gd name="T27" fmla="*/ 130 h 303"/>
                <a:gd name="T28" fmla="*/ 225 w 322"/>
                <a:gd name="T29" fmla="*/ 144 h 303"/>
                <a:gd name="T30" fmla="*/ 80 w 322"/>
                <a:gd name="T31" fmla="*/ 166 h 303"/>
                <a:gd name="T32" fmla="*/ 227 w 322"/>
                <a:gd name="T33" fmla="*/ 188 h 303"/>
                <a:gd name="T34" fmla="*/ 227 w 322"/>
                <a:gd name="T35" fmla="*/ 202 h 303"/>
                <a:gd name="T36" fmla="*/ 39 w 322"/>
                <a:gd name="T37" fmla="*/ 224 h 303"/>
                <a:gd name="T38" fmla="*/ 115 w 322"/>
                <a:gd name="T39" fmla="*/ 245 h 303"/>
                <a:gd name="T40" fmla="*/ 115 w 322"/>
                <a:gd name="T41" fmla="*/ 260 h 303"/>
                <a:gd name="T42" fmla="*/ 39 w 322"/>
                <a:gd name="T43" fmla="*/ 282 h 303"/>
                <a:gd name="T44" fmla="*/ 67 w 322"/>
                <a:gd name="T45" fmla="*/ 296 h 303"/>
                <a:gd name="T46" fmla="*/ 60 w 322"/>
                <a:gd name="T47" fmla="*/ 289 h 303"/>
                <a:gd name="T48" fmla="*/ 60 w 322"/>
                <a:gd name="T49" fmla="*/ 274 h 303"/>
                <a:gd name="T50" fmla="*/ 136 w 322"/>
                <a:gd name="T51" fmla="*/ 253 h 303"/>
                <a:gd name="T52" fmla="*/ 60 w 322"/>
                <a:gd name="T53" fmla="*/ 231 h 303"/>
                <a:gd name="T54" fmla="*/ 60 w 322"/>
                <a:gd name="T55" fmla="*/ 216 h 303"/>
                <a:gd name="T56" fmla="*/ 249 w 322"/>
                <a:gd name="T57" fmla="*/ 195 h 303"/>
                <a:gd name="T58" fmla="*/ 101 w 322"/>
                <a:gd name="T59" fmla="*/ 173 h 303"/>
                <a:gd name="T60" fmla="*/ 101 w 322"/>
                <a:gd name="T61" fmla="*/ 159 h 303"/>
                <a:gd name="T62" fmla="*/ 246 w 322"/>
                <a:gd name="T63" fmla="*/ 137 h 303"/>
                <a:gd name="T64" fmla="*/ 23 w 322"/>
                <a:gd name="T65" fmla="*/ 115 h 303"/>
                <a:gd name="T66" fmla="*/ 23 w 322"/>
                <a:gd name="T67" fmla="*/ 101 h 303"/>
                <a:gd name="T68" fmla="*/ 81 w 322"/>
                <a:gd name="T69" fmla="*/ 79 h 303"/>
                <a:gd name="T70" fmla="*/ 21 w 322"/>
                <a:gd name="T71" fmla="*/ 58 h 303"/>
                <a:gd name="T72" fmla="*/ 21 w 322"/>
                <a:gd name="T73" fmla="*/ 43 h 303"/>
                <a:gd name="T74" fmla="*/ 144 w 322"/>
                <a:gd name="T75" fmla="*/ 43 h 303"/>
                <a:gd name="T76" fmla="*/ 315 w 322"/>
                <a:gd name="T77" fmla="*/ 43 h 303"/>
                <a:gd name="T78" fmla="*/ 315 w 322"/>
                <a:gd name="T79" fmla="*/ 29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2" h="303">
                  <a:moveTo>
                    <a:pt x="315" y="29"/>
                  </a:moveTo>
                  <a:cubicBezTo>
                    <a:pt x="315" y="29"/>
                    <a:pt x="315" y="29"/>
                    <a:pt x="315" y="29"/>
                  </a:cubicBezTo>
                  <a:cubicBezTo>
                    <a:pt x="314" y="29"/>
                    <a:pt x="314" y="29"/>
                    <a:pt x="314" y="29"/>
                  </a:cubicBezTo>
                  <a:cubicBezTo>
                    <a:pt x="158" y="29"/>
                    <a:pt x="158" y="29"/>
                    <a:pt x="158" y="29"/>
                  </a:cubicBezTo>
                  <a:cubicBezTo>
                    <a:pt x="158" y="29"/>
                    <a:pt x="158" y="29"/>
                    <a:pt x="158" y="29"/>
                  </a:cubicBezTo>
                  <a:cubicBezTo>
                    <a:pt x="141" y="29"/>
                    <a:pt x="141" y="29"/>
                    <a:pt x="141" y="29"/>
                  </a:cubicBezTo>
                  <a:cubicBezTo>
                    <a:pt x="138" y="28"/>
                    <a:pt x="136" y="25"/>
                    <a:pt x="136" y="22"/>
                  </a:cubicBezTo>
                  <a:cubicBezTo>
                    <a:pt x="136" y="18"/>
                    <a:pt x="139" y="14"/>
                    <a:pt x="144" y="14"/>
                  </a:cubicBezTo>
                  <a:cubicBezTo>
                    <a:pt x="269" y="14"/>
                    <a:pt x="269" y="14"/>
                    <a:pt x="269" y="14"/>
                  </a:cubicBezTo>
                  <a:cubicBezTo>
                    <a:pt x="269" y="14"/>
                    <a:pt x="269" y="14"/>
                    <a:pt x="269" y="14"/>
                  </a:cubicBezTo>
                  <a:cubicBezTo>
                    <a:pt x="269" y="14"/>
                    <a:pt x="269" y="14"/>
                    <a:pt x="269" y="14"/>
                  </a:cubicBezTo>
                  <a:cubicBezTo>
                    <a:pt x="273" y="14"/>
                    <a:pt x="276" y="11"/>
                    <a:pt x="276" y="7"/>
                  </a:cubicBezTo>
                  <a:cubicBezTo>
                    <a:pt x="276" y="3"/>
                    <a:pt x="273" y="0"/>
                    <a:pt x="269" y="0"/>
                  </a:cubicBezTo>
                  <a:cubicBezTo>
                    <a:pt x="269" y="0"/>
                    <a:pt x="269" y="0"/>
                    <a:pt x="269" y="0"/>
                  </a:cubicBezTo>
                  <a:cubicBezTo>
                    <a:pt x="269" y="0"/>
                    <a:pt x="269" y="0"/>
                    <a:pt x="269" y="0"/>
                  </a:cubicBezTo>
                  <a:cubicBezTo>
                    <a:pt x="144" y="0"/>
                    <a:pt x="144" y="0"/>
                    <a:pt x="144" y="0"/>
                  </a:cubicBezTo>
                  <a:cubicBezTo>
                    <a:pt x="132" y="0"/>
                    <a:pt x="122" y="10"/>
                    <a:pt x="122" y="22"/>
                  </a:cubicBezTo>
                  <a:cubicBezTo>
                    <a:pt x="122" y="24"/>
                    <a:pt x="122" y="27"/>
                    <a:pt x="123" y="29"/>
                  </a:cubicBezTo>
                  <a:cubicBezTo>
                    <a:pt x="21" y="29"/>
                    <a:pt x="21" y="29"/>
                    <a:pt x="21" y="29"/>
                  </a:cubicBezTo>
                  <a:cubicBezTo>
                    <a:pt x="9" y="29"/>
                    <a:pt x="0" y="38"/>
                    <a:pt x="0" y="50"/>
                  </a:cubicBezTo>
                  <a:cubicBezTo>
                    <a:pt x="0" y="62"/>
                    <a:pt x="9" y="72"/>
                    <a:pt x="21" y="72"/>
                  </a:cubicBezTo>
                  <a:cubicBezTo>
                    <a:pt x="60" y="72"/>
                    <a:pt x="60" y="72"/>
                    <a:pt x="60" y="72"/>
                  </a:cubicBezTo>
                  <a:cubicBezTo>
                    <a:pt x="64" y="72"/>
                    <a:pt x="67" y="75"/>
                    <a:pt x="67" y="79"/>
                  </a:cubicBezTo>
                  <a:cubicBezTo>
                    <a:pt x="67" y="83"/>
                    <a:pt x="64" y="87"/>
                    <a:pt x="60" y="87"/>
                  </a:cubicBezTo>
                  <a:cubicBezTo>
                    <a:pt x="23" y="87"/>
                    <a:pt x="23" y="87"/>
                    <a:pt x="23" y="87"/>
                  </a:cubicBezTo>
                  <a:cubicBezTo>
                    <a:pt x="11" y="87"/>
                    <a:pt x="2" y="96"/>
                    <a:pt x="2" y="108"/>
                  </a:cubicBezTo>
                  <a:cubicBezTo>
                    <a:pt x="2" y="120"/>
                    <a:pt x="11" y="130"/>
                    <a:pt x="23" y="130"/>
                  </a:cubicBezTo>
                  <a:cubicBezTo>
                    <a:pt x="225" y="130"/>
                    <a:pt x="225" y="130"/>
                    <a:pt x="225" y="130"/>
                  </a:cubicBezTo>
                  <a:cubicBezTo>
                    <a:pt x="229" y="130"/>
                    <a:pt x="232" y="133"/>
                    <a:pt x="232" y="137"/>
                  </a:cubicBezTo>
                  <a:cubicBezTo>
                    <a:pt x="232" y="141"/>
                    <a:pt x="229" y="144"/>
                    <a:pt x="225" y="144"/>
                  </a:cubicBezTo>
                  <a:cubicBezTo>
                    <a:pt x="101" y="144"/>
                    <a:pt x="101" y="144"/>
                    <a:pt x="101" y="144"/>
                  </a:cubicBezTo>
                  <a:cubicBezTo>
                    <a:pt x="89" y="144"/>
                    <a:pt x="80" y="154"/>
                    <a:pt x="80" y="166"/>
                  </a:cubicBezTo>
                  <a:cubicBezTo>
                    <a:pt x="80" y="178"/>
                    <a:pt x="89" y="188"/>
                    <a:pt x="101" y="188"/>
                  </a:cubicBezTo>
                  <a:cubicBezTo>
                    <a:pt x="227" y="188"/>
                    <a:pt x="227" y="188"/>
                    <a:pt x="227" y="188"/>
                  </a:cubicBezTo>
                  <a:cubicBezTo>
                    <a:pt x="231" y="188"/>
                    <a:pt x="234" y="191"/>
                    <a:pt x="234" y="195"/>
                  </a:cubicBezTo>
                  <a:cubicBezTo>
                    <a:pt x="234" y="199"/>
                    <a:pt x="231" y="202"/>
                    <a:pt x="227" y="202"/>
                  </a:cubicBezTo>
                  <a:cubicBezTo>
                    <a:pt x="60" y="202"/>
                    <a:pt x="60" y="202"/>
                    <a:pt x="60" y="202"/>
                  </a:cubicBezTo>
                  <a:cubicBezTo>
                    <a:pt x="48" y="202"/>
                    <a:pt x="39" y="212"/>
                    <a:pt x="39" y="224"/>
                  </a:cubicBezTo>
                  <a:cubicBezTo>
                    <a:pt x="39" y="236"/>
                    <a:pt x="48" y="245"/>
                    <a:pt x="60" y="245"/>
                  </a:cubicBezTo>
                  <a:cubicBezTo>
                    <a:pt x="115" y="245"/>
                    <a:pt x="115" y="245"/>
                    <a:pt x="115" y="245"/>
                  </a:cubicBezTo>
                  <a:cubicBezTo>
                    <a:pt x="119" y="245"/>
                    <a:pt x="122" y="249"/>
                    <a:pt x="122" y="253"/>
                  </a:cubicBezTo>
                  <a:cubicBezTo>
                    <a:pt x="122" y="257"/>
                    <a:pt x="119" y="260"/>
                    <a:pt x="115" y="260"/>
                  </a:cubicBezTo>
                  <a:cubicBezTo>
                    <a:pt x="60" y="260"/>
                    <a:pt x="60" y="260"/>
                    <a:pt x="60" y="260"/>
                  </a:cubicBezTo>
                  <a:cubicBezTo>
                    <a:pt x="48" y="260"/>
                    <a:pt x="39" y="270"/>
                    <a:pt x="39" y="282"/>
                  </a:cubicBezTo>
                  <a:cubicBezTo>
                    <a:pt x="39" y="294"/>
                    <a:pt x="48" y="303"/>
                    <a:pt x="60" y="303"/>
                  </a:cubicBezTo>
                  <a:cubicBezTo>
                    <a:pt x="64" y="303"/>
                    <a:pt x="67" y="300"/>
                    <a:pt x="67" y="296"/>
                  </a:cubicBezTo>
                  <a:cubicBezTo>
                    <a:pt x="67" y="292"/>
                    <a:pt x="64" y="289"/>
                    <a:pt x="60" y="289"/>
                  </a:cubicBezTo>
                  <a:cubicBezTo>
                    <a:pt x="60" y="289"/>
                    <a:pt x="60" y="289"/>
                    <a:pt x="60" y="289"/>
                  </a:cubicBezTo>
                  <a:cubicBezTo>
                    <a:pt x="56" y="289"/>
                    <a:pt x="53" y="286"/>
                    <a:pt x="53" y="282"/>
                  </a:cubicBezTo>
                  <a:cubicBezTo>
                    <a:pt x="53" y="278"/>
                    <a:pt x="56" y="274"/>
                    <a:pt x="60" y="274"/>
                  </a:cubicBezTo>
                  <a:cubicBezTo>
                    <a:pt x="115" y="274"/>
                    <a:pt x="115" y="274"/>
                    <a:pt x="115" y="274"/>
                  </a:cubicBezTo>
                  <a:cubicBezTo>
                    <a:pt x="127" y="274"/>
                    <a:pt x="136" y="265"/>
                    <a:pt x="136" y="253"/>
                  </a:cubicBezTo>
                  <a:cubicBezTo>
                    <a:pt x="136" y="241"/>
                    <a:pt x="127" y="231"/>
                    <a:pt x="115" y="231"/>
                  </a:cubicBezTo>
                  <a:cubicBezTo>
                    <a:pt x="60" y="231"/>
                    <a:pt x="60" y="231"/>
                    <a:pt x="60" y="231"/>
                  </a:cubicBezTo>
                  <a:cubicBezTo>
                    <a:pt x="56" y="231"/>
                    <a:pt x="53" y="228"/>
                    <a:pt x="53" y="224"/>
                  </a:cubicBezTo>
                  <a:cubicBezTo>
                    <a:pt x="53" y="220"/>
                    <a:pt x="56" y="216"/>
                    <a:pt x="60" y="216"/>
                  </a:cubicBezTo>
                  <a:cubicBezTo>
                    <a:pt x="227" y="216"/>
                    <a:pt x="227" y="216"/>
                    <a:pt x="227" y="216"/>
                  </a:cubicBezTo>
                  <a:cubicBezTo>
                    <a:pt x="239" y="216"/>
                    <a:pt x="249" y="207"/>
                    <a:pt x="249" y="195"/>
                  </a:cubicBezTo>
                  <a:cubicBezTo>
                    <a:pt x="249" y="183"/>
                    <a:pt x="239" y="173"/>
                    <a:pt x="227" y="173"/>
                  </a:cubicBezTo>
                  <a:cubicBezTo>
                    <a:pt x="101" y="173"/>
                    <a:pt x="101" y="173"/>
                    <a:pt x="101" y="173"/>
                  </a:cubicBezTo>
                  <a:cubicBezTo>
                    <a:pt x="97" y="173"/>
                    <a:pt x="94" y="170"/>
                    <a:pt x="94" y="166"/>
                  </a:cubicBezTo>
                  <a:cubicBezTo>
                    <a:pt x="94" y="162"/>
                    <a:pt x="97" y="159"/>
                    <a:pt x="101" y="159"/>
                  </a:cubicBezTo>
                  <a:cubicBezTo>
                    <a:pt x="225" y="159"/>
                    <a:pt x="225" y="159"/>
                    <a:pt x="225" y="159"/>
                  </a:cubicBezTo>
                  <a:cubicBezTo>
                    <a:pt x="237" y="159"/>
                    <a:pt x="246" y="149"/>
                    <a:pt x="246" y="137"/>
                  </a:cubicBezTo>
                  <a:cubicBezTo>
                    <a:pt x="246" y="125"/>
                    <a:pt x="237" y="115"/>
                    <a:pt x="225" y="115"/>
                  </a:cubicBezTo>
                  <a:cubicBezTo>
                    <a:pt x="23" y="115"/>
                    <a:pt x="23" y="115"/>
                    <a:pt x="23" y="115"/>
                  </a:cubicBezTo>
                  <a:cubicBezTo>
                    <a:pt x="19" y="115"/>
                    <a:pt x="16" y="112"/>
                    <a:pt x="16" y="108"/>
                  </a:cubicBezTo>
                  <a:cubicBezTo>
                    <a:pt x="16" y="104"/>
                    <a:pt x="19" y="101"/>
                    <a:pt x="23" y="101"/>
                  </a:cubicBezTo>
                  <a:cubicBezTo>
                    <a:pt x="60" y="101"/>
                    <a:pt x="60" y="101"/>
                    <a:pt x="60" y="101"/>
                  </a:cubicBezTo>
                  <a:cubicBezTo>
                    <a:pt x="72" y="101"/>
                    <a:pt x="81" y="91"/>
                    <a:pt x="81" y="79"/>
                  </a:cubicBezTo>
                  <a:cubicBezTo>
                    <a:pt x="81" y="67"/>
                    <a:pt x="72" y="58"/>
                    <a:pt x="60" y="58"/>
                  </a:cubicBezTo>
                  <a:cubicBezTo>
                    <a:pt x="21" y="58"/>
                    <a:pt x="21" y="58"/>
                    <a:pt x="21" y="58"/>
                  </a:cubicBezTo>
                  <a:cubicBezTo>
                    <a:pt x="17" y="58"/>
                    <a:pt x="14" y="54"/>
                    <a:pt x="14" y="50"/>
                  </a:cubicBezTo>
                  <a:cubicBezTo>
                    <a:pt x="14" y="46"/>
                    <a:pt x="17" y="43"/>
                    <a:pt x="21" y="43"/>
                  </a:cubicBezTo>
                  <a:cubicBezTo>
                    <a:pt x="140" y="43"/>
                    <a:pt x="140" y="43"/>
                    <a:pt x="140" y="43"/>
                  </a:cubicBezTo>
                  <a:cubicBezTo>
                    <a:pt x="141" y="43"/>
                    <a:pt x="142" y="43"/>
                    <a:pt x="144" y="43"/>
                  </a:cubicBezTo>
                  <a:cubicBezTo>
                    <a:pt x="314" y="43"/>
                    <a:pt x="314" y="43"/>
                    <a:pt x="314" y="43"/>
                  </a:cubicBezTo>
                  <a:cubicBezTo>
                    <a:pt x="314" y="43"/>
                    <a:pt x="314" y="43"/>
                    <a:pt x="315" y="43"/>
                  </a:cubicBezTo>
                  <a:cubicBezTo>
                    <a:pt x="319" y="43"/>
                    <a:pt x="322" y="40"/>
                    <a:pt x="322" y="36"/>
                  </a:cubicBezTo>
                  <a:cubicBezTo>
                    <a:pt x="322" y="32"/>
                    <a:pt x="319" y="29"/>
                    <a:pt x="315"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userDrawn="1"/>
          </p:nvSpPr>
          <p:spPr bwMode="auto">
            <a:xfrm>
              <a:off x="6656" y="1140"/>
              <a:ext cx="74" cy="20"/>
            </a:xfrm>
            <a:custGeom>
              <a:avLst/>
              <a:gdLst>
                <a:gd name="T0" fmla="*/ 21 w 156"/>
                <a:gd name="T1" fmla="*/ 0 h 43"/>
                <a:gd name="T2" fmla="*/ 0 w 156"/>
                <a:gd name="T3" fmla="*/ 21 h 43"/>
                <a:gd name="T4" fmla="*/ 21 w 156"/>
                <a:gd name="T5" fmla="*/ 43 h 43"/>
                <a:gd name="T6" fmla="*/ 149 w 156"/>
                <a:gd name="T7" fmla="*/ 43 h 43"/>
                <a:gd name="T8" fmla="*/ 149 w 156"/>
                <a:gd name="T9" fmla="*/ 43 h 43"/>
                <a:gd name="T10" fmla="*/ 156 w 156"/>
                <a:gd name="T11" fmla="*/ 36 h 43"/>
                <a:gd name="T12" fmla="*/ 149 w 156"/>
                <a:gd name="T13" fmla="*/ 29 h 43"/>
                <a:gd name="T14" fmla="*/ 149 w 156"/>
                <a:gd name="T15" fmla="*/ 29 h 43"/>
                <a:gd name="T16" fmla="*/ 21 w 156"/>
                <a:gd name="T17" fmla="*/ 29 h 43"/>
                <a:gd name="T18" fmla="*/ 14 w 156"/>
                <a:gd name="T19" fmla="*/ 21 h 43"/>
                <a:gd name="T20" fmla="*/ 21 w 156"/>
                <a:gd name="T21" fmla="*/ 14 h 43"/>
                <a:gd name="T22" fmla="*/ 124 w 156"/>
                <a:gd name="T23" fmla="*/ 14 h 43"/>
                <a:gd name="T24" fmla="*/ 124 w 156"/>
                <a:gd name="T25" fmla="*/ 14 h 43"/>
                <a:gd name="T26" fmla="*/ 132 w 156"/>
                <a:gd name="T27" fmla="*/ 7 h 43"/>
                <a:gd name="T28" fmla="*/ 124 w 156"/>
                <a:gd name="T29" fmla="*/ 0 h 43"/>
                <a:gd name="T30" fmla="*/ 124 w 156"/>
                <a:gd name="T31" fmla="*/ 0 h 43"/>
                <a:gd name="T32" fmla="*/ 21 w 156"/>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43">
                  <a:moveTo>
                    <a:pt x="21" y="0"/>
                  </a:moveTo>
                  <a:cubicBezTo>
                    <a:pt x="9" y="0"/>
                    <a:pt x="0" y="9"/>
                    <a:pt x="0" y="21"/>
                  </a:cubicBezTo>
                  <a:cubicBezTo>
                    <a:pt x="0" y="33"/>
                    <a:pt x="9" y="43"/>
                    <a:pt x="21" y="43"/>
                  </a:cubicBezTo>
                  <a:cubicBezTo>
                    <a:pt x="149" y="43"/>
                    <a:pt x="149" y="43"/>
                    <a:pt x="149" y="43"/>
                  </a:cubicBezTo>
                  <a:cubicBezTo>
                    <a:pt x="149" y="43"/>
                    <a:pt x="149" y="43"/>
                    <a:pt x="149" y="43"/>
                  </a:cubicBezTo>
                  <a:cubicBezTo>
                    <a:pt x="153" y="43"/>
                    <a:pt x="156" y="40"/>
                    <a:pt x="156" y="36"/>
                  </a:cubicBezTo>
                  <a:cubicBezTo>
                    <a:pt x="156" y="32"/>
                    <a:pt x="153" y="29"/>
                    <a:pt x="149" y="29"/>
                  </a:cubicBezTo>
                  <a:cubicBezTo>
                    <a:pt x="149" y="29"/>
                    <a:pt x="149" y="29"/>
                    <a:pt x="149" y="29"/>
                  </a:cubicBezTo>
                  <a:cubicBezTo>
                    <a:pt x="21" y="29"/>
                    <a:pt x="21" y="29"/>
                    <a:pt x="21" y="29"/>
                  </a:cubicBezTo>
                  <a:cubicBezTo>
                    <a:pt x="17" y="29"/>
                    <a:pt x="14" y="25"/>
                    <a:pt x="14" y="21"/>
                  </a:cubicBezTo>
                  <a:cubicBezTo>
                    <a:pt x="14" y="17"/>
                    <a:pt x="17" y="14"/>
                    <a:pt x="21" y="14"/>
                  </a:cubicBezTo>
                  <a:cubicBezTo>
                    <a:pt x="124" y="14"/>
                    <a:pt x="124" y="14"/>
                    <a:pt x="124" y="14"/>
                  </a:cubicBezTo>
                  <a:cubicBezTo>
                    <a:pt x="124" y="14"/>
                    <a:pt x="124" y="14"/>
                    <a:pt x="124" y="14"/>
                  </a:cubicBezTo>
                  <a:cubicBezTo>
                    <a:pt x="128" y="14"/>
                    <a:pt x="132" y="11"/>
                    <a:pt x="132" y="7"/>
                  </a:cubicBezTo>
                  <a:cubicBezTo>
                    <a:pt x="132" y="3"/>
                    <a:pt x="128" y="0"/>
                    <a:pt x="124" y="0"/>
                  </a:cubicBezTo>
                  <a:cubicBezTo>
                    <a:pt x="124" y="0"/>
                    <a:pt x="124" y="0"/>
                    <a:pt x="124" y="0"/>
                  </a:cubicBez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userDrawn="1"/>
          </p:nvSpPr>
          <p:spPr bwMode="auto">
            <a:xfrm>
              <a:off x="6570" y="1112"/>
              <a:ext cx="144" cy="21"/>
            </a:xfrm>
            <a:custGeom>
              <a:avLst/>
              <a:gdLst>
                <a:gd name="T0" fmla="*/ 306 w 306"/>
                <a:gd name="T1" fmla="*/ 36 h 43"/>
                <a:gd name="T2" fmla="*/ 299 w 306"/>
                <a:gd name="T3" fmla="*/ 29 h 43"/>
                <a:gd name="T4" fmla="*/ 299 w 306"/>
                <a:gd name="T5" fmla="*/ 29 h 43"/>
                <a:gd name="T6" fmla="*/ 299 w 306"/>
                <a:gd name="T7" fmla="*/ 29 h 43"/>
                <a:gd name="T8" fmla="*/ 21 w 306"/>
                <a:gd name="T9" fmla="*/ 29 h 43"/>
                <a:gd name="T10" fmla="*/ 14 w 306"/>
                <a:gd name="T11" fmla="*/ 22 h 43"/>
                <a:gd name="T12" fmla="*/ 21 w 306"/>
                <a:gd name="T13" fmla="*/ 14 h 43"/>
                <a:gd name="T14" fmla="*/ 291 w 306"/>
                <a:gd name="T15" fmla="*/ 14 h 43"/>
                <a:gd name="T16" fmla="*/ 291 w 306"/>
                <a:gd name="T17" fmla="*/ 14 h 43"/>
                <a:gd name="T18" fmla="*/ 298 w 306"/>
                <a:gd name="T19" fmla="*/ 7 h 43"/>
                <a:gd name="T20" fmla="*/ 291 w 306"/>
                <a:gd name="T21" fmla="*/ 0 h 43"/>
                <a:gd name="T22" fmla="*/ 291 w 306"/>
                <a:gd name="T23" fmla="*/ 0 h 43"/>
                <a:gd name="T24" fmla="*/ 291 w 306"/>
                <a:gd name="T25" fmla="*/ 0 h 43"/>
                <a:gd name="T26" fmla="*/ 21 w 306"/>
                <a:gd name="T27" fmla="*/ 0 h 43"/>
                <a:gd name="T28" fmla="*/ 0 w 306"/>
                <a:gd name="T29" fmla="*/ 22 h 43"/>
                <a:gd name="T30" fmla="*/ 21 w 306"/>
                <a:gd name="T31" fmla="*/ 43 h 43"/>
                <a:gd name="T32" fmla="*/ 299 w 306"/>
                <a:gd name="T33" fmla="*/ 43 h 43"/>
                <a:gd name="T34" fmla="*/ 306 w 306"/>
                <a:gd name="T35"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43">
                  <a:moveTo>
                    <a:pt x="306" y="36"/>
                  </a:moveTo>
                  <a:cubicBezTo>
                    <a:pt x="306" y="32"/>
                    <a:pt x="303" y="29"/>
                    <a:pt x="299" y="29"/>
                  </a:cubicBezTo>
                  <a:cubicBezTo>
                    <a:pt x="299" y="29"/>
                    <a:pt x="299" y="29"/>
                    <a:pt x="299" y="29"/>
                  </a:cubicBezTo>
                  <a:cubicBezTo>
                    <a:pt x="299" y="29"/>
                    <a:pt x="299" y="29"/>
                    <a:pt x="299" y="29"/>
                  </a:cubicBezTo>
                  <a:cubicBezTo>
                    <a:pt x="21" y="29"/>
                    <a:pt x="21" y="29"/>
                    <a:pt x="21" y="29"/>
                  </a:cubicBezTo>
                  <a:cubicBezTo>
                    <a:pt x="17" y="29"/>
                    <a:pt x="14" y="26"/>
                    <a:pt x="14" y="22"/>
                  </a:cubicBezTo>
                  <a:cubicBezTo>
                    <a:pt x="14" y="18"/>
                    <a:pt x="17" y="14"/>
                    <a:pt x="21" y="14"/>
                  </a:cubicBezTo>
                  <a:cubicBezTo>
                    <a:pt x="291" y="14"/>
                    <a:pt x="291" y="14"/>
                    <a:pt x="291" y="14"/>
                  </a:cubicBezTo>
                  <a:cubicBezTo>
                    <a:pt x="291" y="14"/>
                    <a:pt x="291" y="14"/>
                    <a:pt x="291" y="14"/>
                  </a:cubicBezTo>
                  <a:cubicBezTo>
                    <a:pt x="295" y="14"/>
                    <a:pt x="298" y="11"/>
                    <a:pt x="298" y="7"/>
                  </a:cubicBezTo>
                  <a:cubicBezTo>
                    <a:pt x="298" y="3"/>
                    <a:pt x="295" y="0"/>
                    <a:pt x="291" y="0"/>
                  </a:cubicBezTo>
                  <a:cubicBezTo>
                    <a:pt x="291" y="0"/>
                    <a:pt x="291" y="0"/>
                    <a:pt x="291" y="0"/>
                  </a:cubicBezTo>
                  <a:cubicBezTo>
                    <a:pt x="291" y="0"/>
                    <a:pt x="291" y="0"/>
                    <a:pt x="291" y="0"/>
                  </a:cubicBezTo>
                  <a:cubicBezTo>
                    <a:pt x="21" y="0"/>
                    <a:pt x="21" y="0"/>
                    <a:pt x="21" y="0"/>
                  </a:cubicBezTo>
                  <a:cubicBezTo>
                    <a:pt x="10" y="0"/>
                    <a:pt x="0" y="10"/>
                    <a:pt x="0" y="22"/>
                  </a:cubicBezTo>
                  <a:cubicBezTo>
                    <a:pt x="0" y="34"/>
                    <a:pt x="10" y="43"/>
                    <a:pt x="21" y="43"/>
                  </a:cubicBezTo>
                  <a:cubicBezTo>
                    <a:pt x="299" y="43"/>
                    <a:pt x="299" y="43"/>
                    <a:pt x="299" y="43"/>
                  </a:cubicBezTo>
                  <a:cubicBezTo>
                    <a:pt x="303" y="43"/>
                    <a:pt x="306" y="40"/>
                    <a:pt x="306"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userDrawn="1"/>
          </p:nvSpPr>
          <p:spPr bwMode="auto">
            <a:xfrm>
              <a:off x="6656" y="1167"/>
              <a:ext cx="77" cy="20"/>
            </a:xfrm>
            <a:custGeom>
              <a:avLst/>
              <a:gdLst>
                <a:gd name="T0" fmla="*/ 156 w 163"/>
                <a:gd name="T1" fmla="*/ 29 h 43"/>
                <a:gd name="T2" fmla="*/ 156 w 163"/>
                <a:gd name="T3" fmla="*/ 29 h 43"/>
                <a:gd name="T4" fmla="*/ 156 w 163"/>
                <a:gd name="T5" fmla="*/ 29 h 43"/>
                <a:gd name="T6" fmla="*/ 21 w 163"/>
                <a:gd name="T7" fmla="*/ 29 h 43"/>
                <a:gd name="T8" fmla="*/ 14 w 163"/>
                <a:gd name="T9" fmla="*/ 21 h 43"/>
                <a:gd name="T10" fmla="*/ 21 w 163"/>
                <a:gd name="T11" fmla="*/ 14 h 43"/>
                <a:gd name="T12" fmla="*/ 130 w 163"/>
                <a:gd name="T13" fmla="*/ 14 h 43"/>
                <a:gd name="T14" fmla="*/ 130 w 163"/>
                <a:gd name="T15" fmla="*/ 14 h 43"/>
                <a:gd name="T16" fmla="*/ 131 w 163"/>
                <a:gd name="T17" fmla="*/ 14 h 43"/>
                <a:gd name="T18" fmla="*/ 138 w 163"/>
                <a:gd name="T19" fmla="*/ 7 h 43"/>
                <a:gd name="T20" fmla="*/ 131 w 163"/>
                <a:gd name="T21" fmla="*/ 0 h 43"/>
                <a:gd name="T22" fmla="*/ 131 w 163"/>
                <a:gd name="T23" fmla="*/ 0 h 43"/>
                <a:gd name="T24" fmla="*/ 131 w 163"/>
                <a:gd name="T25" fmla="*/ 0 h 43"/>
                <a:gd name="T26" fmla="*/ 21 w 163"/>
                <a:gd name="T27" fmla="*/ 0 h 43"/>
                <a:gd name="T28" fmla="*/ 0 w 163"/>
                <a:gd name="T29" fmla="*/ 21 h 43"/>
                <a:gd name="T30" fmla="*/ 21 w 163"/>
                <a:gd name="T31" fmla="*/ 43 h 43"/>
                <a:gd name="T32" fmla="*/ 156 w 163"/>
                <a:gd name="T33" fmla="*/ 43 h 43"/>
                <a:gd name="T34" fmla="*/ 163 w 163"/>
                <a:gd name="T35" fmla="*/ 36 h 43"/>
                <a:gd name="T36" fmla="*/ 156 w 163"/>
                <a:gd name="T3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43">
                  <a:moveTo>
                    <a:pt x="156" y="29"/>
                  </a:moveTo>
                  <a:cubicBezTo>
                    <a:pt x="156" y="29"/>
                    <a:pt x="156" y="29"/>
                    <a:pt x="156" y="29"/>
                  </a:cubicBezTo>
                  <a:cubicBezTo>
                    <a:pt x="156" y="29"/>
                    <a:pt x="156" y="29"/>
                    <a:pt x="156" y="29"/>
                  </a:cubicBezTo>
                  <a:cubicBezTo>
                    <a:pt x="21" y="29"/>
                    <a:pt x="21" y="29"/>
                    <a:pt x="21" y="29"/>
                  </a:cubicBezTo>
                  <a:cubicBezTo>
                    <a:pt x="17" y="29"/>
                    <a:pt x="14" y="25"/>
                    <a:pt x="14" y="21"/>
                  </a:cubicBezTo>
                  <a:cubicBezTo>
                    <a:pt x="14" y="17"/>
                    <a:pt x="17" y="14"/>
                    <a:pt x="21" y="14"/>
                  </a:cubicBezTo>
                  <a:cubicBezTo>
                    <a:pt x="130" y="14"/>
                    <a:pt x="130" y="14"/>
                    <a:pt x="130" y="14"/>
                  </a:cubicBezTo>
                  <a:cubicBezTo>
                    <a:pt x="130" y="14"/>
                    <a:pt x="130" y="14"/>
                    <a:pt x="130" y="14"/>
                  </a:cubicBezTo>
                  <a:cubicBezTo>
                    <a:pt x="130" y="14"/>
                    <a:pt x="130" y="14"/>
                    <a:pt x="131" y="14"/>
                  </a:cubicBezTo>
                  <a:cubicBezTo>
                    <a:pt x="134" y="14"/>
                    <a:pt x="138" y="11"/>
                    <a:pt x="138" y="7"/>
                  </a:cubicBezTo>
                  <a:cubicBezTo>
                    <a:pt x="138" y="3"/>
                    <a:pt x="134" y="0"/>
                    <a:pt x="131" y="0"/>
                  </a:cubicBezTo>
                  <a:cubicBezTo>
                    <a:pt x="131" y="0"/>
                    <a:pt x="131" y="0"/>
                    <a:pt x="131" y="0"/>
                  </a:cubicBezTo>
                  <a:cubicBezTo>
                    <a:pt x="131" y="0"/>
                    <a:pt x="131" y="0"/>
                    <a:pt x="131" y="0"/>
                  </a:cubicBezTo>
                  <a:cubicBezTo>
                    <a:pt x="21" y="0"/>
                    <a:pt x="21" y="0"/>
                    <a:pt x="21" y="0"/>
                  </a:cubicBezTo>
                  <a:cubicBezTo>
                    <a:pt x="9" y="0"/>
                    <a:pt x="0" y="9"/>
                    <a:pt x="0" y="21"/>
                  </a:cubicBezTo>
                  <a:cubicBezTo>
                    <a:pt x="0" y="33"/>
                    <a:pt x="9" y="43"/>
                    <a:pt x="21" y="43"/>
                  </a:cubicBezTo>
                  <a:cubicBezTo>
                    <a:pt x="156" y="43"/>
                    <a:pt x="156" y="43"/>
                    <a:pt x="156" y="43"/>
                  </a:cubicBezTo>
                  <a:cubicBezTo>
                    <a:pt x="160" y="43"/>
                    <a:pt x="163" y="40"/>
                    <a:pt x="163" y="36"/>
                  </a:cubicBezTo>
                  <a:cubicBezTo>
                    <a:pt x="163" y="32"/>
                    <a:pt x="160" y="29"/>
                    <a:pt x="156"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userDrawn="1"/>
          </p:nvSpPr>
          <p:spPr bwMode="auto">
            <a:xfrm>
              <a:off x="6647" y="1194"/>
              <a:ext cx="78" cy="21"/>
            </a:xfrm>
            <a:custGeom>
              <a:avLst/>
              <a:gdLst>
                <a:gd name="T0" fmla="*/ 166 w 166"/>
                <a:gd name="T1" fmla="*/ 36 h 44"/>
                <a:gd name="T2" fmla="*/ 159 w 166"/>
                <a:gd name="T3" fmla="*/ 29 h 44"/>
                <a:gd name="T4" fmla="*/ 159 w 166"/>
                <a:gd name="T5" fmla="*/ 29 h 44"/>
                <a:gd name="T6" fmla="*/ 21 w 166"/>
                <a:gd name="T7" fmla="*/ 29 h 44"/>
                <a:gd name="T8" fmla="*/ 14 w 166"/>
                <a:gd name="T9" fmla="*/ 22 h 44"/>
                <a:gd name="T10" fmla="*/ 21 w 166"/>
                <a:gd name="T11" fmla="*/ 15 h 44"/>
                <a:gd name="T12" fmla="*/ 152 w 166"/>
                <a:gd name="T13" fmla="*/ 15 h 44"/>
                <a:gd name="T14" fmla="*/ 152 w 166"/>
                <a:gd name="T15" fmla="*/ 15 h 44"/>
                <a:gd name="T16" fmla="*/ 159 w 166"/>
                <a:gd name="T17" fmla="*/ 8 h 44"/>
                <a:gd name="T18" fmla="*/ 152 w 166"/>
                <a:gd name="T19" fmla="*/ 0 h 44"/>
                <a:gd name="T20" fmla="*/ 152 w 166"/>
                <a:gd name="T21" fmla="*/ 0 h 44"/>
                <a:gd name="T22" fmla="*/ 21 w 166"/>
                <a:gd name="T23" fmla="*/ 0 h 44"/>
                <a:gd name="T24" fmla="*/ 0 w 166"/>
                <a:gd name="T25" fmla="*/ 22 h 44"/>
                <a:gd name="T26" fmla="*/ 21 w 166"/>
                <a:gd name="T27" fmla="*/ 44 h 44"/>
                <a:gd name="T28" fmla="*/ 159 w 166"/>
                <a:gd name="T29" fmla="*/ 44 h 44"/>
                <a:gd name="T30" fmla="*/ 159 w 166"/>
                <a:gd name="T31" fmla="*/ 44 h 44"/>
                <a:gd name="T32" fmla="*/ 166 w 166"/>
                <a:gd name="T33"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44">
                  <a:moveTo>
                    <a:pt x="166" y="36"/>
                  </a:moveTo>
                  <a:cubicBezTo>
                    <a:pt x="166" y="33"/>
                    <a:pt x="163" y="29"/>
                    <a:pt x="159" y="29"/>
                  </a:cubicBezTo>
                  <a:cubicBezTo>
                    <a:pt x="159" y="29"/>
                    <a:pt x="159" y="29"/>
                    <a:pt x="159" y="29"/>
                  </a:cubicBezTo>
                  <a:cubicBezTo>
                    <a:pt x="21" y="29"/>
                    <a:pt x="21" y="29"/>
                    <a:pt x="21" y="29"/>
                  </a:cubicBezTo>
                  <a:cubicBezTo>
                    <a:pt x="17" y="29"/>
                    <a:pt x="14" y="26"/>
                    <a:pt x="14" y="22"/>
                  </a:cubicBezTo>
                  <a:cubicBezTo>
                    <a:pt x="14" y="18"/>
                    <a:pt x="17" y="15"/>
                    <a:pt x="21" y="15"/>
                  </a:cubicBezTo>
                  <a:cubicBezTo>
                    <a:pt x="152" y="15"/>
                    <a:pt x="152" y="15"/>
                    <a:pt x="152" y="15"/>
                  </a:cubicBezTo>
                  <a:cubicBezTo>
                    <a:pt x="152" y="15"/>
                    <a:pt x="152" y="15"/>
                    <a:pt x="152" y="15"/>
                  </a:cubicBezTo>
                  <a:cubicBezTo>
                    <a:pt x="155" y="15"/>
                    <a:pt x="159" y="11"/>
                    <a:pt x="159" y="8"/>
                  </a:cubicBezTo>
                  <a:cubicBezTo>
                    <a:pt x="159" y="4"/>
                    <a:pt x="155" y="1"/>
                    <a:pt x="152" y="0"/>
                  </a:cubicBezTo>
                  <a:cubicBezTo>
                    <a:pt x="152" y="0"/>
                    <a:pt x="152" y="0"/>
                    <a:pt x="152" y="0"/>
                  </a:cubicBezTo>
                  <a:cubicBezTo>
                    <a:pt x="21" y="0"/>
                    <a:pt x="21" y="0"/>
                    <a:pt x="21" y="0"/>
                  </a:cubicBezTo>
                  <a:cubicBezTo>
                    <a:pt x="9" y="0"/>
                    <a:pt x="0" y="10"/>
                    <a:pt x="0" y="22"/>
                  </a:cubicBezTo>
                  <a:cubicBezTo>
                    <a:pt x="0" y="34"/>
                    <a:pt x="9" y="44"/>
                    <a:pt x="21" y="44"/>
                  </a:cubicBezTo>
                  <a:cubicBezTo>
                    <a:pt x="159" y="44"/>
                    <a:pt x="159" y="44"/>
                    <a:pt x="159" y="44"/>
                  </a:cubicBezTo>
                  <a:cubicBezTo>
                    <a:pt x="159" y="44"/>
                    <a:pt x="159" y="44"/>
                    <a:pt x="159" y="44"/>
                  </a:cubicBezTo>
                  <a:cubicBezTo>
                    <a:pt x="163" y="43"/>
                    <a:pt x="166" y="40"/>
                    <a:pt x="166"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userDrawn="1"/>
          </p:nvSpPr>
          <p:spPr bwMode="auto">
            <a:xfrm>
              <a:off x="6670" y="1221"/>
              <a:ext cx="42" cy="20"/>
            </a:xfrm>
            <a:custGeom>
              <a:avLst/>
              <a:gdLst>
                <a:gd name="T0" fmla="*/ 74 w 91"/>
                <a:gd name="T1" fmla="*/ 29 h 43"/>
                <a:gd name="T2" fmla="*/ 22 w 91"/>
                <a:gd name="T3" fmla="*/ 29 h 43"/>
                <a:gd name="T4" fmla="*/ 15 w 91"/>
                <a:gd name="T5" fmla="*/ 22 h 43"/>
                <a:gd name="T6" fmla="*/ 22 w 91"/>
                <a:gd name="T7" fmla="*/ 15 h 43"/>
                <a:gd name="T8" fmla="*/ 84 w 91"/>
                <a:gd name="T9" fmla="*/ 15 h 43"/>
                <a:gd name="T10" fmla="*/ 84 w 91"/>
                <a:gd name="T11" fmla="*/ 15 h 43"/>
                <a:gd name="T12" fmla="*/ 84 w 91"/>
                <a:gd name="T13" fmla="*/ 15 h 43"/>
                <a:gd name="T14" fmla="*/ 91 w 91"/>
                <a:gd name="T15" fmla="*/ 7 h 43"/>
                <a:gd name="T16" fmla="*/ 84 w 91"/>
                <a:gd name="T17" fmla="*/ 0 h 43"/>
                <a:gd name="T18" fmla="*/ 83 w 91"/>
                <a:gd name="T19" fmla="*/ 0 h 43"/>
                <a:gd name="T20" fmla="*/ 83 w 91"/>
                <a:gd name="T21" fmla="*/ 0 h 43"/>
                <a:gd name="T22" fmla="*/ 22 w 91"/>
                <a:gd name="T23" fmla="*/ 0 h 43"/>
                <a:gd name="T24" fmla="*/ 0 w 91"/>
                <a:gd name="T25" fmla="*/ 22 h 43"/>
                <a:gd name="T26" fmla="*/ 22 w 91"/>
                <a:gd name="T27" fmla="*/ 43 h 43"/>
                <a:gd name="T28" fmla="*/ 74 w 91"/>
                <a:gd name="T29" fmla="*/ 43 h 43"/>
                <a:gd name="T30" fmla="*/ 74 w 91"/>
                <a:gd name="T31" fmla="*/ 43 h 43"/>
                <a:gd name="T32" fmla="*/ 81 w 91"/>
                <a:gd name="T33" fmla="*/ 36 h 43"/>
                <a:gd name="T34" fmla="*/ 74 w 9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43">
                  <a:moveTo>
                    <a:pt x="74" y="29"/>
                  </a:moveTo>
                  <a:cubicBezTo>
                    <a:pt x="22" y="29"/>
                    <a:pt x="22" y="29"/>
                    <a:pt x="22" y="29"/>
                  </a:cubicBezTo>
                  <a:cubicBezTo>
                    <a:pt x="18" y="29"/>
                    <a:pt x="15" y="26"/>
                    <a:pt x="15" y="22"/>
                  </a:cubicBezTo>
                  <a:cubicBezTo>
                    <a:pt x="15" y="18"/>
                    <a:pt x="18" y="15"/>
                    <a:pt x="22" y="15"/>
                  </a:cubicBezTo>
                  <a:cubicBezTo>
                    <a:pt x="84" y="15"/>
                    <a:pt x="84" y="15"/>
                    <a:pt x="84" y="15"/>
                  </a:cubicBezTo>
                  <a:cubicBezTo>
                    <a:pt x="84" y="15"/>
                    <a:pt x="84" y="15"/>
                    <a:pt x="84" y="15"/>
                  </a:cubicBezTo>
                  <a:cubicBezTo>
                    <a:pt x="84" y="15"/>
                    <a:pt x="84" y="15"/>
                    <a:pt x="84" y="15"/>
                  </a:cubicBezTo>
                  <a:cubicBezTo>
                    <a:pt x="87" y="15"/>
                    <a:pt x="91" y="11"/>
                    <a:pt x="91" y="7"/>
                  </a:cubicBezTo>
                  <a:cubicBezTo>
                    <a:pt x="91" y="3"/>
                    <a:pt x="87" y="0"/>
                    <a:pt x="84" y="0"/>
                  </a:cubicBezTo>
                  <a:cubicBezTo>
                    <a:pt x="83" y="0"/>
                    <a:pt x="83" y="0"/>
                    <a:pt x="83" y="0"/>
                  </a:cubicBezTo>
                  <a:cubicBezTo>
                    <a:pt x="83" y="0"/>
                    <a:pt x="83" y="0"/>
                    <a:pt x="83" y="0"/>
                  </a:cubicBezTo>
                  <a:cubicBezTo>
                    <a:pt x="22" y="0"/>
                    <a:pt x="22" y="0"/>
                    <a:pt x="22" y="0"/>
                  </a:cubicBezTo>
                  <a:cubicBezTo>
                    <a:pt x="10" y="0"/>
                    <a:pt x="0" y="10"/>
                    <a:pt x="0" y="22"/>
                  </a:cubicBezTo>
                  <a:cubicBezTo>
                    <a:pt x="0" y="34"/>
                    <a:pt x="10" y="43"/>
                    <a:pt x="22" y="43"/>
                  </a:cubicBezTo>
                  <a:cubicBezTo>
                    <a:pt x="74" y="43"/>
                    <a:pt x="74" y="43"/>
                    <a:pt x="74" y="43"/>
                  </a:cubicBezTo>
                  <a:cubicBezTo>
                    <a:pt x="74" y="43"/>
                    <a:pt x="74" y="43"/>
                    <a:pt x="74" y="43"/>
                  </a:cubicBezTo>
                  <a:cubicBezTo>
                    <a:pt x="77" y="43"/>
                    <a:pt x="81" y="40"/>
                    <a:pt x="81" y="36"/>
                  </a:cubicBezTo>
                  <a:cubicBezTo>
                    <a:pt x="81" y="32"/>
                    <a:pt x="77" y="29"/>
                    <a:pt x="74"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01043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Section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Subsection Title</a:t>
            </a:r>
          </a:p>
        </p:txBody>
      </p:sp>
      <p:pic>
        <p:nvPicPr>
          <p:cNvPr id="238" name="Picture 237"/>
          <p:cNvPicPr>
            <a:picLocks noChangeAspect="1"/>
          </p:cNvPicPr>
          <p:nvPr userDrawn="1"/>
        </p:nvPicPr>
        <p:blipFill>
          <a:blip r:embed="rId2"/>
          <a:stretch>
            <a:fillRect/>
          </a:stretch>
        </p:blipFill>
        <p:spPr>
          <a:xfrm>
            <a:off x="7762541" y="4126542"/>
            <a:ext cx="4934424" cy="3292466"/>
          </a:xfrm>
          <a:prstGeom prst="rect">
            <a:avLst/>
          </a:prstGeom>
        </p:spPr>
      </p:pic>
    </p:spTree>
    <p:extLst>
      <p:ext uri="{BB962C8B-B14F-4D97-AF65-F5344CB8AC3E}">
        <p14:creationId xmlns:p14="http://schemas.microsoft.com/office/powerpoint/2010/main" val="3670685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107C1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Section title</a:t>
            </a:r>
          </a:p>
        </p:txBody>
      </p:sp>
      <p:sp>
        <p:nvSpPr>
          <p:cNvPr id="4"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Subsection Title</a:t>
            </a:r>
          </a:p>
        </p:txBody>
      </p:sp>
      <p:pic>
        <p:nvPicPr>
          <p:cNvPr id="122" name="Picture 121"/>
          <p:cNvPicPr>
            <a:picLocks noChangeAspect="1"/>
          </p:cNvPicPr>
          <p:nvPr userDrawn="1"/>
        </p:nvPicPr>
        <p:blipFill>
          <a:blip r:embed="rId2"/>
          <a:stretch>
            <a:fillRect/>
          </a:stretch>
        </p:blipFill>
        <p:spPr>
          <a:xfrm>
            <a:off x="7762541" y="4126542"/>
            <a:ext cx="4934424" cy="3292466"/>
          </a:xfrm>
          <a:prstGeom prst="rect">
            <a:avLst/>
          </a:prstGeom>
        </p:spPr>
      </p:pic>
    </p:spTree>
    <p:extLst>
      <p:ext uri="{BB962C8B-B14F-4D97-AF65-F5344CB8AC3E}">
        <p14:creationId xmlns:p14="http://schemas.microsoft.com/office/powerpoint/2010/main" val="2948140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Section title</a:t>
            </a:r>
          </a:p>
        </p:txBody>
      </p:sp>
      <p:sp>
        <p:nvSpPr>
          <p:cNvPr id="4"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Subsection Title</a:t>
            </a:r>
          </a:p>
        </p:txBody>
      </p:sp>
      <p:pic>
        <p:nvPicPr>
          <p:cNvPr id="239" name="Picture 238"/>
          <p:cNvPicPr>
            <a:picLocks noChangeAspect="1"/>
          </p:cNvPicPr>
          <p:nvPr userDrawn="1"/>
        </p:nvPicPr>
        <p:blipFill>
          <a:blip r:embed="rId2"/>
          <a:stretch>
            <a:fillRect/>
          </a:stretch>
        </p:blipFill>
        <p:spPr>
          <a:xfrm>
            <a:off x="7762541" y="4126542"/>
            <a:ext cx="4934424" cy="3292466"/>
          </a:xfrm>
          <a:prstGeom prst="rect">
            <a:avLst/>
          </a:prstGeom>
        </p:spPr>
      </p:pic>
    </p:spTree>
    <p:extLst>
      <p:ext uri="{BB962C8B-B14F-4D97-AF65-F5344CB8AC3E}">
        <p14:creationId xmlns:p14="http://schemas.microsoft.com/office/powerpoint/2010/main" val="2496502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1">
    <p:bg>
      <p:bgPr>
        <a:solidFill>
          <a:srgbClr val="0072C6"/>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8588069" y="1978220"/>
            <a:ext cx="3854937" cy="4987354"/>
          </a:xfrm>
          <a:prstGeom prst="rect">
            <a:avLst/>
          </a:prstGeom>
        </p:spPr>
      </p:pic>
      <p:sp>
        <p:nvSpPr>
          <p:cNvPr id="6" name="Title 4"/>
          <p:cNvSpPr>
            <a:spLocks noGrp="1"/>
          </p:cNvSpPr>
          <p:nvPr>
            <p:ph type="title" hasCustomPrompt="1"/>
          </p:nvPr>
        </p:nvSpPr>
        <p:spPr>
          <a:xfrm>
            <a:off x="274639" y="1209973"/>
            <a:ext cx="10056812" cy="2751698"/>
          </a:xfrm>
        </p:spPr>
        <p:txBody>
          <a:bodyPr/>
          <a:lstStyle>
            <a:lvl1pPr>
              <a:defRPr sz="7200"/>
            </a:lvl1pPr>
          </a:lstStyle>
          <a:p>
            <a:r>
              <a:rPr lang="en-US" b="1">
                <a:solidFill>
                  <a:schemeClr val="tx1"/>
                </a:solidFill>
              </a:rPr>
              <a:t>Demonstration:</a:t>
            </a:r>
            <a:r>
              <a:rPr lang="en-US">
                <a:solidFill>
                  <a:schemeClr val="tx1"/>
                </a:solidFill>
              </a:rPr>
              <a:t> </a:t>
            </a:r>
            <a:br>
              <a:rPr lang="en-US">
                <a:solidFill>
                  <a:schemeClr val="tx1"/>
                </a:solidFill>
              </a:rPr>
            </a:br>
            <a:r>
              <a:rPr lang="en-US">
                <a:solidFill>
                  <a:schemeClr val="tx1"/>
                </a:solidFill>
              </a:rPr>
              <a:t>Demo Title</a:t>
            </a:r>
          </a:p>
        </p:txBody>
      </p:sp>
    </p:spTree>
    <p:extLst>
      <p:ext uri="{BB962C8B-B14F-4D97-AF65-F5344CB8AC3E}">
        <p14:creationId xmlns:p14="http://schemas.microsoft.com/office/powerpoint/2010/main" val="3903585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656854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13642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20654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935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107C1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4837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4003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658791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Knowledge Measure">
    <p:bg>
      <p:bgPr>
        <a:solidFill>
          <a:srgbClr val="004B1C"/>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0" cy="3120854"/>
          </a:xfrm>
        </p:spPr>
        <p:txBody>
          <a:bodyP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baseline="0">
                <a:solidFill>
                  <a:schemeClr val="bg1"/>
                </a:solidFill>
              </a:defRPr>
            </a:lvl1pPr>
          </a:lstStyle>
          <a:p>
            <a:pPr lvl="0"/>
            <a:r>
              <a:rPr lang="en-US"/>
              <a:t>Question 1</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Question 2</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Question 3</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Question 4</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Question 5</a:t>
            </a:r>
          </a:p>
        </p:txBody>
      </p:sp>
      <p:sp>
        <p:nvSpPr>
          <p:cNvPr id="6" name="Title 5"/>
          <p:cNvSpPr>
            <a:spLocks noGrp="1"/>
          </p:cNvSpPr>
          <p:nvPr>
            <p:ph type="title" hasCustomPrompt="1"/>
          </p:nvPr>
        </p:nvSpPr>
        <p:spPr/>
        <p:txBody>
          <a:bodyPr/>
          <a:lstStyle>
            <a:lvl1pPr>
              <a:defRPr>
                <a:solidFill>
                  <a:schemeClr val="bg1"/>
                </a:solidFill>
              </a:defRPr>
            </a:lvl1pPr>
          </a:lstStyle>
          <a:p>
            <a:r>
              <a:rPr lang="en-US"/>
              <a:t>Knowledge Measure</a:t>
            </a:r>
          </a:p>
        </p:txBody>
      </p:sp>
      <p:pic>
        <p:nvPicPr>
          <p:cNvPr id="5" name="Picture 4"/>
          <p:cNvPicPr>
            <a:picLocks noChangeAspect="1"/>
          </p:cNvPicPr>
          <p:nvPr userDrawn="1"/>
        </p:nvPicPr>
        <p:blipFill>
          <a:blip r:embed="rId2"/>
          <a:stretch>
            <a:fillRect/>
          </a:stretch>
        </p:blipFill>
        <p:spPr>
          <a:xfrm>
            <a:off x="7874423" y="4187676"/>
            <a:ext cx="4827756" cy="3221292"/>
          </a:xfrm>
          <a:prstGeom prst="rect">
            <a:avLst/>
          </a:prstGeom>
        </p:spPr>
      </p:pic>
    </p:spTree>
    <p:extLst>
      <p:ext uri="{BB962C8B-B14F-4D97-AF65-F5344CB8AC3E}">
        <p14:creationId xmlns:p14="http://schemas.microsoft.com/office/powerpoint/2010/main" val="71782519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98389915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03626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a:t>Click to edit Master title style</a:t>
            </a:r>
          </a:p>
        </p:txBody>
      </p:sp>
      <p:sp>
        <p:nvSpPr>
          <p:cNvPr id="5" name="Slide Number Placeholder 4"/>
          <p:cNvSpPr>
            <a:spLocks noGrp="1"/>
          </p:cNvSpPr>
          <p:nvPr>
            <p:ph type="sldNum" sz="quarter" idx="12"/>
          </p:nvPr>
        </p:nvSpPr>
        <p:spPr>
          <a:xfrm>
            <a:off x="9028104" y="6482889"/>
            <a:ext cx="2798207" cy="372394"/>
          </a:xfrm>
          <a:prstGeom prst="rect">
            <a:avLst/>
          </a:prstGeom>
        </p:spPr>
        <p:txBody>
          <a:bodyPr/>
          <a:lstStyle>
            <a:lvl1pPr>
              <a:defRPr sz="918"/>
            </a:lvl1p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410404" y="1165754"/>
            <a:ext cx="11398029" cy="1793120"/>
          </a:xfrm>
        </p:spPr>
        <p:txBody>
          <a:bodyPr/>
          <a:lstStyle>
            <a:lvl1pPr>
              <a:defRPr sz="1836"/>
            </a:lvl1pPr>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767316" y="6481594"/>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918">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1750461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1995561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8"/>
            <a:ext cx="10571004" cy="1499289"/>
          </a:xfrm>
        </p:spPr>
        <p:txBody>
          <a:bodyPr/>
          <a:lstStyle/>
          <a:p>
            <a:r>
              <a:rPr lang="en-US"/>
              <a:t>Click to edit Master title style</a:t>
            </a:r>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21824" y="6482890"/>
            <a:ext cx="2901844" cy="372394"/>
          </a:xfrm>
          <a:prstGeom prst="rect">
            <a:avLst/>
          </a:prstGeom>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a:xfrm>
            <a:off x="4249129" y="6482890"/>
            <a:ext cx="3938217" cy="372394"/>
          </a:xfrm>
          <a:prstGeom prst="rect">
            <a:avLst/>
          </a:prstGeo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912807" y="6482890"/>
            <a:ext cx="2901844" cy="372394"/>
          </a:xfrm>
          <a:prstGeom prst="rect">
            <a:avLst/>
          </a:prstGeom>
        </p:spPr>
        <p:txBody>
          <a:bodyPr/>
          <a:lstStyle/>
          <a:p>
            <a:fld id="{F85E53AC-C7F6-4C31-9180-F583D71E520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257911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8639300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odule Lesson 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58428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sson Objectives">
    <p:bg>
      <p:bgPr>
        <a:solidFill>
          <a:schemeClr val="accent1">
            <a:lumMod val="75000"/>
            <a:lumOff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0" cy="3582519"/>
          </a:xfrm>
        </p:spPr>
        <p:txBody>
          <a:bodyPr>
            <a:spAutoFit/>
          </a:bodyPr>
          <a:lstStyle>
            <a:lvl1pPr>
              <a:defRPr sz="4000" baseline="0">
                <a:solidFill>
                  <a:schemeClr val="bg1"/>
                </a:solidFill>
                <a:latin typeface="+mj-lt"/>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baseline="0">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a:t>In this Lesson you will learn the following:</a:t>
            </a:r>
          </a:p>
          <a:p>
            <a:pPr lvl="1"/>
            <a:r>
              <a:rPr lang="en-US"/>
              <a:t>Key Objective 1</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Key Objective 2</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Key Objective 3</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Key Objective 4</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Key Objective 5</a:t>
            </a:r>
          </a:p>
          <a:p>
            <a:pPr lvl="1"/>
            <a:endParaRPr lang="en-US"/>
          </a:p>
        </p:txBody>
      </p:sp>
      <p:sp>
        <p:nvSpPr>
          <p:cNvPr id="6" name="Title 5"/>
          <p:cNvSpPr>
            <a:spLocks noGrp="1"/>
          </p:cNvSpPr>
          <p:nvPr>
            <p:ph type="title" hasCustomPrompt="1"/>
          </p:nvPr>
        </p:nvSpPr>
        <p:spPr/>
        <p:txBody>
          <a:bodyPr/>
          <a:lstStyle>
            <a:lvl1pPr>
              <a:defRPr>
                <a:solidFill>
                  <a:schemeClr val="bg1"/>
                </a:solidFill>
              </a:defRPr>
            </a:lvl1pPr>
          </a:lstStyle>
          <a:p>
            <a:r>
              <a:rPr lang="en-US"/>
              <a:t>Lesson Objectives</a:t>
            </a:r>
          </a:p>
        </p:txBody>
      </p:sp>
    </p:spTree>
    <p:extLst>
      <p:ext uri="{BB962C8B-B14F-4D97-AF65-F5344CB8AC3E}">
        <p14:creationId xmlns:p14="http://schemas.microsoft.com/office/powerpoint/2010/main" val="193893031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996225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45128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3"/>
          <p:cNvSpPr txBox="1">
            <a:spLocks/>
          </p:cNvSpPr>
          <p:nvPr userDrawn="1"/>
        </p:nvSpPr>
        <p:spPr>
          <a:xfrm>
            <a:off x="4680575" y="6622132"/>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71"/>
              <a:t>Microsoft Confidential</a:t>
            </a:r>
          </a:p>
        </p:txBody>
      </p:sp>
    </p:spTree>
    <p:extLst>
      <p:ext uri="{BB962C8B-B14F-4D97-AF65-F5344CB8AC3E}">
        <p14:creationId xmlns:p14="http://schemas.microsoft.com/office/powerpoint/2010/main" val="192760674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3"/>
          <p:cNvSpPr txBox="1">
            <a:spLocks/>
          </p:cNvSpPr>
          <p:nvPr userDrawn="1"/>
        </p:nvSpPr>
        <p:spPr>
          <a:xfrm>
            <a:off x="4680575" y="6622132"/>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71"/>
              <a:t>Microsoft Confidential</a:t>
            </a:r>
          </a:p>
        </p:txBody>
      </p:sp>
    </p:spTree>
    <p:extLst>
      <p:ext uri="{BB962C8B-B14F-4D97-AF65-F5344CB8AC3E}">
        <p14:creationId xmlns:p14="http://schemas.microsoft.com/office/powerpoint/2010/main" val="248080914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25350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30473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97117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186458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2B92AD93-F71E-4F73-B8D7-AEA8E8D12ADA}"/>
              </a:ext>
            </a:extLst>
          </p:cNvPr>
          <p:cNvSpPr txBox="1"/>
          <p:nvPr userDrawn="1"/>
        </p:nvSpPr>
        <p:spPr>
          <a:xfrm>
            <a:off x="12219106" y="5937251"/>
            <a:ext cx="188435" cy="382308"/>
          </a:xfrm>
          <a:prstGeom prst="rect">
            <a:avLst/>
          </a:prstGeom>
          <a:noFill/>
        </p:spPr>
        <p:txBody>
          <a:bodyPr wrap="none" rtlCol="0">
            <a:spAutoFit/>
          </a:bodyPr>
          <a:lstStyle/>
          <a:p>
            <a:pPr defTabSz="931607"/>
            <a:endParaRPr lang="en-US" sz="1836" dirty="0">
              <a:solidFill>
                <a:prstClr val="black"/>
              </a:solidFill>
            </a:endParaRPr>
          </a:p>
        </p:txBody>
      </p:sp>
    </p:spTree>
    <p:extLst>
      <p:ext uri="{BB962C8B-B14F-4D97-AF65-F5344CB8AC3E}">
        <p14:creationId xmlns:p14="http://schemas.microsoft.com/office/powerpoint/2010/main" val="38985094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3"/>
          <p:cNvSpPr txBox="1">
            <a:spLocks/>
          </p:cNvSpPr>
          <p:nvPr userDrawn="1"/>
        </p:nvSpPr>
        <p:spPr>
          <a:xfrm>
            <a:off x="4680575" y="6622132"/>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71"/>
              <a:t>Microsoft Confidential</a:t>
            </a:r>
          </a:p>
        </p:txBody>
      </p:sp>
    </p:spTree>
    <p:extLst>
      <p:ext uri="{BB962C8B-B14F-4D97-AF65-F5344CB8AC3E}">
        <p14:creationId xmlns:p14="http://schemas.microsoft.com/office/powerpoint/2010/main" val="2576665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447683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Section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Subsection Title</a:t>
            </a:r>
          </a:p>
        </p:txBody>
      </p:sp>
    </p:spTree>
    <p:extLst>
      <p:ext uri="{BB962C8B-B14F-4D97-AF65-F5344CB8AC3E}">
        <p14:creationId xmlns:p14="http://schemas.microsoft.com/office/powerpoint/2010/main" val="4243876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Section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Subsection Title</a:t>
            </a:r>
          </a:p>
        </p:txBody>
      </p:sp>
      <p:grpSp>
        <p:nvGrpSpPr>
          <p:cNvPr id="3" name="Group 4"/>
          <p:cNvGrpSpPr>
            <a:grpSpLocks noChangeAspect="1"/>
          </p:cNvGrpSpPr>
          <p:nvPr userDrawn="1"/>
        </p:nvGrpSpPr>
        <p:grpSpPr bwMode="auto">
          <a:xfrm>
            <a:off x="7437437" y="1394223"/>
            <a:ext cx="5334000" cy="6903639"/>
            <a:chOff x="6077" y="479"/>
            <a:chExt cx="1152" cy="1491"/>
          </a:xfrm>
        </p:grpSpPr>
        <p:sp>
          <p:nvSpPr>
            <p:cNvPr id="4" name="AutoShape 3"/>
            <p:cNvSpPr>
              <a:spLocks noChangeAspect="1" noChangeArrowheads="1" noTextEdit="1"/>
            </p:cNvSpPr>
            <p:nvPr userDrawn="1"/>
          </p:nvSpPr>
          <p:spPr bwMode="auto">
            <a:xfrm>
              <a:off x="6077" y="479"/>
              <a:ext cx="1152" cy="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noEditPoints="1"/>
            </p:cNvSpPr>
            <p:nvPr userDrawn="1"/>
          </p:nvSpPr>
          <p:spPr bwMode="auto">
            <a:xfrm>
              <a:off x="6178" y="930"/>
              <a:ext cx="950" cy="557"/>
            </a:xfrm>
            <a:custGeom>
              <a:avLst/>
              <a:gdLst>
                <a:gd name="T0" fmla="*/ 1775 w 2019"/>
                <a:gd name="T1" fmla="*/ 1073 h 1182"/>
                <a:gd name="T2" fmla="*/ 1628 w 2019"/>
                <a:gd name="T3" fmla="*/ 1146 h 1182"/>
                <a:gd name="T4" fmla="*/ 1497 w 2019"/>
                <a:gd name="T5" fmla="*/ 1016 h 1182"/>
                <a:gd name="T6" fmla="*/ 1542 w 2019"/>
                <a:gd name="T7" fmla="*/ 900 h 1182"/>
                <a:gd name="T8" fmla="*/ 1585 w 2019"/>
                <a:gd name="T9" fmla="*/ 784 h 1182"/>
                <a:gd name="T10" fmla="*/ 1313 w 2019"/>
                <a:gd name="T11" fmla="*/ 755 h 1182"/>
                <a:gd name="T12" fmla="*/ 1060 w 2019"/>
                <a:gd name="T13" fmla="*/ 640 h 1182"/>
                <a:gd name="T14" fmla="*/ 1031 w 2019"/>
                <a:gd name="T15" fmla="*/ 524 h 1182"/>
                <a:gd name="T16" fmla="*/ 847 w 2019"/>
                <a:gd name="T17" fmla="*/ 409 h 1182"/>
                <a:gd name="T18" fmla="*/ 1553 w 2019"/>
                <a:gd name="T19" fmla="*/ 300 h 1182"/>
                <a:gd name="T20" fmla="*/ 1685 w 2019"/>
                <a:gd name="T21" fmla="*/ 185 h 1182"/>
                <a:gd name="T22" fmla="*/ 1236 w 2019"/>
                <a:gd name="T23" fmla="*/ 69 h 1182"/>
                <a:gd name="T24" fmla="*/ 748 w 2019"/>
                <a:gd name="T25" fmla="*/ 185 h 1182"/>
                <a:gd name="T26" fmla="*/ 720 w 2019"/>
                <a:gd name="T27" fmla="*/ 300 h 1182"/>
                <a:gd name="T28" fmla="*/ 366 w 2019"/>
                <a:gd name="T29" fmla="*/ 343 h 1182"/>
                <a:gd name="T30" fmla="*/ 236 w 2019"/>
                <a:gd name="T31" fmla="*/ 228 h 1182"/>
                <a:gd name="T32" fmla="*/ 317 w 2019"/>
                <a:gd name="T33" fmla="*/ 37 h 1182"/>
                <a:gd name="T34" fmla="*/ 352 w 2019"/>
                <a:gd name="T35" fmla="*/ 264 h 1182"/>
                <a:gd name="T36" fmla="*/ 496 w 2019"/>
                <a:gd name="T37" fmla="*/ 372 h 1182"/>
                <a:gd name="T38" fmla="*/ 179 w 2019"/>
                <a:gd name="T39" fmla="*/ 488 h 1182"/>
                <a:gd name="T40" fmla="*/ 189 w 2019"/>
                <a:gd name="T41" fmla="*/ 603 h 1182"/>
                <a:gd name="T42" fmla="*/ 272 w 2019"/>
                <a:gd name="T43" fmla="*/ 719 h 1182"/>
                <a:gd name="T44" fmla="*/ 376 w 2019"/>
                <a:gd name="T45" fmla="*/ 835 h 1182"/>
                <a:gd name="T46" fmla="*/ 446 w 2019"/>
                <a:gd name="T47" fmla="*/ 950 h 1182"/>
                <a:gd name="T48" fmla="*/ 443 w 2019"/>
                <a:gd name="T49" fmla="*/ 1066 h 1182"/>
                <a:gd name="T50" fmla="*/ 954 w 2019"/>
                <a:gd name="T51" fmla="*/ 1030 h 1182"/>
                <a:gd name="T52" fmla="*/ 911 w 2019"/>
                <a:gd name="T53" fmla="*/ 900 h 1182"/>
                <a:gd name="T54" fmla="*/ 897 w 2019"/>
                <a:gd name="T55" fmla="*/ 784 h 1182"/>
                <a:gd name="T56" fmla="*/ 755 w 2019"/>
                <a:gd name="T57" fmla="*/ 668 h 1182"/>
                <a:gd name="T58" fmla="*/ 797 w 2019"/>
                <a:gd name="T59" fmla="*/ 553 h 1182"/>
                <a:gd name="T60" fmla="*/ 760 w 2019"/>
                <a:gd name="T61" fmla="*/ 437 h 1182"/>
                <a:gd name="T62" fmla="*/ 1591 w 2019"/>
                <a:gd name="T63" fmla="*/ 387 h 1182"/>
                <a:gd name="T64" fmla="*/ 1552 w 2019"/>
                <a:gd name="T65" fmla="*/ 503 h 1182"/>
                <a:gd name="T66" fmla="*/ 1525 w 2019"/>
                <a:gd name="T67" fmla="*/ 618 h 1182"/>
                <a:gd name="T68" fmla="*/ 1453 w 2019"/>
                <a:gd name="T69" fmla="*/ 734 h 1182"/>
                <a:gd name="T70" fmla="*/ 1623 w 2019"/>
                <a:gd name="T71" fmla="*/ 792 h 1182"/>
                <a:gd name="T72" fmla="*/ 1681 w 2019"/>
                <a:gd name="T73" fmla="*/ 878 h 1182"/>
                <a:gd name="T74" fmla="*/ 1711 w 2019"/>
                <a:gd name="T75" fmla="*/ 994 h 1182"/>
                <a:gd name="T76" fmla="*/ 1657 w 2019"/>
                <a:gd name="T77" fmla="*/ 1110 h 1182"/>
                <a:gd name="T78" fmla="*/ 1824 w 2019"/>
                <a:gd name="T79" fmla="*/ 1081 h 1182"/>
                <a:gd name="T80" fmla="*/ 2019 w 2019"/>
                <a:gd name="T81" fmla="*/ 869 h 1182"/>
                <a:gd name="T82" fmla="*/ 969 w 2019"/>
                <a:gd name="T83" fmla="*/ 459 h 1182"/>
                <a:gd name="T84" fmla="*/ 859 w 2019"/>
                <a:gd name="T85" fmla="*/ 574 h 1182"/>
                <a:gd name="T86" fmla="*/ 1045 w 2019"/>
                <a:gd name="T87" fmla="*/ 690 h 1182"/>
                <a:gd name="T88" fmla="*/ 1048 w 2019"/>
                <a:gd name="T89" fmla="*/ 806 h 1182"/>
                <a:gd name="T90" fmla="*/ 1016 w 2019"/>
                <a:gd name="T91" fmla="*/ 921 h 1182"/>
                <a:gd name="T92" fmla="*/ 1016 w 2019"/>
                <a:gd name="T93" fmla="*/ 1066 h 1182"/>
                <a:gd name="T94" fmla="*/ 494 w 2019"/>
                <a:gd name="T95" fmla="*/ 1037 h 1182"/>
                <a:gd name="T96" fmla="*/ 592 w 2019"/>
                <a:gd name="T97" fmla="*/ 921 h 1182"/>
                <a:gd name="T98" fmla="*/ 529 w 2019"/>
                <a:gd name="T99" fmla="*/ 806 h 1182"/>
                <a:gd name="T100" fmla="*/ 275 w 2019"/>
                <a:gd name="T101" fmla="*/ 690 h 1182"/>
                <a:gd name="T102" fmla="*/ 380 w 2019"/>
                <a:gd name="T103" fmla="*/ 574 h 1182"/>
                <a:gd name="T104" fmla="*/ 517 w 2019"/>
                <a:gd name="T105" fmla="*/ 459 h 1182"/>
                <a:gd name="T106" fmla="*/ 601 w 2019"/>
                <a:gd name="T107" fmla="*/ 329 h 1182"/>
                <a:gd name="T108" fmla="*/ 580 w 2019"/>
                <a:gd name="T109" fmla="*/ 214 h 1182"/>
                <a:gd name="T110" fmla="*/ 621 w 2019"/>
                <a:gd name="T111" fmla="*/ 98 h 1182"/>
                <a:gd name="T112" fmla="*/ 1074 w 2019"/>
                <a:gd name="T113" fmla="*/ 156 h 1182"/>
                <a:gd name="T114" fmla="*/ 940 w 2019"/>
                <a:gd name="T115" fmla="*/ 271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19" h="1182">
                  <a:moveTo>
                    <a:pt x="2000" y="851"/>
                  </a:moveTo>
                  <a:cubicBezTo>
                    <a:pt x="1990" y="851"/>
                    <a:pt x="1981" y="859"/>
                    <a:pt x="1981" y="869"/>
                  </a:cubicBezTo>
                  <a:cubicBezTo>
                    <a:pt x="1981" y="877"/>
                    <a:pt x="1986" y="884"/>
                    <a:pt x="1993" y="887"/>
                  </a:cubicBezTo>
                  <a:cubicBezTo>
                    <a:pt x="1987" y="947"/>
                    <a:pt x="1937" y="994"/>
                    <a:pt x="1875" y="994"/>
                  </a:cubicBezTo>
                  <a:cubicBezTo>
                    <a:pt x="1790" y="994"/>
                    <a:pt x="1790" y="994"/>
                    <a:pt x="1790" y="994"/>
                  </a:cubicBezTo>
                  <a:cubicBezTo>
                    <a:pt x="1779" y="994"/>
                    <a:pt x="1769" y="1004"/>
                    <a:pt x="1769" y="1016"/>
                  </a:cubicBezTo>
                  <a:cubicBezTo>
                    <a:pt x="1769" y="1027"/>
                    <a:pt x="1779" y="1037"/>
                    <a:pt x="1790" y="1037"/>
                  </a:cubicBezTo>
                  <a:cubicBezTo>
                    <a:pt x="1842" y="1037"/>
                    <a:pt x="1842" y="1037"/>
                    <a:pt x="1842" y="1037"/>
                  </a:cubicBezTo>
                  <a:cubicBezTo>
                    <a:pt x="1846" y="1037"/>
                    <a:pt x="1849" y="1040"/>
                    <a:pt x="1849" y="1045"/>
                  </a:cubicBezTo>
                  <a:cubicBezTo>
                    <a:pt x="1849" y="1049"/>
                    <a:pt x="1846" y="1052"/>
                    <a:pt x="1842" y="1052"/>
                  </a:cubicBezTo>
                  <a:cubicBezTo>
                    <a:pt x="1796" y="1052"/>
                    <a:pt x="1796" y="1052"/>
                    <a:pt x="1796" y="1052"/>
                  </a:cubicBezTo>
                  <a:cubicBezTo>
                    <a:pt x="1785" y="1052"/>
                    <a:pt x="1775" y="1061"/>
                    <a:pt x="1775" y="1073"/>
                  </a:cubicBezTo>
                  <a:cubicBezTo>
                    <a:pt x="1775" y="1085"/>
                    <a:pt x="1785" y="1095"/>
                    <a:pt x="1796" y="1095"/>
                  </a:cubicBezTo>
                  <a:cubicBezTo>
                    <a:pt x="1824" y="1095"/>
                    <a:pt x="1824" y="1095"/>
                    <a:pt x="1824" y="1095"/>
                  </a:cubicBezTo>
                  <a:cubicBezTo>
                    <a:pt x="1828" y="1095"/>
                    <a:pt x="1831" y="1098"/>
                    <a:pt x="1831" y="1102"/>
                  </a:cubicBezTo>
                  <a:cubicBezTo>
                    <a:pt x="1831" y="1106"/>
                    <a:pt x="1828" y="1110"/>
                    <a:pt x="1824" y="1110"/>
                  </a:cubicBezTo>
                  <a:cubicBezTo>
                    <a:pt x="1765" y="1110"/>
                    <a:pt x="1765" y="1110"/>
                    <a:pt x="1765" y="1110"/>
                  </a:cubicBezTo>
                  <a:cubicBezTo>
                    <a:pt x="1753" y="1110"/>
                    <a:pt x="1744" y="1119"/>
                    <a:pt x="1744" y="1131"/>
                  </a:cubicBezTo>
                  <a:cubicBezTo>
                    <a:pt x="1744" y="1143"/>
                    <a:pt x="1753" y="1153"/>
                    <a:pt x="1765" y="1153"/>
                  </a:cubicBezTo>
                  <a:cubicBezTo>
                    <a:pt x="1788" y="1153"/>
                    <a:pt x="1788" y="1153"/>
                    <a:pt x="1788" y="1153"/>
                  </a:cubicBezTo>
                  <a:cubicBezTo>
                    <a:pt x="1792" y="1153"/>
                    <a:pt x="1796" y="1156"/>
                    <a:pt x="1796" y="1160"/>
                  </a:cubicBezTo>
                  <a:cubicBezTo>
                    <a:pt x="1796" y="1164"/>
                    <a:pt x="1792" y="1167"/>
                    <a:pt x="1788" y="1167"/>
                  </a:cubicBezTo>
                  <a:cubicBezTo>
                    <a:pt x="1649" y="1167"/>
                    <a:pt x="1649" y="1167"/>
                    <a:pt x="1649" y="1167"/>
                  </a:cubicBezTo>
                  <a:cubicBezTo>
                    <a:pt x="1637" y="1167"/>
                    <a:pt x="1628" y="1158"/>
                    <a:pt x="1628" y="1146"/>
                  </a:cubicBezTo>
                  <a:cubicBezTo>
                    <a:pt x="1628" y="1134"/>
                    <a:pt x="1637" y="1124"/>
                    <a:pt x="1649" y="1124"/>
                  </a:cubicBezTo>
                  <a:cubicBezTo>
                    <a:pt x="1657" y="1124"/>
                    <a:pt x="1657" y="1124"/>
                    <a:pt x="1657" y="1124"/>
                  </a:cubicBezTo>
                  <a:cubicBezTo>
                    <a:pt x="1669" y="1124"/>
                    <a:pt x="1679" y="1114"/>
                    <a:pt x="1679" y="1102"/>
                  </a:cubicBezTo>
                  <a:cubicBezTo>
                    <a:pt x="1679" y="1090"/>
                    <a:pt x="1669" y="1081"/>
                    <a:pt x="1657" y="1081"/>
                  </a:cubicBezTo>
                  <a:cubicBezTo>
                    <a:pt x="1634" y="1081"/>
                    <a:pt x="1634" y="1081"/>
                    <a:pt x="1634" y="1081"/>
                  </a:cubicBezTo>
                  <a:cubicBezTo>
                    <a:pt x="1630" y="1081"/>
                    <a:pt x="1627" y="1077"/>
                    <a:pt x="1627" y="1073"/>
                  </a:cubicBezTo>
                  <a:cubicBezTo>
                    <a:pt x="1627" y="1069"/>
                    <a:pt x="1630" y="1066"/>
                    <a:pt x="1634" y="1066"/>
                  </a:cubicBezTo>
                  <a:cubicBezTo>
                    <a:pt x="1692" y="1066"/>
                    <a:pt x="1692" y="1066"/>
                    <a:pt x="1692" y="1066"/>
                  </a:cubicBezTo>
                  <a:cubicBezTo>
                    <a:pt x="1704" y="1066"/>
                    <a:pt x="1714" y="1056"/>
                    <a:pt x="1714" y="1045"/>
                  </a:cubicBezTo>
                  <a:cubicBezTo>
                    <a:pt x="1714" y="1033"/>
                    <a:pt x="1704" y="1023"/>
                    <a:pt x="1692" y="1023"/>
                  </a:cubicBezTo>
                  <a:cubicBezTo>
                    <a:pt x="1505" y="1023"/>
                    <a:pt x="1505" y="1023"/>
                    <a:pt x="1505" y="1023"/>
                  </a:cubicBezTo>
                  <a:cubicBezTo>
                    <a:pt x="1501" y="1023"/>
                    <a:pt x="1497" y="1020"/>
                    <a:pt x="1497" y="1016"/>
                  </a:cubicBezTo>
                  <a:cubicBezTo>
                    <a:pt x="1497" y="1012"/>
                    <a:pt x="1501" y="1008"/>
                    <a:pt x="1505" y="1008"/>
                  </a:cubicBezTo>
                  <a:cubicBezTo>
                    <a:pt x="1711" y="1008"/>
                    <a:pt x="1711" y="1008"/>
                    <a:pt x="1711" y="1008"/>
                  </a:cubicBezTo>
                  <a:cubicBezTo>
                    <a:pt x="1723" y="1008"/>
                    <a:pt x="1732" y="999"/>
                    <a:pt x="1732" y="987"/>
                  </a:cubicBezTo>
                  <a:cubicBezTo>
                    <a:pt x="1732" y="975"/>
                    <a:pt x="1723" y="965"/>
                    <a:pt x="1711" y="965"/>
                  </a:cubicBezTo>
                  <a:cubicBezTo>
                    <a:pt x="1503" y="965"/>
                    <a:pt x="1503" y="965"/>
                    <a:pt x="1503" y="965"/>
                  </a:cubicBezTo>
                  <a:cubicBezTo>
                    <a:pt x="1499" y="965"/>
                    <a:pt x="1496" y="962"/>
                    <a:pt x="1496" y="958"/>
                  </a:cubicBezTo>
                  <a:cubicBezTo>
                    <a:pt x="1496" y="954"/>
                    <a:pt x="1499" y="950"/>
                    <a:pt x="1503" y="950"/>
                  </a:cubicBezTo>
                  <a:cubicBezTo>
                    <a:pt x="1696" y="950"/>
                    <a:pt x="1696" y="950"/>
                    <a:pt x="1696" y="950"/>
                  </a:cubicBezTo>
                  <a:cubicBezTo>
                    <a:pt x="1708" y="950"/>
                    <a:pt x="1718" y="941"/>
                    <a:pt x="1718" y="929"/>
                  </a:cubicBezTo>
                  <a:cubicBezTo>
                    <a:pt x="1718" y="917"/>
                    <a:pt x="1708" y="907"/>
                    <a:pt x="1696" y="907"/>
                  </a:cubicBezTo>
                  <a:cubicBezTo>
                    <a:pt x="1549" y="907"/>
                    <a:pt x="1549" y="907"/>
                    <a:pt x="1549" y="907"/>
                  </a:cubicBezTo>
                  <a:cubicBezTo>
                    <a:pt x="1545" y="907"/>
                    <a:pt x="1542" y="904"/>
                    <a:pt x="1542" y="900"/>
                  </a:cubicBezTo>
                  <a:cubicBezTo>
                    <a:pt x="1542" y="896"/>
                    <a:pt x="1545" y="893"/>
                    <a:pt x="1549" y="893"/>
                  </a:cubicBezTo>
                  <a:cubicBezTo>
                    <a:pt x="1681" y="893"/>
                    <a:pt x="1681" y="893"/>
                    <a:pt x="1681" y="893"/>
                  </a:cubicBezTo>
                  <a:cubicBezTo>
                    <a:pt x="1701" y="893"/>
                    <a:pt x="1717" y="877"/>
                    <a:pt x="1717" y="857"/>
                  </a:cubicBezTo>
                  <a:cubicBezTo>
                    <a:pt x="1717" y="837"/>
                    <a:pt x="1701" y="821"/>
                    <a:pt x="1681" y="821"/>
                  </a:cubicBezTo>
                  <a:cubicBezTo>
                    <a:pt x="1673" y="821"/>
                    <a:pt x="1673" y="821"/>
                    <a:pt x="1673" y="821"/>
                  </a:cubicBezTo>
                  <a:cubicBezTo>
                    <a:pt x="1669" y="821"/>
                    <a:pt x="1665" y="817"/>
                    <a:pt x="1665" y="813"/>
                  </a:cubicBezTo>
                  <a:cubicBezTo>
                    <a:pt x="1665" y="809"/>
                    <a:pt x="1669" y="806"/>
                    <a:pt x="1673" y="806"/>
                  </a:cubicBezTo>
                  <a:cubicBezTo>
                    <a:pt x="1682" y="806"/>
                    <a:pt x="1682" y="806"/>
                    <a:pt x="1682" y="806"/>
                  </a:cubicBezTo>
                  <a:cubicBezTo>
                    <a:pt x="1694" y="806"/>
                    <a:pt x="1703" y="796"/>
                    <a:pt x="1703" y="784"/>
                  </a:cubicBezTo>
                  <a:cubicBezTo>
                    <a:pt x="1703" y="772"/>
                    <a:pt x="1694" y="763"/>
                    <a:pt x="1682" y="763"/>
                  </a:cubicBezTo>
                  <a:cubicBezTo>
                    <a:pt x="1606" y="763"/>
                    <a:pt x="1606" y="763"/>
                    <a:pt x="1606" y="763"/>
                  </a:cubicBezTo>
                  <a:cubicBezTo>
                    <a:pt x="1594" y="763"/>
                    <a:pt x="1585" y="772"/>
                    <a:pt x="1585" y="784"/>
                  </a:cubicBezTo>
                  <a:cubicBezTo>
                    <a:pt x="1585" y="796"/>
                    <a:pt x="1594" y="806"/>
                    <a:pt x="1606" y="806"/>
                  </a:cubicBezTo>
                  <a:cubicBezTo>
                    <a:pt x="1623" y="806"/>
                    <a:pt x="1623" y="806"/>
                    <a:pt x="1623" y="806"/>
                  </a:cubicBezTo>
                  <a:cubicBezTo>
                    <a:pt x="1627" y="806"/>
                    <a:pt x="1630" y="809"/>
                    <a:pt x="1630" y="813"/>
                  </a:cubicBezTo>
                  <a:cubicBezTo>
                    <a:pt x="1630" y="817"/>
                    <a:pt x="1627" y="821"/>
                    <a:pt x="1623" y="821"/>
                  </a:cubicBezTo>
                  <a:cubicBezTo>
                    <a:pt x="1454" y="821"/>
                    <a:pt x="1454" y="821"/>
                    <a:pt x="1454" y="821"/>
                  </a:cubicBezTo>
                  <a:cubicBezTo>
                    <a:pt x="1450" y="821"/>
                    <a:pt x="1447" y="817"/>
                    <a:pt x="1447" y="813"/>
                  </a:cubicBezTo>
                  <a:cubicBezTo>
                    <a:pt x="1447" y="809"/>
                    <a:pt x="1450" y="806"/>
                    <a:pt x="1454" y="806"/>
                  </a:cubicBezTo>
                  <a:cubicBezTo>
                    <a:pt x="1548" y="806"/>
                    <a:pt x="1548" y="806"/>
                    <a:pt x="1548" y="806"/>
                  </a:cubicBezTo>
                  <a:cubicBezTo>
                    <a:pt x="1560" y="806"/>
                    <a:pt x="1570" y="796"/>
                    <a:pt x="1570" y="784"/>
                  </a:cubicBezTo>
                  <a:cubicBezTo>
                    <a:pt x="1570" y="772"/>
                    <a:pt x="1560" y="763"/>
                    <a:pt x="1548" y="763"/>
                  </a:cubicBezTo>
                  <a:cubicBezTo>
                    <a:pt x="1320" y="763"/>
                    <a:pt x="1320" y="763"/>
                    <a:pt x="1320" y="763"/>
                  </a:cubicBezTo>
                  <a:cubicBezTo>
                    <a:pt x="1316" y="763"/>
                    <a:pt x="1313" y="759"/>
                    <a:pt x="1313" y="755"/>
                  </a:cubicBezTo>
                  <a:cubicBezTo>
                    <a:pt x="1313" y="751"/>
                    <a:pt x="1316" y="748"/>
                    <a:pt x="1320" y="748"/>
                  </a:cubicBezTo>
                  <a:cubicBezTo>
                    <a:pt x="1453" y="748"/>
                    <a:pt x="1453" y="748"/>
                    <a:pt x="1453" y="748"/>
                  </a:cubicBezTo>
                  <a:cubicBezTo>
                    <a:pt x="1465" y="748"/>
                    <a:pt x="1475" y="738"/>
                    <a:pt x="1475" y="727"/>
                  </a:cubicBezTo>
                  <a:cubicBezTo>
                    <a:pt x="1475" y="715"/>
                    <a:pt x="1465" y="705"/>
                    <a:pt x="1453" y="705"/>
                  </a:cubicBezTo>
                  <a:cubicBezTo>
                    <a:pt x="1287" y="705"/>
                    <a:pt x="1287" y="705"/>
                    <a:pt x="1287" y="705"/>
                  </a:cubicBezTo>
                  <a:cubicBezTo>
                    <a:pt x="1283" y="705"/>
                    <a:pt x="1279" y="702"/>
                    <a:pt x="1279" y="698"/>
                  </a:cubicBezTo>
                  <a:cubicBezTo>
                    <a:pt x="1279" y="694"/>
                    <a:pt x="1283" y="690"/>
                    <a:pt x="1287" y="690"/>
                  </a:cubicBezTo>
                  <a:cubicBezTo>
                    <a:pt x="1435" y="690"/>
                    <a:pt x="1435" y="690"/>
                    <a:pt x="1435" y="690"/>
                  </a:cubicBezTo>
                  <a:cubicBezTo>
                    <a:pt x="1447" y="690"/>
                    <a:pt x="1457" y="681"/>
                    <a:pt x="1457" y="669"/>
                  </a:cubicBezTo>
                  <a:cubicBezTo>
                    <a:pt x="1457" y="657"/>
                    <a:pt x="1447" y="647"/>
                    <a:pt x="1435" y="647"/>
                  </a:cubicBezTo>
                  <a:cubicBezTo>
                    <a:pt x="1067" y="647"/>
                    <a:pt x="1067" y="647"/>
                    <a:pt x="1067" y="647"/>
                  </a:cubicBezTo>
                  <a:cubicBezTo>
                    <a:pt x="1063" y="647"/>
                    <a:pt x="1060" y="644"/>
                    <a:pt x="1060" y="640"/>
                  </a:cubicBezTo>
                  <a:cubicBezTo>
                    <a:pt x="1060" y="636"/>
                    <a:pt x="1063" y="633"/>
                    <a:pt x="1067" y="633"/>
                  </a:cubicBezTo>
                  <a:cubicBezTo>
                    <a:pt x="1525" y="633"/>
                    <a:pt x="1525" y="633"/>
                    <a:pt x="1525" y="633"/>
                  </a:cubicBezTo>
                  <a:cubicBezTo>
                    <a:pt x="1537" y="633"/>
                    <a:pt x="1547" y="623"/>
                    <a:pt x="1547" y="611"/>
                  </a:cubicBezTo>
                  <a:cubicBezTo>
                    <a:pt x="1547" y="599"/>
                    <a:pt x="1537" y="589"/>
                    <a:pt x="1525" y="589"/>
                  </a:cubicBezTo>
                  <a:cubicBezTo>
                    <a:pt x="1018" y="589"/>
                    <a:pt x="1018" y="589"/>
                    <a:pt x="1018" y="589"/>
                  </a:cubicBezTo>
                  <a:cubicBezTo>
                    <a:pt x="1014" y="589"/>
                    <a:pt x="1011" y="586"/>
                    <a:pt x="1011" y="582"/>
                  </a:cubicBezTo>
                  <a:cubicBezTo>
                    <a:pt x="1011" y="578"/>
                    <a:pt x="1014" y="575"/>
                    <a:pt x="1018" y="575"/>
                  </a:cubicBezTo>
                  <a:cubicBezTo>
                    <a:pt x="1527" y="575"/>
                    <a:pt x="1527" y="575"/>
                    <a:pt x="1527" y="575"/>
                  </a:cubicBezTo>
                  <a:cubicBezTo>
                    <a:pt x="1539" y="575"/>
                    <a:pt x="1549" y="565"/>
                    <a:pt x="1549" y="553"/>
                  </a:cubicBezTo>
                  <a:cubicBezTo>
                    <a:pt x="1549" y="541"/>
                    <a:pt x="1539" y="532"/>
                    <a:pt x="1527" y="532"/>
                  </a:cubicBezTo>
                  <a:cubicBezTo>
                    <a:pt x="1038" y="532"/>
                    <a:pt x="1038" y="532"/>
                    <a:pt x="1038" y="532"/>
                  </a:cubicBezTo>
                  <a:cubicBezTo>
                    <a:pt x="1034" y="532"/>
                    <a:pt x="1031" y="528"/>
                    <a:pt x="1031" y="524"/>
                  </a:cubicBezTo>
                  <a:cubicBezTo>
                    <a:pt x="1031" y="520"/>
                    <a:pt x="1034" y="517"/>
                    <a:pt x="1038" y="517"/>
                  </a:cubicBezTo>
                  <a:cubicBezTo>
                    <a:pt x="1552" y="517"/>
                    <a:pt x="1552" y="517"/>
                    <a:pt x="1552" y="517"/>
                  </a:cubicBezTo>
                  <a:cubicBezTo>
                    <a:pt x="1564" y="517"/>
                    <a:pt x="1573" y="507"/>
                    <a:pt x="1573" y="495"/>
                  </a:cubicBezTo>
                  <a:cubicBezTo>
                    <a:pt x="1573" y="483"/>
                    <a:pt x="1564" y="474"/>
                    <a:pt x="1552" y="474"/>
                  </a:cubicBezTo>
                  <a:cubicBezTo>
                    <a:pt x="1038" y="474"/>
                    <a:pt x="1038" y="474"/>
                    <a:pt x="1038" y="474"/>
                  </a:cubicBezTo>
                  <a:cubicBezTo>
                    <a:pt x="1034" y="474"/>
                    <a:pt x="1031" y="470"/>
                    <a:pt x="1031" y="466"/>
                  </a:cubicBezTo>
                  <a:cubicBezTo>
                    <a:pt x="1031" y="462"/>
                    <a:pt x="1034" y="459"/>
                    <a:pt x="1038" y="459"/>
                  </a:cubicBezTo>
                  <a:cubicBezTo>
                    <a:pt x="1591" y="459"/>
                    <a:pt x="1591" y="459"/>
                    <a:pt x="1591" y="459"/>
                  </a:cubicBezTo>
                  <a:cubicBezTo>
                    <a:pt x="1603" y="459"/>
                    <a:pt x="1612" y="449"/>
                    <a:pt x="1612" y="437"/>
                  </a:cubicBezTo>
                  <a:cubicBezTo>
                    <a:pt x="1612" y="426"/>
                    <a:pt x="1603" y="416"/>
                    <a:pt x="1591" y="416"/>
                  </a:cubicBezTo>
                  <a:cubicBezTo>
                    <a:pt x="854" y="416"/>
                    <a:pt x="854" y="416"/>
                    <a:pt x="854" y="416"/>
                  </a:cubicBezTo>
                  <a:cubicBezTo>
                    <a:pt x="850" y="416"/>
                    <a:pt x="847" y="413"/>
                    <a:pt x="847" y="409"/>
                  </a:cubicBezTo>
                  <a:cubicBezTo>
                    <a:pt x="847" y="405"/>
                    <a:pt x="850" y="401"/>
                    <a:pt x="854" y="401"/>
                  </a:cubicBezTo>
                  <a:cubicBezTo>
                    <a:pt x="1591" y="401"/>
                    <a:pt x="1591" y="401"/>
                    <a:pt x="1591" y="401"/>
                  </a:cubicBezTo>
                  <a:cubicBezTo>
                    <a:pt x="1603" y="401"/>
                    <a:pt x="1612" y="392"/>
                    <a:pt x="1612" y="380"/>
                  </a:cubicBezTo>
                  <a:cubicBezTo>
                    <a:pt x="1612" y="368"/>
                    <a:pt x="1603" y="358"/>
                    <a:pt x="1591" y="358"/>
                  </a:cubicBezTo>
                  <a:cubicBezTo>
                    <a:pt x="902" y="358"/>
                    <a:pt x="902" y="358"/>
                    <a:pt x="902" y="358"/>
                  </a:cubicBezTo>
                  <a:cubicBezTo>
                    <a:pt x="902" y="358"/>
                    <a:pt x="902" y="358"/>
                    <a:pt x="902" y="358"/>
                  </a:cubicBezTo>
                  <a:cubicBezTo>
                    <a:pt x="885" y="358"/>
                    <a:pt x="885" y="358"/>
                    <a:pt x="885" y="358"/>
                  </a:cubicBezTo>
                  <a:cubicBezTo>
                    <a:pt x="882" y="357"/>
                    <a:pt x="880" y="354"/>
                    <a:pt x="880" y="351"/>
                  </a:cubicBezTo>
                  <a:cubicBezTo>
                    <a:pt x="880" y="347"/>
                    <a:pt x="883" y="343"/>
                    <a:pt x="888" y="343"/>
                  </a:cubicBezTo>
                  <a:cubicBezTo>
                    <a:pt x="1553" y="343"/>
                    <a:pt x="1553" y="343"/>
                    <a:pt x="1553" y="343"/>
                  </a:cubicBezTo>
                  <a:cubicBezTo>
                    <a:pt x="1565" y="343"/>
                    <a:pt x="1574" y="334"/>
                    <a:pt x="1574" y="322"/>
                  </a:cubicBezTo>
                  <a:cubicBezTo>
                    <a:pt x="1574" y="310"/>
                    <a:pt x="1565" y="300"/>
                    <a:pt x="1553" y="300"/>
                  </a:cubicBezTo>
                  <a:cubicBezTo>
                    <a:pt x="940" y="300"/>
                    <a:pt x="940" y="300"/>
                    <a:pt x="940" y="300"/>
                  </a:cubicBezTo>
                  <a:cubicBezTo>
                    <a:pt x="936" y="300"/>
                    <a:pt x="932" y="297"/>
                    <a:pt x="932" y="293"/>
                  </a:cubicBezTo>
                  <a:cubicBezTo>
                    <a:pt x="932" y="289"/>
                    <a:pt x="936" y="286"/>
                    <a:pt x="940" y="286"/>
                  </a:cubicBezTo>
                  <a:cubicBezTo>
                    <a:pt x="1682" y="286"/>
                    <a:pt x="1682" y="286"/>
                    <a:pt x="1682" y="286"/>
                  </a:cubicBezTo>
                  <a:cubicBezTo>
                    <a:pt x="1694" y="286"/>
                    <a:pt x="1704" y="276"/>
                    <a:pt x="1704" y="264"/>
                  </a:cubicBezTo>
                  <a:cubicBezTo>
                    <a:pt x="1704" y="252"/>
                    <a:pt x="1694" y="242"/>
                    <a:pt x="1682" y="242"/>
                  </a:cubicBezTo>
                  <a:cubicBezTo>
                    <a:pt x="1144" y="242"/>
                    <a:pt x="1144" y="242"/>
                    <a:pt x="1144" y="242"/>
                  </a:cubicBezTo>
                  <a:cubicBezTo>
                    <a:pt x="1140" y="242"/>
                    <a:pt x="1136" y="239"/>
                    <a:pt x="1136" y="235"/>
                  </a:cubicBezTo>
                  <a:cubicBezTo>
                    <a:pt x="1136" y="231"/>
                    <a:pt x="1140" y="228"/>
                    <a:pt x="1144" y="228"/>
                  </a:cubicBezTo>
                  <a:cubicBezTo>
                    <a:pt x="1685" y="228"/>
                    <a:pt x="1685" y="228"/>
                    <a:pt x="1685" y="228"/>
                  </a:cubicBezTo>
                  <a:cubicBezTo>
                    <a:pt x="1697" y="228"/>
                    <a:pt x="1707" y="218"/>
                    <a:pt x="1707" y="206"/>
                  </a:cubicBezTo>
                  <a:cubicBezTo>
                    <a:pt x="1707" y="194"/>
                    <a:pt x="1697" y="185"/>
                    <a:pt x="1685" y="185"/>
                  </a:cubicBezTo>
                  <a:cubicBezTo>
                    <a:pt x="1074" y="185"/>
                    <a:pt x="1074" y="185"/>
                    <a:pt x="1074" y="185"/>
                  </a:cubicBezTo>
                  <a:cubicBezTo>
                    <a:pt x="1070" y="185"/>
                    <a:pt x="1067" y="181"/>
                    <a:pt x="1067" y="177"/>
                  </a:cubicBezTo>
                  <a:cubicBezTo>
                    <a:pt x="1067" y="173"/>
                    <a:pt x="1070" y="170"/>
                    <a:pt x="1074" y="170"/>
                  </a:cubicBezTo>
                  <a:cubicBezTo>
                    <a:pt x="1692" y="170"/>
                    <a:pt x="1692" y="170"/>
                    <a:pt x="1692" y="170"/>
                  </a:cubicBezTo>
                  <a:cubicBezTo>
                    <a:pt x="1704" y="170"/>
                    <a:pt x="1714" y="160"/>
                    <a:pt x="1714" y="148"/>
                  </a:cubicBezTo>
                  <a:cubicBezTo>
                    <a:pt x="1714" y="137"/>
                    <a:pt x="1704" y="127"/>
                    <a:pt x="1692" y="127"/>
                  </a:cubicBezTo>
                  <a:cubicBezTo>
                    <a:pt x="1224" y="127"/>
                    <a:pt x="1224" y="127"/>
                    <a:pt x="1224" y="127"/>
                  </a:cubicBezTo>
                  <a:cubicBezTo>
                    <a:pt x="1220" y="127"/>
                    <a:pt x="1217" y="124"/>
                    <a:pt x="1217" y="120"/>
                  </a:cubicBezTo>
                  <a:cubicBezTo>
                    <a:pt x="1217" y="115"/>
                    <a:pt x="1220" y="112"/>
                    <a:pt x="1224" y="112"/>
                  </a:cubicBezTo>
                  <a:cubicBezTo>
                    <a:pt x="1236" y="112"/>
                    <a:pt x="1236" y="112"/>
                    <a:pt x="1236" y="112"/>
                  </a:cubicBezTo>
                  <a:cubicBezTo>
                    <a:pt x="1248" y="112"/>
                    <a:pt x="1257" y="103"/>
                    <a:pt x="1257" y="91"/>
                  </a:cubicBezTo>
                  <a:cubicBezTo>
                    <a:pt x="1257" y="79"/>
                    <a:pt x="1248" y="69"/>
                    <a:pt x="1236" y="69"/>
                  </a:cubicBezTo>
                  <a:cubicBezTo>
                    <a:pt x="621" y="69"/>
                    <a:pt x="621" y="69"/>
                    <a:pt x="621" y="69"/>
                  </a:cubicBezTo>
                  <a:cubicBezTo>
                    <a:pt x="609" y="69"/>
                    <a:pt x="599" y="79"/>
                    <a:pt x="599" y="91"/>
                  </a:cubicBezTo>
                  <a:cubicBezTo>
                    <a:pt x="599" y="103"/>
                    <a:pt x="609" y="112"/>
                    <a:pt x="621" y="112"/>
                  </a:cubicBezTo>
                  <a:cubicBezTo>
                    <a:pt x="754" y="112"/>
                    <a:pt x="754" y="112"/>
                    <a:pt x="754" y="112"/>
                  </a:cubicBezTo>
                  <a:cubicBezTo>
                    <a:pt x="758" y="112"/>
                    <a:pt x="761" y="115"/>
                    <a:pt x="761" y="120"/>
                  </a:cubicBezTo>
                  <a:cubicBezTo>
                    <a:pt x="761" y="124"/>
                    <a:pt x="758" y="127"/>
                    <a:pt x="754" y="127"/>
                  </a:cubicBezTo>
                  <a:cubicBezTo>
                    <a:pt x="560" y="127"/>
                    <a:pt x="560" y="127"/>
                    <a:pt x="560" y="127"/>
                  </a:cubicBezTo>
                  <a:cubicBezTo>
                    <a:pt x="548" y="127"/>
                    <a:pt x="539" y="137"/>
                    <a:pt x="539" y="148"/>
                  </a:cubicBezTo>
                  <a:cubicBezTo>
                    <a:pt x="539" y="160"/>
                    <a:pt x="548" y="170"/>
                    <a:pt x="560" y="170"/>
                  </a:cubicBezTo>
                  <a:cubicBezTo>
                    <a:pt x="748" y="170"/>
                    <a:pt x="748" y="170"/>
                    <a:pt x="748" y="170"/>
                  </a:cubicBezTo>
                  <a:cubicBezTo>
                    <a:pt x="752" y="170"/>
                    <a:pt x="755" y="173"/>
                    <a:pt x="755" y="177"/>
                  </a:cubicBezTo>
                  <a:cubicBezTo>
                    <a:pt x="755" y="181"/>
                    <a:pt x="752" y="185"/>
                    <a:pt x="748" y="185"/>
                  </a:cubicBezTo>
                  <a:cubicBezTo>
                    <a:pt x="580" y="185"/>
                    <a:pt x="580" y="185"/>
                    <a:pt x="580" y="185"/>
                  </a:cubicBezTo>
                  <a:cubicBezTo>
                    <a:pt x="568" y="185"/>
                    <a:pt x="558" y="194"/>
                    <a:pt x="558" y="206"/>
                  </a:cubicBezTo>
                  <a:cubicBezTo>
                    <a:pt x="558" y="218"/>
                    <a:pt x="568" y="228"/>
                    <a:pt x="580" y="228"/>
                  </a:cubicBezTo>
                  <a:cubicBezTo>
                    <a:pt x="733" y="228"/>
                    <a:pt x="733" y="228"/>
                    <a:pt x="733" y="228"/>
                  </a:cubicBezTo>
                  <a:cubicBezTo>
                    <a:pt x="737" y="228"/>
                    <a:pt x="741" y="231"/>
                    <a:pt x="741" y="235"/>
                  </a:cubicBezTo>
                  <a:cubicBezTo>
                    <a:pt x="741" y="239"/>
                    <a:pt x="737" y="242"/>
                    <a:pt x="733" y="242"/>
                  </a:cubicBezTo>
                  <a:cubicBezTo>
                    <a:pt x="599" y="242"/>
                    <a:pt x="599" y="242"/>
                    <a:pt x="599" y="242"/>
                  </a:cubicBezTo>
                  <a:cubicBezTo>
                    <a:pt x="587" y="242"/>
                    <a:pt x="578" y="252"/>
                    <a:pt x="578" y="264"/>
                  </a:cubicBezTo>
                  <a:cubicBezTo>
                    <a:pt x="578" y="276"/>
                    <a:pt x="587" y="286"/>
                    <a:pt x="599" y="286"/>
                  </a:cubicBezTo>
                  <a:cubicBezTo>
                    <a:pt x="720" y="286"/>
                    <a:pt x="720" y="286"/>
                    <a:pt x="720" y="286"/>
                  </a:cubicBezTo>
                  <a:cubicBezTo>
                    <a:pt x="724" y="286"/>
                    <a:pt x="728" y="289"/>
                    <a:pt x="728" y="293"/>
                  </a:cubicBezTo>
                  <a:cubicBezTo>
                    <a:pt x="728" y="297"/>
                    <a:pt x="724" y="300"/>
                    <a:pt x="720" y="300"/>
                  </a:cubicBezTo>
                  <a:cubicBezTo>
                    <a:pt x="601" y="300"/>
                    <a:pt x="601" y="300"/>
                    <a:pt x="601" y="300"/>
                  </a:cubicBezTo>
                  <a:cubicBezTo>
                    <a:pt x="589" y="300"/>
                    <a:pt x="579" y="310"/>
                    <a:pt x="579" y="322"/>
                  </a:cubicBezTo>
                  <a:cubicBezTo>
                    <a:pt x="579" y="334"/>
                    <a:pt x="589" y="343"/>
                    <a:pt x="601" y="343"/>
                  </a:cubicBezTo>
                  <a:cubicBezTo>
                    <a:pt x="624" y="343"/>
                    <a:pt x="624" y="343"/>
                    <a:pt x="624" y="343"/>
                  </a:cubicBezTo>
                  <a:cubicBezTo>
                    <a:pt x="628" y="343"/>
                    <a:pt x="631" y="347"/>
                    <a:pt x="631" y="351"/>
                  </a:cubicBezTo>
                  <a:cubicBezTo>
                    <a:pt x="631" y="355"/>
                    <a:pt x="628" y="358"/>
                    <a:pt x="624" y="358"/>
                  </a:cubicBezTo>
                  <a:cubicBezTo>
                    <a:pt x="525" y="358"/>
                    <a:pt x="525" y="358"/>
                    <a:pt x="525" y="358"/>
                  </a:cubicBezTo>
                  <a:cubicBezTo>
                    <a:pt x="524" y="358"/>
                    <a:pt x="523" y="358"/>
                    <a:pt x="521" y="358"/>
                  </a:cubicBezTo>
                  <a:cubicBezTo>
                    <a:pt x="156" y="358"/>
                    <a:pt x="156" y="358"/>
                    <a:pt x="156" y="358"/>
                  </a:cubicBezTo>
                  <a:cubicBezTo>
                    <a:pt x="152" y="358"/>
                    <a:pt x="149" y="354"/>
                    <a:pt x="149" y="350"/>
                  </a:cubicBezTo>
                  <a:cubicBezTo>
                    <a:pt x="149" y="346"/>
                    <a:pt x="152" y="343"/>
                    <a:pt x="156" y="343"/>
                  </a:cubicBezTo>
                  <a:cubicBezTo>
                    <a:pt x="366" y="343"/>
                    <a:pt x="366" y="343"/>
                    <a:pt x="366" y="343"/>
                  </a:cubicBezTo>
                  <a:cubicBezTo>
                    <a:pt x="377" y="343"/>
                    <a:pt x="387" y="333"/>
                    <a:pt x="387" y="322"/>
                  </a:cubicBezTo>
                  <a:cubicBezTo>
                    <a:pt x="387" y="310"/>
                    <a:pt x="377" y="300"/>
                    <a:pt x="366" y="300"/>
                  </a:cubicBezTo>
                  <a:cubicBezTo>
                    <a:pt x="21" y="300"/>
                    <a:pt x="21" y="300"/>
                    <a:pt x="21" y="300"/>
                  </a:cubicBezTo>
                  <a:cubicBezTo>
                    <a:pt x="17" y="300"/>
                    <a:pt x="14" y="297"/>
                    <a:pt x="14" y="293"/>
                  </a:cubicBezTo>
                  <a:cubicBezTo>
                    <a:pt x="14" y="289"/>
                    <a:pt x="17" y="285"/>
                    <a:pt x="21" y="285"/>
                  </a:cubicBezTo>
                  <a:cubicBezTo>
                    <a:pt x="345" y="285"/>
                    <a:pt x="345" y="285"/>
                    <a:pt x="345" y="285"/>
                  </a:cubicBezTo>
                  <a:cubicBezTo>
                    <a:pt x="357" y="285"/>
                    <a:pt x="367" y="276"/>
                    <a:pt x="367" y="264"/>
                  </a:cubicBezTo>
                  <a:cubicBezTo>
                    <a:pt x="367" y="252"/>
                    <a:pt x="357" y="242"/>
                    <a:pt x="345" y="242"/>
                  </a:cubicBezTo>
                  <a:cubicBezTo>
                    <a:pt x="58" y="242"/>
                    <a:pt x="58" y="242"/>
                    <a:pt x="58" y="242"/>
                  </a:cubicBezTo>
                  <a:cubicBezTo>
                    <a:pt x="54" y="242"/>
                    <a:pt x="51" y="239"/>
                    <a:pt x="51" y="235"/>
                  </a:cubicBezTo>
                  <a:cubicBezTo>
                    <a:pt x="51" y="231"/>
                    <a:pt x="54" y="228"/>
                    <a:pt x="58" y="228"/>
                  </a:cubicBezTo>
                  <a:cubicBezTo>
                    <a:pt x="236" y="228"/>
                    <a:pt x="236" y="228"/>
                    <a:pt x="236" y="228"/>
                  </a:cubicBezTo>
                  <a:cubicBezTo>
                    <a:pt x="248" y="228"/>
                    <a:pt x="258" y="218"/>
                    <a:pt x="258" y="206"/>
                  </a:cubicBezTo>
                  <a:cubicBezTo>
                    <a:pt x="258" y="194"/>
                    <a:pt x="248" y="184"/>
                    <a:pt x="236" y="184"/>
                  </a:cubicBezTo>
                  <a:cubicBezTo>
                    <a:pt x="71" y="184"/>
                    <a:pt x="71" y="184"/>
                    <a:pt x="71" y="184"/>
                  </a:cubicBezTo>
                  <a:cubicBezTo>
                    <a:pt x="67" y="184"/>
                    <a:pt x="63" y="181"/>
                    <a:pt x="63" y="177"/>
                  </a:cubicBezTo>
                  <a:cubicBezTo>
                    <a:pt x="63" y="173"/>
                    <a:pt x="67" y="170"/>
                    <a:pt x="71" y="170"/>
                  </a:cubicBezTo>
                  <a:cubicBezTo>
                    <a:pt x="199" y="170"/>
                    <a:pt x="199" y="170"/>
                    <a:pt x="199" y="170"/>
                  </a:cubicBezTo>
                  <a:cubicBezTo>
                    <a:pt x="272" y="170"/>
                    <a:pt x="332" y="110"/>
                    <a:pt x="332" y="37"/>
                  </a:cubicBezTo>
                  <a:cubicBezTo>
                    <a:pt x="343" y="37"/>
                    <a:pt x="343" y="37"/>
                    <a:pt x="343" y="37"/>
                  </a:cubicBezTo>
                  <a:cubicBezTo>
                    <a:pt x="343" y="0"/>
                    <a:pt x="343" y="0"/>
                    <a:pt x="343" y="0"/>
                  </a:cubicBezTo>
                  <a:cubicBezTo>
                    <a:pt x="305" y="0"/>
                    <a:pt x="305" y="0"/>
                    <a:pt x="305" y="0"/>
                  </a:cubicBezTo>
                  <a:cubicBezTo>
                    <a:pt x="305" y="37"/>
                    <a:pt x="305" y="37"/>
                    <a:pt x="305" y="37"/>
                  </a:cubicBezTo>
                  <a:cubicBezTo>
                    <a:pt x="317" y="37"/>
                    <a:pt x="317" y="37"/>
                    <a:pt x="317" y="37"/>
                  </a:cubicBezTo>
                  <a:cubicBezTo>
                    <a:pt x="317" y="103"/>
                    <a:pt x="264" y="155"/>
                    <a:pt x="199" y="155"/>
                  </a:cubicBezTo>
                  <a:cubicBezTo>
                    <a:pt x="71" y="155"/>
                    <a:pt x="71" y="155"/>
                    <a:pt x="71" y="155"/>
                  </a:cubicBezTo>
                  <a:cubicBezTo>
                    <a:pt x="59" y="155"/>
                    <a:pt x="49" y="165"/>
                    <a:pt x="49" y="177"/>
                  </a:cubicBezTo>
                  <a:cubicBezTo>
                    <a:pt x="49" y="189"/>
                    <a:pt x="59" y="199"/>
                    <a:pt x="71" y="199"/>
                  </a:cubicBezTo>
                  <a:cubicBezTo>
                    <a:pt x="236" y="199"/>
                    <a:pt x="236" y="199"/>
                    <a:pt x="236" y="199"/>
                  </a:cubicBezTo>
                  <a:cubicBezTo>
                    <a:pt x="240" y="199"/>
                    <a:pt x="243" y="202"/>
                    <a:pt x="243" y="206"/>
                  </a:cubicBezTo>
                  <a:cubicBezTo>
                    <a:pt x="243" y="210"/>
                    <a:pt x="240" y="213"/>
                    <a:pt x="236" y="213"/>
                  </a:cubicBezTo>
                  <a:cubicBezTo>
                    <a:pt x="58" y="213"/>
                    <a:pt x="58" y="213"/>
                    <a:pt x="58" y="213"/>
                  </a:cubicBezTo>
                  <a:cubicBezTo>
                    <a:pt x="46" y="213"/>
                    <a:pt x="36" y="223"/>
                    <a:pt x="36" y="235"/>
                  </a:cubicBezTo>
                  <a:cubicBezTo>
                    <a:pt x="36" y="247"/>
                    <a:pt x="46" y="256"/>
                    <a:pt x="58" y="256"/>
                  </a:cubicBezTo>
                  <a:cubicBezTo>
                    <a:pt x="345" y="256"/>
                    <a:pt x="345" y="256"/>
                    <a:pt x="345" y="256"/>
                  </a:cubicBezTo>
                  <a:cubicBezTo>
                    <a:pt x="349" y="256"/>
                    <a:pt x="352" y="260"/>
                    <a:pt x="352" y="264"/>
                  </a:cubicBezTo>
                  <a:cubicBezTo>
                    <a:pt x="352" y="268"/>
                    <a:pt x="349" y="271"/>
                    <a:pt x="345" y="271"/>
                  </a:cubicBezTo>
                  <a:cubicBezTo>
                    <a:pt x="21" y="271"/>
                    <a:pt x="21" y="271"/>
                    <a:pt x="21" y="271"/>
                  </a:cubicBezTo>
                  <a:cubicBezTo>
                    <a:pt x="9" y="271"/>
                    <a:pt x="0" y="281"/>
                    <a:pt x="0" y="293"/>
                  </a:cubicBezTo>
                  <a:cubicBezTo>
                    <a:pt x="0" y="305"/>
                    <a:pt x="9" y="314"/>
                    <a:pt x="21" y="314"/>
                  </a:cubicBezTo>
                  <a:cubicBezTo>
                    <a:pt x="366" y="314"/>
                    <a:pt x="366" y="314"/>
                    <a:pt x="366" y="314"/>
                  </a:cubicBezTo>
                  <a:cubicBezTo>
                    <a:pt x="370" y="314"/>
                    <a:pt x="373" y="318"/>
                    <a:pt x="373" y="322"/>
                  </a:cubicBezTo>
                  <a:cubicBezTo>
                    <a:pt x="373" y="326"/>
                    <a:pt x="370" y="329"/>
                    <a:pt x="366" y="329"/>
                  </a:cubicBezTo>
                  <a:cubicBezTo>
                    <a:pt x="156" y="329"/>
                    <a:pt x="156" y="329"/>
                    <a:pt x="156" y="329"/>
                  </a:cubicBezTo>
                  <a:cubicBezTo>
                    <a:pt x="144" y="329"/>
                    <a:pt x="134" y="339"/>
                    <a:pt x="134" y="350"/>
                  </a:cubicBezTo>
                  <a:cubicBezTo>
                    <a:pt x="134" y="362"/>
                    <a:pt x="144" y="372"/>
                    <a:pt x="156" y="372"/>
                  </a:cubicBezTo>
                  <a:cubicBezTo>
                    <a:pt x="496" y="372"/>
                    <a:pt x="496" y="372"/>
                    <a:pt x="496" y="372"/>
                  </a:cubicBezTo>
                  <a:cubicBezTo>
                    <a:pt x="496" y="372"/>
                    <a:pt x="496" y="372"/>
                    <a:pt x="496" y="372"/>
                  </a:cubicBezTo>
                  <a:cubicBezTo>
                    <a:pt x="524" y="372"/>
                    <a:pt x="524" y="372"/>
                    <a:pt x="524" y="372"/>
                  </a:cubicBezTo>
                  <a:cubicBezTo>
                    <a:pt x="527" y="373"/>
                    <a:pt x="529" y="376"/>
                    <a:pt x="529" y="379"/>
                  </a:cubicBezTo>
                  <a:cubicBezTo>
                    <a:pt x="529" y="383"/>
                    <a:pt x="525" y="387"/>
                    <a:pt x="521" y="387"/>
                  </a:cubicBezTo>
                  <a:cubicBezTo>
                    <a:pt x="163" y="387"/>
                    <a:pt x="163" y="387"/>
                    <a:pt x="163" y="387"/>
                  </a:cubicBezTo>
                  <a:cubicBezTo>
                    <a:pt x="151" y="387"/>
                    <a:pt x="141" y="396"/>
                    <a:pt x="141" y="408"/>
                  </a:cubicBezTo>
                  <a:cubicBezTo>
                    <a:pt x="141" y="420"/>
                    <a:pt x="151" y="430"/>
                    <a:pt x="163" y="430"/>
                  </a:cubicBezTo>
                  <a:cubicBezTo>
                    <a:pt x="517" y="430"/>
                    <a:pt x="517" y="430"/>
                    <a:pt x="517" y="430"/>
                  </a:cubicBezTo>
                  <a:cubicBezTo>
                    <a:pt x="521" y="430"/>
                    <a:pt x="524" y="433"/>
                    <a:pt x="524" y="437"/>
                  </a:cubicBezTo>
                  <a:cubicBezTo>
                    <a:pt x="524" y="441"/>
                    <a:pt x="521" y="444"/>
                    <a:pt x="517" y="444"/>
                  </a:cubicBezTo>
                  <a:cubicBezTo>
                    <a:pt x="179" y="444"/>
                    <a:pt x="179" y="444"/>
                    <a:pt x="179" y="444"/>
                  </a:cubicBezTo>
                  <a:cubicBezTo>
                    <a:pt x="167" y="444"/>
                    <a:pt x="157" y="454"/>
                    <a:pt x="157" y="466"/>
                  </a:cubicBezTo>
                  <a:cubicBezTo>
                    <a:pt x="157" y="478"/>
                    <a:pt x="167" y="488"/>
                    <a:pt x="179" y="488"/>
                  </a:cubicBezTo>
                  <a:cubicBezTo>
                    <a:pt x="432" y="488"/>
                    <a:pt x="432" y="488"/>
                    <a:pt x="432" y="488"/>
                  </a:cubicBezTo>
                  <a:cubicBezTo>
                    <a:pt x="436" y="488"/>
                    <a:pt x="439" y="491"/>
                    <a:pt x="439" y="495"/>
                  </a:cubicBezTo>
                  <a:cubicBezTo>
                    <a:pt x="439" y="499"/>
                    <a:pt x="436" y="502"/>
                    <a:pt x="432" y="502"/>
                  </a:cubicBezTo>
                  <a:cubicBezTo>
                    <a:pt x="161" y="502"/>
                    <a:pt x="161" y="502"/>
                    <a:pt x="161" y="502"/>
                  </a:cubicBezTo>
                  <a:cubicBezTo>
                    <a:pt x="149" y="502"/>
                    <a:pt x="139" y="512"/>
                    <a:pt x="139" y="524"/>
                  </a:cubicBezTo>
                  <a:cubicBezTo>
                    <a:pt x="139" y="536"/>
                    <a:pt x="149" y="545"/>
                    <a:pt x="161" y="545"/>
                  </a:cubicBezTo>
                  <a:cubicBezTo>
                    <a:pt x="380" y="545"/>
                    <a:pt x="380" y="545"/>
                    <a:pt x="380" y="545"/>
                  </a:cubicBezTo>
                  <a:cubicBezTo>
                    <a:pt x="384" y="545"/>
                    <a:pt x="387" y="549"/>
                    <a:pt x="387" y="553"/>
                  </a:cubicBezTo>
                  <a:cubicBezTo>
                    <a:pt x="387" y="557"/>
                    <a:pt x="384" y="560"/>
                    <a:pt x="380" y="560"/>
                  </a:cubicBezTo>
                  <a:cubicBezTo>
                    <a:pt x="189" y="560"/>
                    <a:pt x="189" y="560"/>
                    <a:pt x="189" y="560"/>
                  </a:cubicBezTo>
                  <a:cubicBezTo>
                    <a:pt x="177" y="560"/>
                    <a:pt x="167" y="570"/>
                    <a:pt x="167" y="582"/>
                  </a:cubicBezTo>
                  <a:cubicBezTo>
                    <a:pt x="167" y="594"/>
                    <a:pt x="177" y="603"/>
                    <a:pt x="189" y="603"/>
                  </a:cubicBezTo>
                  <a:cubicBezTo>
                    <a:pt x="265" y="603"/>
                    <a:pt x="265" y="603"/>
                    <a:pt x="265" y="603"/>
                  </a:cubicBezTo>
                  <a:cubicBezTo>
                    <a:pt x="269" y="603"/>
                    <a:pt x="273" y="607"/>
                    <a:pt x="273" y="611"/>
                  </a:cubicBezTo>
                  <a:cubicBezTo>
                    <a:pt x="273" y="615"/>
                    <a:pt x="269" y="618"/>
                    <a:pt x="265" y="618"/>
                  </a:cubicBezTo>
                  <a:cubicBezTo>
                    <a:pt x="236" y="618"/>
                    <a:pt x="236" y="618"/>
                    <a:pt x="236" y="618"/>
                  </a:cubicBezTo>
                  <a:cubicBezTo>
                    <a:pt x="224" y="618"/>
                    <a:pt x="214" y="628"/>
                    <a:pt x="214" y="640"/>
                  </a:cubicBezTo>
                  <a:cubicBezTo>
                    <a:pt x="214" y="651"/>
                    <a:pt x="224" y="661"/>
                    <a:pt x="236" y="661"/>
                  </a:cubicBezTo>
                  <a:cubicBezTo>
                    <a:pt x="275" y="661"/>
                    <a:pt x="275" y="661"/>
                    <a:pt x="275" y="661"/>
                  </a:cubicBezTo>
                  <a:cubicBezTo>
                    <a:pt x="279" y="661"/>
                    <a:pt x="282" y="664"/>
                    <a:pt x="282" y="668"/>
                  </a:cubicBezTo>
                  <a:cubicBezTo>
                    <a:pt x="282" y="672"/>
                    <a:pt x="279" y="676"/>
                    <a:pt x="275" y="676"/>
                  </a:cubicBezTo>
                  <a:cubicBezTo>
                    <a:pt x="272" y="676"/>
                    <a:pt x="272" y="676"/>
                    <a:pt x="272" y="676"/>
                  </a:cubicBezTo>
                  <a:cubicBezTo>
                    <a:pt x="260" y="676"/>
                    <a:pt x="251" y="685"/>
                    <a:pt x="251" y="697"/>
                  </a:cubicBezTo>
                  <a:cubicBezTo>
                    <a:pt x="251" y="709"/>
                    <a:pt x="260" y="719"/>
                    <a:pt x="272" y="719"/>
                  </a:cubicBezTo>
                  <a:cubicBezTo>
                    <a:pt x="352" y="719"/>
                    <a:pt x="352" y="719"/>
                    <a:pt x="352" y="719"/>
                  </a:cubicBezTo>
                  <a:cubicBezTo>
                    <a:pt x="356" y="719"/>
                    <a:pt x="359" y="722"/>
                    <a:pt x="359" y="726"/>
                  </a:cubicBezTo>
                  <a:cubicBezTo>
                    <a:pt x="359" y="730"/>
                    <a:pt x="356" y="734"/>
                    <a:pt x="352" y="734"/>
                  </a:cubicBezTo>
                  <a:cubicBezTo>
                    <a:pt x="336" y="734"/>
                    <a:pt x="336" y="734"/>
                    <a:pt x="336" y="734"/>
                  </a:cubicBezTo>
                  <a:cubicBezTo>
                    <a:pt x="324" y="734"/>
                    <a:pt x="315" y="743"/>
                    <a:pt x="315" y="755"/>
                  </a:cubicBezTo>
                  <a:cubicBezTo>
                    <a:pt x="315" y="767"/>
                    <a:pt x="324" y="777"/>
                    <a:pt x="336" y="777"/>
                  </a:cubicBezTo>
                  <a:cubicBezTo>
                    <a:pt x="529" y="777"/>
                    <a:pt x="529" y="777"/>
                    <a:pt x="529" y="777"/>
                  </a:cubicBezTo>
                  <a:cubicBezTo>
                    <a:pt x="533" y="777"/>
                    <a:pt x="536" y="780"/>
                    <a:pt x="536" y="784"/>
                  </a:cubicBezTo>
                  <a:cubicBezTo>
                    <a:pt x="536" y="788"/>
                    <a:pt x="533" y="791"/>
                    <a:pt x="529" y="791"/>
                  </a:cubicBezTo>
                  <a:cubicBezTo>
                    <a:pt x="376" y="791"/>
                    <a:pt x="376" y="791"/>
                    <a:pt x="376" y="791"/>
                  </a:cubicBezTo>
                  <a:cubicBezTo>
                    <a:pt x="364" y="791"/>
                    <a:pt x="355" y="801"/>
                    <a:pt x="355" y="813"/>
                  </a:cubicBezTo>
                  <a:cubicBezTo>
                    <a:pt x="355" y="825"/>
                    <a:pt x="364" y="835"/>
                    <a:pt x="376" y="835"/>
                  </a:cubicBezTo>
                  <a:cubicBezTo>
                    <a:pt x="606" y="835"/>
                    <a:pt x="606" y="835"/>
                    <a:pt x="606" y="835"/>
                  </a:cubicBezTo>
                  <a:cubicBezTo>
                    <a:pt x="610" y="835"/>
                    <a:pt x="614" y="838"/>
                    <a:pt x="614" y="842"/>
                  </a:cubicBezTo>
                  <a:cubicBezTo>
                    <a:pt x="614" y="846"/>
                    <a:pt x="610" y="849"/>
                    <a:pt x="606" y="849"/>
                  </a:cubicBezTo>
                  <a:cubicBezTo>
                    <a:pt x="416" y="849"/>
                    <a:pt x="416" y="849"/>
                    <a:pt x="416" y="849"/>
                  </a:cubicBezTo>
                  <a:cubicBezTo>
                    <a:pt x="404" y="849"/>
                    <a:pt x="395" y="859"/>
                    <a:pt x="395" y="871"/>
                  </a:cubicBezTo>
                  <a:cubicBezTo>
                    <a:pt x="395" y="883"/>
                    <a:pt x="404" y="892"/>
                    <a:pt x="416" y="892"/>
                  </a:cubicBezTo>
                  <a:cubicBezTo>
                    <a:pt x="592" y="892"/>
                    <a:pt x="592" y="892"/>
                    <a:pt x="592" y="892"/>
                  </a:cubicBezTo>
                  <a:cubicBezTo>
                    <a:pt x="596" y="892"/>
                    <a:pt x="599" y="896"/>
                    <a:pt x="599" y="900"/>
                  </a:cubicBezTo>
                  <a:cubicBezTo>
                    <a:pt x="599" y="904"/>
                    <a:pt x="596" y="907"/>
                    <a:pt x="592" y="907"/>
                  </a:cubicBezTo>
                  <a:cubicBezTo>
                    <a:pt x="446" y="907"/>
                    <a:pt x="446" y="907"/>
                    <a:pt x="446" y="907"/>
                  </a:cubicBezTo>
                  <a:cubicBezTo>
                    <a:pt x="434" y="907"/>
                    <a:pt x="424" y="917"/>
                    <a:pt x="424" y="929"/>
                  </a:cubicBezTo>
                  <a:cubicBezTo>
                    <a:pt x="424" y="940"/>
                    <a:pt x="434" y="950"/>
                    <a:pt x="446" y="950"/>
                  </a:cubicBezTo>
                  <a:cubicBezTo>
                    <a:pt x="550" y="950"/>
                    <a:pt x="550" y="950"/>
                    <a:pt x="550" y="950"/>
                  </a:cubicBezTo>
                  <a:cubicBezTo>
                    <a:pt x="554" y="950"/>
                    <a:pt x="557" y="953"/>
                    <a:pt x="557" y="957"/>
                  </a:cubicBezTo>
                  <a:cubicBezTo>
                    <a:pt x="557" y="961"/>
                    <a:pt x="554" y="965"/>
                    <a:pt x="550" y="965"/>
                  </a:cubicBezTo>
                  <a:cubicBezTo>
                    <a:pt x="437" y="965"/>
                    <a:pt x="437" y="965"/>
                    <a:pt x="437" y="965"/>
                  </a:cubicBezTo>
                  <a:cubicBezTo>
                    <a:pt x="425" y="965"/>
                    <a:pt x="416" y="974"/>
                    <a:pt x="416" y="986"/>
                  </a:cubicBezTo>
                  <a:cubicBezTo>
                    <a:pt x="416" y="998"/>
                    <a:pt x="425" y="1008"/>
                    <a:pt x="437" y="1008"/>
                  </a:cubicBezTo>
                  <a:cubicBezTo>
                    <a:pt x="494" y="1008"/>
                    <a:pt x="494" y="1008"/>
                    <a:pt x="494" y="1008"/>
                  </a:cubicBezTo>
                  <a:cubicBezTo>
                    <a:pt x="498" y="1008"/>
                    <a:pt x="502" y="1011"/>
                    <a:pt x="502" y="1015"/>
                  </a:cubicBezTo>
                  <a:cubicBezTo>
                    <a:pt x="502" y="1019"/>
                    <a:pt x="498" y="1023"/>
                    <a:pt x="494" y="1023"/>
                  </a:cubicBezTo>
                  <a:cubicBezTo>
                    <a:pt x="443" y="1023"/>
                    <a:pt x="443" y="1023"/>
                    <a:pt x="443" y="1023"/>
                  </a:cubicBezTo>
                  <a:cubicBezTo>
                    <a:pt x="431" y="1023"/>
                    <a:pt x="421" y="1032"/>
                    <a:pt x="421" y="1044"/>
                  </a:cubicBezTo>
                  <a:cubicBezTo>
                    <a:pt x="421" y="1056"/>
                    <a:pt x="431" y="1066"/>
                    <a:pt x="443" y="1066"/>
                  </a:cubicBezTo>
                  <a:cubicBezTo>
                    <a:pt x="471" y="1066"/>
                    <a:pt x="471" y="1066"/>
                    <a:pt x="471" y="1066"/>
                  </a:cubicBezTo>
                  <a:cubicBezTo>
                    <a:pt x="475" y="1066"/>
                    <a:pt x="478" y="1069"/>
                    <a:pt x="478" y="1073"/>
                  </a:cubicBezTo>
                  <a:cubicBezTo>
                    <a:pt x="478" y="1077"/>
                    <a:pt x="475" y="1080"/>
                    <a:pt x="471" y="1080"/>
                  </a:cubicBezTo>
                  <a:cubicBezTo>
                    <a:pt x="443" y="1080"/>
                    <a:pt x="443" y="1080"/>
                    <a:pt x="443" y="1080"/>
                  </a:cubicBezTo>
                  <a:cubicBezTo>
                    <a:pt x="431" y="1080"/>
                    <a:pt x="421" y="1090"/>
                    <a:pt x="421" y="1102"/>
                  </a:cubicBezTo>
                  <a:cubicBezTo>
                    <a:pt x="421" y="1114"/>
                    <a:pt x="431" y="1124"/>
                    <a:pt x="443" y="1124"/>
                  </a:cubicBezTo>
                  <a:cubicBezTo>
                    <a:pt x="461" y="1124"/>
                    <a:pt x="461" y="1124"/>
                    <a:pt x="461" y="1124"/>
                  </a:cubicBezTo>
                  <a:cubicBezTo>
                    <a:pt x="1016" y="1124"/>
                    <a:pt x="1016" y="1124"/>
                    <a:pt x="1016" y="1124"/>
                  </a:cubicBezTo>
                  <a:cubicBezTo>
                    <a:pt x="1036" y="1124"/>
                    <a:pt x="1052" y="1107"/>
                    <a:pt x="1052" y="1088"/>
                  </a:cubicBezTo>
                  <a:cubicBezTo>
                    <a:pt x="1052" y="1068"/>
                    <a:pt x="1036" y="1051"/>
                    <a:pt x="1016" y="1051"/>
                  </a:cubicBezTo>
                  <a:cubicBezTo>
                    <a:pt x="975" y="1051"/>
                    <a:pt x="975" y="1051"/>
                    <a:pt x="975" y="1051"/>
                  </a:cubicBezTo>
                  <a:cubicBezTo>
                    <a:pt x="963" y="1051"/>
                    <a:pt x="954" y="1042"/>
                    <a:pt x="954" y="1030"/>
                  </a:cubicBezTo>
                  <a:cubicBezTo>
                    <a:pt x="954" y="1018"/>
                    <a:pt x="963" y="1008"/>
                    <a:pt x="975" y="1008"/>
                  </a:cubicBezTo>
                  <a:cubicBezTo>
                    <a:pt x="978" y="1008"/>
                    <a:pt x="978" y="1008"/>
                    <a:pt x="978" y="1008"/>
                  </a:cubicBezTo>
                  <a:cubicBezTo>
                    <a:pt x="990" y="1008"/>
                    <a:pt x="999" y="998"/>
                    <a:pt x="999" y="986"/>
                  </a:cubicBezTo>
                  <a:cubicBezTo>
                    <a:pt x="999" y="974"/>
                    <a:pt x="990" y="965"/>
                    <a:pt x="978" y="965"/>
                  </a:cubicBezTo>
                  <a:cubicBezTo>
                    <a:pt x="940" y="965"/>
                    <a:pt x="940" y="965"/>
                    <a:pt x="940" y="965"/>
                  </a:cubicBezTo>
                  <a:cubicBezTo>
                    <a:pt x="936" y="965"/>
                    <a:pt x="933" y="961"/>
                    <a:pt x="933" y="957"/>
                  </a:cubicBezTo>
                  <a:cubicBezTo>
                    <a:pt x="933" y="953"/>
                    <a:pt x="936" y="950"/>
                    <a:pt x="940" y="950"/>
                  </a:cubicBezTo>
                  <a:cubicBezTo>
                    <a:pt x="1016" y="950"/>
                    <a:pt x="1016" y="950"/>
                    <a:pt x="1016" y="950"/>
                  </a:cubicBezTo>
                  <a:cubicBezTo>
                    <a:pt x="1028" y="950"/>
                    <a:pt x="1038" y="940"/>
                    <a:pt x="1038" y="929"/>
                  </a:cubicBezTo>
                  <a:cubicBezTo>
                    <a:pt x="1038" y="917"/>
                    <a:pt x="1028" y="907"/>
                    <a:pt x="1016" y="907"/>
                  </a:cubicBezTo>
                  <a:cubicBezTo>
                    <a:pt x="919" y="907"/>
                    <a:pt x="919" y="907"/>
                    <a:pt x="919" y="907"/>
                  </a:cubicBezTo>
                  <a:cubicBezTo>
                    <a:pt x="915" y="907"/>
                    <a:pt x="911" y="904"/>
                    <a:pt x="911" y="900"/>
                  </a:cubicBezTo>
                  <a:cubicBezTo>
                    <a:pt x="911" y="896"/>
                    <a:pt x="915" y="892"/>
                    <a:pt x="919" y="892"/>
                  </a:cubicBezTo>
                  <a:cubicBezTo>
                    <a:pt x="1053" y="892"/>
                    <a:pt x="1053" y="892"/>
                    <a:pt x="1053" y="892"/>
                  </a:cubicBezTo>
                  <a:cubicBezTo>
                    <a:pt x="1065" y="892"/>
                    <a:pt x="1074" y="883"/>
                    <a:pt x="1074" y="871"/>
                  </a:cubicBezTo>
                  <a:cubicBezTo>
                    <a:pt x="1074" y="859"/>
                    <a:pt x="1065" y="849"/>
                    <a:pt x="1053" y="849"/>
                  </a:cubicBezTo>
                  <a:cubicBezTo>
                    <a:pt x="913" y="849"/>
                    <a:pt x="913" y="849"/>
                    <a:pt x="913" y="849"/>
                  </a:cubicBezTo>
                  <a:cubicBezTo>
                    <a:pt x="909" y="849"/>
                    <a:pt x="906" y="846"/>
                    <a:pt x="906" y="842"/>
                  </a:cubicBezTo>
                  <a:cubicBezTo>
                    <a:pt x="906" y="838"/>
                    <a:pt x="909" y="835"/>
                    <a:pt x="913" y="835"/>
                  </a:cubicBezTo>
                  <a:cubicBezTo>
                    <a:pt x="1048" y="835"/>
                    <a:pt x="1048" y="835"/>
                    <a:pt x="1048" y="835"/>
                  </a:cubicBezTo>
                  <a:cubicBezTo>
                    <a:pt x="1060" y="835"/>
                    <a:pt x="1070" y="825"/>
                    <a:pt x="1070" y="813"/>
                  </a:cubicBezTo>
                  <a:cubicBezTo>
                    <a:pt x="1070" y="801"/>
                    <a:pt x="1060" y="791"/>
                    <a:pt x="1048" y="791"/>
                  </a:cubicBezTo>
                  <a:cubicBezTo>
                    <a:pt x="904" y="791"/>
                    <a:pt x="904" y="791"/>
                    <a:pt x="904" y="791"/>
                  </a:cubicBezTo>
                  <a:cubicBezTo>
                    <a:pt x="900" y="791"/>
                    <a:pt x="897" y="788"/>
                    <a:pt x="897" y="784"/>
                  </a:cubicBezTo>
                  <a:cubicBezTo>
                    <a:pt x="897" y="780"/>
                    <a:pt x="900" y="777"/>
                    <a:pt x="904" y="777"/>
                  </a:cubicBezTo>
                  <a:cubicBezTo>
                    <a:pt x="1103" y="777"/>
                    <a:pt x="1103" y="777"/>
                    <a:pt x="1103" y="777"/>
                  </a:cubicBezTo>
                  <a:cubicBezTo>
                    <a:pt x="1115" y="777"/>
                    <a:pt x="1124" y="767"/>
                    <a:pt x="1124" y="755"/>
                  </a:cubicBezTo>
                  <a:cubicBezTo>
                    <a:pt x="1124" y="743"/>
                    <a:pt x="1115" y="734"/>
                    <a:pt x="1103" y="734"/>
                  </a:cubicBezTo>
                  <a:cubicBezTo>
                    <a:pt x="790" y="734"/>
                    <a:pt x="790" y="734"/>
                    <a:pt x="790" y="734"/>
                  </a:cubicBezTo>
                  <a:cubicBezTo>
                    <a:pt x="786" y="734"/>
                    <a:pt x="783" y="730"/>
                    <a:pt x="783" y="726"/>
                  </a:cubicBezTo>
                  <a:cubicBezTo>
                    <a:pt x="783" y="722"/>
                    <a:pt x="786" y="719"/>
                    <a:pt x="790" y="719"/>
                  </a:cubicBezTo>
                  <a:cubicBezTo>
                    <a:pt x="1045" y="719"/>
                    <a:pt x="1045" y="719"/>
                    <a:pt x="1045" y="719"/>
                  </a:cubicBezTo>
                  <a:cubicBezTo>
                    <a:pt x="1057" y="719"/>
                    <a:pt x="1067" y="709"/>
                    <a:pt x="1067" y="697"/>
                  </a:cubicBezTo>
                  <a:cubicBezTo>
                    <a:pt x="1067" y="685"/>
                    <a:pt x="1057" y="676"/>
                    <a:pt x="1045" y="676"/>
                  </a:cubicBezTo>
                  <a:cubicBezTo>
                    <a:pt x="762" y="676"/>
                    <a:pt x="762" y="676"/>
                    <a:pt x="762" y="676"/>
                  </a:cubicBezTo>
                  <a:cubicBezTo>
                    <a:pt x="758" y="676"/>
                    <a:pt x="755" y="672"/>
                    <a:pt x="755" y="668"/>
                  </a:cubicBezTo>
                  <a:cubicBezTo>
                    <a:pt x="755" y="664"/>
                    <a:pt x="758" y="661"/>
                    <a:pt x="762" y="661"/>
                  </a:cubicBezTo>
                  <a:cubicBezTo>
                    <a:pt x="1010" y="661"/>
                    <a:pt x="1010" y="661"/>
                    <a:pt x="1010" y="661"/>
                  </a:cubicBezTo>
                  <a:cubicBezTo>
                    <a:pt x="1022" y="661"/>
                    <a:pt x="1031" y="651"/>
                    <a:pt x="1031" y="640"/>
                  </a:cubicBezTo>
                  <a:cubicBezTo>
                    <a:pt x="1031" y="628"/>
                    <a:pt x="1022" y="618"/>
                    <a:pt x="1010" y="618"/>
                  </a:cubicBezTo>
                  <a:cubicBezTo>
                    <a:pt x="804" y="618"/>
                    <a:pt x="804" y="618"/>
                    <a:pt x="804" y="618"/>
                  </a:cubicBezTo>
                  <a:cubicBezTo>
                    <a:pt x="800" y="618"/>
                    <a:pt x="797" y="615"/>
                    <a:pt x="797" y="611"/>
                  </a:cubicBezTo>
                  <a:cubicBezTo>
                    <a:pt x="797" y="607"/>
                    <a:pt x="800" y="603"/>
                    <a:pt x="804" y="603"/>
                  </a:cubicBezTo>
                  <a:cubicBezTo>
                    <a:pt x="859" y="603"/>
                    <a:pt x="859" y="603"/>
                    <a:pt x="859" y="603"/>
                  </a:cubicBezTo>
                  <a:cubicBezTo>
                    <a:pt x="871" y="603"/>
                    <a:pt x="880" y="594"/>
                    <a:pt x="880" y="582"/>
                  </a:cubicBezTo>
                  <a:cubicBezTo>
                    <a:pt x="880" y="570"/>
                    <a:pt x="871" y="560"/>
                    <a:pt x="859" y="560"/>
                  </a:cubicBezTo>
                  <a:cubicBezTo>
                    <a:pt x="804" y="560"/>
                    <a:pt x="804" y="560"/>
                    <a:pt x="804" y="560"/>
                  </a:cubicBezTo>
                  <a:cubicBezTo>
                    <a:pt x="800" y="560"/>
                    <a:pt x="797" y="557"/>
                    <a:pt x="797" y="553"/>
                  </a:cubicBezTo>
                  <a:cubicBezTo>
                    <a:pt x="797" y="549"/>
                    <a:pt x="800" y="545"/>
                    <a:pt x="804" y="545"/>
                  </a:cubicBezTo>
                  <a:cubicBezTo>
                    <a:pt x="971" y="545"/>
                    <a:pt x="971" y="545"/>
                    <a:pt x="971" y="545"/>
                  </a:cubicBezTo>
                  <a:cubicBezTo>
                    <a:pt x="983" y="545"/>
                    <a:pt x="993" y="536"/>
                    <a:pt x="993" y="524"/>
                  </a:cubicBezTo>
                  <a:cubicBezTo>
                    <a:pt x="993" y="512"/>
                    <a:pt x="983" y="502"/>
                    <a:pt x="971" y="502"/>
                  </a:cubicBezTo>
                  <a:cubicBezTo>
                    <a:pt x="845" y="502"/>
                    <a:pt x="845" y="502"/>
                    <a:pt x="845" y="502"/>
                  </a:cubicBezTo>
                  <a:cubicBezTo>
                    <a:pt x="841" y="502"/>
                    <a:pt x="838" y="499"/>
                    <a:pt x="838" y="495"/>
                  </a:cubicBezTo>
                  <a:cubicBezTo>
                    <a:pt x="838" y="491"/>
                    <a:pt x="841" y="488"/>
                    <a:pt x="845" y="488"/>
                  </a:cubicBezTo>
                  <a:cubicBezTo>
                    <a:pt x="969" y="488"/>
                    <a:pt x="969" y="488"/>
                    <a:pt x="969" y="488"/>
                  </a:cubicBezTo>
                  <a:cubicBezTo>
                    <a:pt x="981" y="488"/>
                    <a:pt x="990" y="478"/>
                    <a:pt x="990" y="466"/>
                  </a:cubicBezTo>
                  <a:cubicBezTo>
                    <a:pt x="990" y="454"/>
                    <a:pt x="981" y="444"/>
                    <a:pt x="969" y="444"/>
                  </a:cubicBezTo>
                  <a:cubicBezTo>
                    <a:pt x="767" y="444"/>
                    <a:pt x="767" y="444"/>
                    <a:pt x="767" y="444"/>
                  </a:cubicBezTo>
                  <a:cubicBezTo>
                    <a:pt x="763" y="444"/>
                    <a:pt x="760" y="441"/>
                    <a:pt x="760" y="437"/>
                  </a:cubicBezTo>
                  <a:cubicBezTo>
                    <a:pt x="760" y="433"/>
                    <a:pt x="763" y="430"/>
                    <a:pt x="767" y="430"/>
                  </a:cubicBezTo>
                  <a:cubicBezTo>
                    <a:pt x="804" y="430"/>
                    <a:pt x="804" y="430"/>
                    <a:pt x="804" y="430"/>
                  </a:cubicBezTo>
                  <a:cubicBezTo>
                    <a:pt x="816" y="430"/>
                    <a:pt x="825" y="420"/>
                    <a:pt x="825" y="408"/>
                  </a:cubicBezTo>
                  <a:cubicBezTo>
                    <a:pt x="825" y="396"/>
                    <a:pt x="816" y="387"/>
                    <a:pt x="804" y="387"/>
                  </a:cubicBezTo>
                  <a:cubicBezTo>
                    <a:pt x="765" y="387"/>
                    <a:pt x="765" y="387"/>
                    <a:pt x="765" y="387"/>
                  </a:cubicBezTo>
                  <a:cubicBezTo>
                    <a:pt x="761" y="387"/>
                    <a:pt x="758" y="383"/>
                    <a:pt x="758" y="379"/>
                  </a:cubicBezTo>
                  <a:cubicBezTo>
                    <a:pt x="758" y="375"/>
                    <a:pt x="761" y="372"/>
                    <a:pt x="765" y="372"/>
                  </a:cubicBezTo>
                  <a:cubicBezTo>
                    <a:pt x="884" y="372"/>
                    <a:pt x="884" y="372"/>
                    <a:pt x="884" y="372"/>
                  </a:cubicBezTo>
                  <a:cubicBezTo>
                    <a:pt x="885" y="372"/>
                    <a:pt x="886" y="372"/>
                    <a:pt x="888" y="372"/>
                  </a:cubicBezTo>
                  <a:cubicBezTo>
                    <a:pt x="1591" y="372"/>
                    <a:pt x="1591" y="372"/>
                    <a:pt x="1591" y="372"/>
                  </a:cubicBezTo>
                  <a:cubicBezTo>
                    <a:pt x="1595" y="372"/>
                    <a:pt x="1598" y="376"/>
                    <a:pt x="1598" y="380"/>
                  </a:cubicBezTo>
                  <a:cubicBezTo>
                    <a:pt x="1598" y="384"/>
                    <a:pt x="1595" y="387"/>
                    <a:pt x="1591" y="387"/>
                  </a:cubicBezTo>
                  <a:cubicBezTo>
                    <a:pt x="854" y="387"/>
                    <a:pt x="854" y="387"/>
                    <a:pt x="854" y="387"/>
                  </a:cubicBezTo>
                  <a:cubicBezTo>
                    <a:pt x="842" y="387"/>
                    <a:pt x="833" y="397"/>
                    <a:pt x="833" y="409"/>
                  </a:cubicBezTo>
                  <a:cubicBezTo>
                    <a:pt x="833" y="420"/>
                    <a:pt x="842" y="430"/>
                    <a:pt x="854" y="430"/>
                  </a:cubicBezTo>
                  <a:cubicBezTo>
                    <a:pt x="1591" y="430"/>
                    <a:pt x="1591" y="430"/>
                    <a:pt x="1591" y="430"/>
                  </a:cubicBezTo>
                  <a:cubicBezTo>
                    <a:pt x="1595" y="430"/>
                    <a:pt x="1598" y="433"/>
                    <a:pt x="1598" y="437"/>
                  </a:cubicBezTo>
                  <a:cubicBezTo>
                    <a:pt x="1598" y="442"/>
                    <a:pt x="1595" y="445"/>
                    <a:pt x="1591" y="445"/>
                  </a:cubicBezTo>
                  <a:cubicBezTo>
                    <a:pt x="1038" y="445"/>
                    <a:pt x="1038" y="445"/>
                    <a:pt x="1038" y="445"/>
                  </a:cubicBezTo>
                  <a:cubicBezTo>
                    <a:pt x="1026" y="445"/>
                    <a:pt x="1017" y="454"/>
                    <a:pt x="1017" y="466"/>
                  </a:cubicBezTo>
                  <a:cubicBezTo>
                    <a:pt x="1017" y="478"/>
                    <a:pt x="1026" y="488"/>
                    <a:pt x="1038" y="488"/>
                  </a:cubicBezTo>
                  <a:cubicBezTo>
                    <a:pt x="1552" y="488"/>
                    <a:pt x="1552" y="488"/>
                    <a:pt x="1552" y="488"/>
                  </a:cubicBezTo>
                  <a:cubicBezTo>
                    <a:pt x="1556" y="488"/>
                    <a:pt x="1559" y="491"/>
                    <a:pt x="1559" y="495"/>
                  </a:cubicBezTo>
                  <a:cubicBezTo>
                    <a:pt x="1559" y="499"/>
                    <a:pt x="1556" y="503"/>
                    <a:pt x="1552" y="503"/>
                  </a:cubicBezTo>
                  <a:cubicBezTo>
                    <a:pt x="1038" y="503"/>
                    <a:pt x="1038" y="503"/>
                    <a:pt x="1038" y="503"/>
                  </a:cubicBezTo>
                  <a:cubicBezTo>
                    <a:pt x="1026" y="503"/>
                    <a:pt x="1017" y="512"/>
                    <a:pt x="1017" y="524"/>
                  </a:cubicBezTo>
                  <a:cubicBezTo>
                    <a:pt x="1017" y="536"/>
                    <a:pt x="1026" y="546"/>
                    <a:pt x="1038" y="546"/>
                  </a:cubicBezTo>
                  <a:cubicBezTo>
                    <a:pt x="1527" y="546"/>
                    <a:pt x="1527" y="546"/>
                    <a:pt x="1527" y="546"/>
                  </a:cubicBezTo>
                  <a:cubicBezTo>
                    <a:pt x="1531" y="546"/>
                    <a:pt x="1535" y="549"/>
                    <a:pt x="1535" y="553"/>
                  </a:cubicBezTo>
                  <a:cubicBezTo>
                    <a:pt x="1535" y="557"/>
                    <a:pt x="1531" y="560"/>
                    <a:pt x="1527" y="560"/>
                  </a:cubicBezTo>
                  <a:cubicBezTo>
                    <a:pt x="1018" y="560"/>
                    <a:pt x="1018" y="560"/>
                    <a:pt x="1018" y="560"/>
                  </a:cubicBezTo>
                  <a:cubicBezTo>
                    <a:pt x="1006" y="560"/>
                    <a:pt x="997" y="570"/>
                    <a:pt x="997" y="582"/>
                  </a:cubicBezTo>
                  <a:cubicBezTo>
                    <a:pt x="997" y="594"/>
                    <a:pt x="1006" y="604"/>
                    <a:pt x="1018" y="604"/>
                  </a:cubicBezTo>
                  <a:cubicBezTo>
                    <a:pt x="1525" y="604"/>
                    <a:pt x="1525" y="604"/>
                    <a:pt x="1525" y="604"/>
                  </a:cubicBezTo>
                  <a:cubicBezTo>
                    <a:pt x="1529" y="604"/>
                    <a:pt x="1533" y="607"/>
                    <a:pt x="1533" y="611"/>
                  </a:cubicBezTo>
                  <a:cubicBezTo>
                    <a:pt x="1533" y="615"/>
                    <a:pt x="1529" y="618"/>
                    <a:pt x="1525" y="618"/>
                  </a:cubicBezTo>
                  <a:cubicBezTo>
                    <a:pt x="1067" y="618"/>
                    <a:pt x="1067" y="618"/>
                    <a:pt x="1067" y="618"/>
                  </a:cubicBezTo>
                  <a:cubicBezTo>
                    <a:pt x="1055" y="618"/>
                    <a:pt x="1045" y="628"/>
                    <a:pt x="1045" y="640"/>
                  </a:cubicBezTo>
                  <a:cubicBezTo>
                    <a:pt x="1045" y="652"/>
                    <a:pt x="1055" y="661"/>
                    <a:pt x="1067" y="661"/>
                  </a:cubicBezTo>
                  <a:cubicBezTo>
                    <a:pt x="1435" y="661"/>
                    <a:pt x="1435" y="661"/>
                    <a:pt x="1435" y="661"/>
                  </a:cubicBezTo>
                  <a:cubicBezTo>
                    <a:pt x="1439" y="661"/>
                    <a:pt x="1443" y="665"/>
                    <a:pt x="1443" y="669"/>
                  </a:cubicBezTo>
                  <a:cubicBezTo>
                    <a:pt x="1443" y="673"/>
                    <a:pt x="1439" y="676"/>
                    <a:pt x="1435" y="676"/>
                  </a:cubicBezTo>
                  <a:cubicBezTo>
                    <a:pt x="1287" y="676"/>
                    <a:pt x="1287" y="676"/>
                    <a:pt x="1287" y="676"/>
                  </a:cubicBezTo>
                  <a:cubicBezTo>
                    <a:pt x="1275" y="676"/>
                    <a:pt x="1265" y="686"/>
                    <a:pt x="1265" y="698"/>
                  </a:cubicBezTo>
                  <a:cubicBezTo>
                    <a:pt x="1265" y="710"/>
                    <a:pt x="1275" y="719"/>
                    <a:pt x="1287" y="719"/>
                  </a:cubicBezTo>
                  <a:cubicBezTo>
                    <a:pt x="1453" y="719"/>
                    <a:pt x="1453" y="719"/>
                    <a:pt x="1453" y="719"/>
                  </a:cubicBezTo>
                  <a:cubicBezTo>
                    <a:pt x="1457" y="719"/>
                    <a:pt x="1460" y="723"/>
                    <a:pt x="1460" y="727"/>
                  </a:cubicBezTo>
                  <a:cubicBezTo>
                    <a:pt x="1460" y="731"/>
                    <a:pt x="1457" y="734"/>
                    <a:pt x="1453" y="734"/>
                  </a:cubicBezTo>
                  <a:cubicBezTo>
                    <a:pt x="1320" y="734"/>
                    <a:pt x="1320" y="734"/>
                    <a:pt x="1320" y="734"/>
                  </a:cubicBezTo>
                  <a:cubicBezTo>
                    <a:pt x="1308" y="734"/>
                    <a:pt x="1299" y="744"/>
                    <a:pt x="1299" y="755"/>
                  </a:cubicBezTo>
                  <a:cubicBezTo>
                    <a:pt x="1299" y="767"/>
                    <a:pt x="1308" y="777"/>
                    <a:pt x="1320" y="777"/>
                  </a:cubicBezTo>
                  <a:cubicBezTo>
                    <a:pt x="1548" y="777"/>
                    <a:pt x="1548" y="777"/>
                    <a:pt x="1548" y="777"/>
                  </a:cubicBezTo>
                  <a:cubicBezTo>
                    <a:pt x="1552" y="777"/>
                    <a:pt x="1555" y="780"/>
                    <a:pt x="1555" y="784"/>
                  </a:cubicBezTo>
                  <a:cubicBezTo>
                    <a:pt x="1555" y="788"/>
                    <a:pt x="1552" y="792"/>
                    <a:pt x="1548" y="792"/>
                  </a:cubicBezTo>
                  <a:cubicBezTo>
                    <a:pt x="1454" y="792"/>
                    <a:pt x="1454" y="792"/>
                    <a:pt x="1454" y="792"/>
                  </a:cubicBezTo>
                  <a:cubicBezTo>
                    <a:pt x="1442" y="792"/>
                    <a:pt x="1433" y="801"/>
                    <a:pt x="1433" y="813"/>
                  </a:cubicBezTo>
                  <a:cubicBezTo>
                    <a:pt x="1433" y="825"/>
                    <a:pt x="1442" y="835"/>
                    <a:pt x="1454" y="835"/>
                  </a:cubicBezTo>
                  <a:cubicBezTo>
                    <a:pt x="1623" y="835"/>
                    <a:pt x="1623" y="835"/>
                    <a:pt x="1623" y="835"/>
                  </a:cubicBezTo>
                  <a:cubicBezTo>
                    <a:pt x="1635" y="835"/>
                    <a:pt x="1644" y="825"/>
                    <a:pt x="1644" y="813"/>
                  </a:cubicBezTo>
                  <a:cubicBezTo>
                    <a:pt x="1644" y="801"/>
                    <a:pt x="1635" y="792"/>
                    <a:pt x="1623" y="792"/>
                  </a:cubicBezTo>
                  <a:cubicBezTo>
                    <a:pt x="1606" y="792"/>
                    <a:pt x="1606" y="792"/>
                    <a:pt x="1606" y="792"/>
                  </a:cubicBezTo>
                  <a:cubicBezTo>
                    <a:pt x="1602" y="792"/>
                    <a:pt x="1599" y="788"/>
                    <a:pt x="1599" y="784"/>
                  </a:cubicBezTo>
                  <a:cubicBezTo>
                    <a:pt x="1599" y="780"/>
                    <a:pt x="1602" y="777"/>
                    <a:pt x="1606" y="777"/>
                  </a:cubicBezTo>
                  <a:cubicBezTo>
                    <a:pt x="1682" y="777"/>
                    <a:pt x="1682" y="777"/>
                    <a:pt x="1682" y="777"/>
                  </a:cubicBezTo>
                  <a:cubicBezTo>
                    <a:pt x="1686" y="777"/>
                    <a:pt x="1689" y="780"/>
                    <a:pt x="1689" y="784"/>
                  </a:cubicBezTo>
                  <a:cubicBezTo>
                    <a:pt x="1689" y="788"/>
                    <a:pt x="1686" y="792"/>
                    <a:pt x="1682" y="792"/>
                  </a:cubicBezTo>
                  <a:cubicBezTo>
                    <a:pt x="1673" y="792"/>
                    <a:pt x="1673" y="792"/>
                    <a:pt x="1673" y="792"/>
                  </a:cubicBezTo>
                  <a:cubicBezTo>
                    <a:pt x="1661" y="792"/>
                    <a:pt x="1651" y="801"/>
                    <a:pt x="1651" y="813"/>
                  </a:cubicBezTo>
                  <a:cubicBezTo>
                    <a:pt x="1651" y="825"/>
                    <a:pt x="1661" y="835"/>
                    <a:pt x="1673" y="835"/>
                  </a:cubicBezTo>
                  <a:cubicBezTo>
                    <a:pt x="1681" y="835"/>
                    <a:pt x="1681" y="835"/>
                    <a:pt x="1681" y="835"/>
                  </a:cubicBezTo>
                  <a:cubicBezTo>
                    <a:pt x="1693" y="835"/>
                    <a:pt x="1702" y="845"/>
                    <a:pt x="1702" y="857"/>
                  </a:cubicBezTo>
                  <a:cubicBezTo>
                    <a:pt x="1702" y="869"/>
                    <a:pt x="1693" y="878"/>
                    <a:pt x="1681" y="878"/>
                  </a:cubicBezTo>
                  <a:cubicBezTo>
                    <a:pt x="1549" y="878"/>
                    <a:pt x="1549" y="878"/>
                    <a:pt x="1549" y="878"/>
                  </a:cubicBezTo>
                  <a:cubicBezTo>
                    <a:pt x="1538" y="878"/>
                    <a:pt x="1528" y="888"/>
                    <a:pt x="1528" y="900"/>
                  </a:cubicBezTo>
                  <a:cubicBezTo>
                    <a:pt x="1528" y="912"/>
                    <a:pt x="1538" y="922"/>
                    <a:pt x="1549" y="922"/>
                  </a:cubicBezTo>
                  <a:cubicBezTo>
                    <a:pt x="1696" y="922"/>
                    <a:pt x="1696" y="922"/>
                    <a:pt x="1696" y="922"/>
                  </a:cubicBezTo>
                  <a:cubicBezTo>
                    <a:pt x="1700" y="922"/>
                    <a:pt x="1703" y="925"/>
                    <a:pt x="1703" y="929"/>
                  </a:cubicBezTo>
                  <a:cubicBezTo>
                    <a:pt x="1703" y="933"/>
                    <a:pt x="1700" y="936"/>
                    <a:pt x="1696" y="936"/>
                  </a:cubicBezTo>
                  <a:cubicBezTo>
                    <a:pt x="1503" y="936"/>
                    <a:pt x="1503" y="936"/>
                    <a:pt x="1503" y="936"/>
                  </a:cubicBezTo>
                  <a:cubicBezTo>
                    <a:pt x="1491" y="936"/>
                    <a:pt x="1481" y="946"/>
                    <a:pt x="1481" y="958"/>
                  </a:cubicBezTo>
                  <a:cubicBezTo>
                    <a:pt x="1481" y="970"/>
                    <a:pt x="1491" y="979"/>
                    <a:pt x="1503" y="979"/>
                  </a:cubicBezTo>
                  <a:cubicBezTo>
                    <a:pt x="1711" y="979"/>
                    <a:pt x="1711" y="979"/>
                    <a:pt x="1711" y="979"/>
                  </a:cubicBezTo>
                  <a:cubicBezTo>
                    <a:pt x="1715" y="979"/>
                    <a:pt x="1718" y="983"/>
                    <a:pt x="1718" y="987"/>
                  </a:cubicBezTo>
                  <a:cubicBezTo>
                    <a:pt x="1718" y="991"/>
                    <a:pt x="1715" y="994"/>
                    <a:pt x="1711" y="994"/>
                  </a:cubicBezTo>
                  <a:cubicBezTo>
                    <a:pt x="1505" y="994"/>
                    <a:pt x="1505" y="994"/>
                    <a:pt x="1505" y="994"/>
                  </a:cubicBezTo>
                  <a:cubicBezTo>
                    <a:pt x="1493" y="994"/>
                    <a:pt x="1483" y="1004"/>
                    <a:pt x="1483" y="1016"/>
                  </a:cubicBezTo>
                  <a:cubicBezTo>
                    <a:pt x="1483" y="1028"/>
                    <a:pt x="1493" y="1037"/>
                    <a:pt x="1505" y="1037"/>
                  </a:cubicBezTo>
                  <a:cubicBezTo>
                    <a:pt x="1692" y="1037"/>
                    <a:pt x="1692" y="1037"/>
                    <a:pt x="1692" y="1037"/>
                  </a:cubicBezTo>
                  <a:cubicBezTo>
                    <a:pt x="1696" y="1037"/>
                    <a:pt x="1700" y="1040"/>
                    <a:pt x="1700" y="1045"/>
                  </a:cubicBezTo>
                  <a:cubicBezTo>
                    <a:pt x="1700" y="1049"/>
                    <a:pt x="1696" y="1052"/>
                    <a:pt x="1692" y="1052"/>
                  </a:cubicBezTo>
                  <a:cubicBezTo>
                    <a:pt x="1634" y="1052"/>
                    <a:pt x="1634" y="1052"/>
                    <a:pt x="1634" y="1052"/>
                  </a:cubicBezTo>
                  <a:cubicBezTo>
                    <a:pt x="1622" y="1052"/>
                    <a:pt x="1613" y="1062"/>
                    <a:pt x="1613" y="1073"/>
                  </a:cubicBezTo>
                  <a:cubicBezTo>
                    <a:pt x="1613" y="1085"/>
                    <a:pt x="1622" y="1095"/>
                    <a:pt x="1634" y="1095"/>
                  </a:cubicBezTo>
                  <a:cubicBezTo>
                    <a:pt x="1657" y="1095"/>
                    <a:pt x="1657" y="1095"/>
                    <a:pt x="1657" y="1095"/>
                  </a:cubicBezTo>
                  <a:cubicBezTo>
                    <a:pt x="1661" y="1095"/>
                    <a:pt x="1665" y="1098"/>
                    <a:pt x="1665" y="1102"/>
                  </a:cubicBezTo>
                  <a:cubicBezTo>
                    <a:pt x="1665" y="1106"/>
                    <a:pt x="1661" y="1110"/>
                    <a:pt x="1657" y="1110"/>
                  </a:cubicBezTo>
                  <a:cubicBezTo>
                    <a:pt x="1649" y="1110"/>
                    <a:pt x="1649" y="1110"/>
                    <a:pt x="1649" y="1110"/>
                  </a:cubicBezTo>
                  <a:cubicBezTo>
                    <a:pt x="1630" y="1110"/>
                    <a:pt x="1613" y="1126"/>
                    <a:pt x="1613" y="1146"/>
                  </a:cubicBezTo>
                  <a:cubicBezTo>
                    <a:pt x="1613" y="1166"/>
                    <a:pt x="1630" y="1182"/>
                    <a:pt x="1649" y="1182"/>
                  </a:cubicBezTo>
                  <a:cubicBezTo>
                    <a:pt x="1788" y="1182"/>
                    <a:pt x="1788" y="1182"/>
                    <a:pt x="1788" y="1182"/>
                  </a:cubicBezTo>
                  <a:cubicBezTo>
                    <a:pt x="1800" y="1182"/>
                    <a:pt x="1810" y="1172"/>
                    <a:pt x="1810" y="1160"/>
                  </a:cubicBezTo>
                  <a:cubicBezTo>
                    <a:pt x="1810" y="1148"/>
                    <a:pt x="1800" y="1139"/>
                    <a:pt x="1788" y="1139"/>
                  </a:cubicBezTo>
                  <a:cubicBezTo>
                    <a:pt x="1765" y="1139"/>
                    <a:pt x="1765" y="1139"/>
                    <a:pt x="1765" y="1139"/>
                  </a:cubicBezTo>
                  <a:cubicBezTo>
                    <a:pt x="1761" y="1139"/>
                    <a:pt x="1758" y="1135"/>
                    <a:pt x="1758" y="1131"/>
                  </a:cubicBezTo>
                  <a:cubicBezTo>
                    <a:pt x="1758" y="1127"/>
                    <a:pt x="1761" y="1124"/>
                    <a:pt x="1765" y="1124"/>
                  </a:cubicBezTo>
                  <a:cubicBezTo>
                    <a:pt x="1824" y="1124"/>
                    <a:pt x="1824" y="1124"/>
                    <a:pt x="1824" y="1124"/>
                  </a:cubicBezTo>
                  <a:cubicBezTo>
                    <a:pt x="1835" y="1124"/>
                    <a:pt x="1845" y="1114"/>
                    <a:pt x="1845" y="1102"/>
                  </a:cubicBezTo>
                  <a:cubicBezTo>
                    <a:pt x="1845" y="1090"/>
                    <a:pt x="1835" y="1081"/>
                    <a:pt x="1824" y="1081"/>
                  </a:cubicBezTo>
                  <a:cubicBezTo>
                    <a:pt x="1796" y="1081"/>
                    <a:pt x="1796" y="1081"/>
                    <a:pt x="1796" y="1081"/>
                  </a:cubicBezTo>
                  <a:cubicBezTo>
                    <a:pt x="1792" y="1081"/>
                    <a:pt x="1789" y="1077"/>
                    <a:pt x="1789" y="1073"/>
                  </a:cubicBezTo>
                  <a:cubicBezTo>
                    <a:pt x="1789" y="1069"/>
                    <a:pt x="1792" y="1066"/>
                    <a:pt x="1796" y="1066"/>
                  </a:cubicBezTo>
                  <a:cubicBezTo>
                    <a:pt x="1842" y="1066"/>
                    <a:pt x="1842" y="1066"/>
                    <a:pt x="1842" y="1066"/>
                  </a:cubicBezTo>
                  <a:cubicBezTo>
                    <a:pt x="1854" y="1066"/>
                    <a:pt x="1864" y="1056"/>
                    <a:pt x="1864" y="1045"/>
                  </a:cubicBezTo>
                  <a:cubicBezTo>
                    <a:pt x="1864" y="1033"/>
                    <a:pt x="1854" y="1023"/>
                    <a:pt x="1842" y="1023"/>
                  </a:cubicBezTo>
                  <a:cubicBezTo>
                    <a:pt x="1790" y="1023"/>
                    <a:pt x="1790" y="1023"/>
                    <a:pt x="1790" y="1023"/>
                  </a:cubicBezTo>
                  <a:cubicBezTo>
                    <a:pt x="1786" y="1023"/>
                    <a:pt x="1783" y="1020"/>
                    <a:pt x="1783" y="1016"/>
                  </a:cubicBezTo>
                  <a:cubicBezTo>
                    <a:pt x="1783" y="1012"/>
                    <a:pt x="1786" y="1008"/>
                    <a:pt x="1790" y="1008"/>
                  </a:cubicBezTo>
                  <a:cubicBezTo>
                    <a:pt x="1875" y="1008"/>
                    <a:pt x="1875" y="1008"/>
                    <a:pt x="1875" y="1008"/>
                  </a:cubicBezTo>
                  <a:cubicBezTo>
                    <a:pt x="1945" y="1008"/>
                    <a:pt x="2002" y="955"/>
                    <a:pt x="2007" y="887"/>
                  </a:cubicBezTo>
                  <a:cubicBezTo>
                    <a:pt x="2014" y="884"/>
                    <a:pt x="2019" y="877"/>
                    <a:pt x="2019" y="869"/>
                  </a:cubicBezTo>
                  <a:cubicBezTo>
                    <a:pt x="2019" y="859"/>
                    <a:pt x="2010" y="851"/>
                    <a:pt x="2000" y="851"/>
                  </a:cubicBezTo>
                  <a:close/>
                  <a:moveTo>
                    <a:pt x="867" y="358"/>
                  </a:moveTo>
                  <a:cubicBezTo>
                    <a:pt x="765" y="358"/>
                    <a:pt x="765" y="358"/>
                    <a:pt x="765" y="358"/>
                  </a:cubicBezTo>
                  <a:cubicBezTo>
                    <a:pt x="753" y="358"/>
                    <a:pt x="744" y="367"/>
                    <a:pt x="744" y="379"/>
                  </a:cubicBezTo>
                  <a:cubicBezTo>
                    <a:pt x="744" y="391"/>
                    <a:pt x="753" y="401"/>
                    <a:pt x="765" y="401"/>
                  </a:cubicBezTo>
                  <a:cubicBezTo>
                    <a:pt x="804" y="401"/>
                    <a:pt x="804" y="401"/>
                    <a:pt x="804" y="401"/>
                  </a:cubicBezTo>
                  <a:cubicBezTo>
                    <a:pt x="808" y="401"/>
                    <a:pt x="811" y="404"/>
                    <a:pt x="811" y="408"/>
                  </a:cubicBezTo>
                  <a:cubicBezTo>
                    <a:pt x="811" y="412"/>
                    <a:pt x="808" y="416"/>
                    <a:pt x="804" y="416"/>
                  </a:cubicBezTo>
                  <a:cubicBezTo>
                    <a:pt x="767" y="416"/>
                    <a:pt x="767" y="416"/>
                    <a:pt x="767" y="416"/>
                  </a:cubicBezTo>
                  <a:cubicBezTo>
                    <a:pt x="755" y="416"/>
                    <a:pt x="746" y="425"/>
                    <a:pt x="746" y="437"/>
                  </a:cubicBezTo>
                  <a:cubicBezTo>
                    <a:pt x="746" y="449"/>
                    <a:pt x="755" y="459"/>
                    <a:pt x="767" y="459"/>
                  </a:cubicBezTo>
                  <a:cubicBezTo>
                    <a:pt x="969" y="459"/>
                    <a:pt x="969" y="459"/>
                    <a:pt x="969" y="459"/>
                  </a:cubicBezTo>
                  <a:cubicBezTo>
                    <a:pt x="973" y="459"/>
                    <a:pt x="976" y="462"/>
                    <a:pt x="976" y="466"/>
                  </a:cubicBezTo>
                  <a:cubicBezTo>
                    <a:pt x="976" y="470"/>
                    <a:pt x="973" y="473"/>
                    <a:pt x="969" y="473"/>
                  </a:cubicBezTo>
                  <a:cubicBezTo>
                    <a:pt x="845" y="473"/>
                    <a:pt x="845" y="473"/>
                    <a:pt x="845" y="473"/>
                  </a:cubicBezTo>
                  <a:cubicBezTo>
                    <a:pt x="833" y="473"/>
                    <a:pt x="824" y="483"/>
                    <a:pt x="824" y="495"/>
                  </a:cubicBezTo>
                  <a:cubicBezTo>
                    <a:pt x="824" y="507"/>
                    <a:pt x="833" y="517"/>
                    <a:pt x="845" y="517"/>
                  </a:cubicBezTo>
                  <a:cubicBezTo>
                    <a:pt x="971" y="517"/>
                    <a:pt x="971" y="517"/>
                    <a:pt x="971" y="517"/>
                  </a:cubicBezTo>
                  <a:cubicBezTo>
                    <a:pt x="975" y="517"/>
                    <a:pt x="978" y="520"/>
                    <a:pt x="978" y="524"/>
                  </a:cubicBezTo>
                  <a:cubicBezTo>
                    <a:pt x="978" y="528"/>
                    <a:pt x="975" y="531"/>
                    <a:pt x="971" y="531"/>
                  </a:cubicBezTo>
                  <a:cubicBezTo>
                    <a:pt x="804" y="531"/>
                    <a:pt x="804" y="531"/>
                    <a:pt x="804" y="531"/>
                  </a:cubicBezTo>
                  <a:cubicBezTo>
                    <a:pt x="792" y="531"/>
                    <a:pt x="783" y="541"/>
                    <a:pt x="783" y="553"/>
                  </a:cubicBezTo>
                  <a:cubicBezTo>
                    <a:pt x="783" y="565"/>
                    <a:pt x="792" y="574"/>
                    <a:pt x="804" y="574"/>
                  </a:cubicBezTo>
                  <a:cubicBezTo>
                    <a:pt x="859" y="574"/>
                    <a:pt x="859" y="574"/>
                    <a:pt x="859" y="574"/>
                  </a:cubicBezTo>
                  <a:cubicBezTo>
                    <a:pt x="863" y="574"/>
                    <a:pt x="866" y="578"/>
                    <a:pt x="866" y="582"/>
                  </a:cubicBezTo>
                  <a:cubicBezTo>
                    <a:pt x="866" y="586"/>
                    <a:pt x="863" y="589"/>
                    <a:pt x="859" y="589"/>
                  </a:cubicBezTo>
                  <a:cubicBezTo>
                    <a:pt x="804" y="589"/>
                    <a:pt x="804" y="589"/>
                    <a:pt x="804" y="589"/>
                  </a:cubicBezTo>
                  <a:cubicBezTo>
                    <a:pt x="792" y="589"/>
                    <a:pt x="783" y="599"/>
                    <a:pt x="783" y="611"/>
                  </a:cubicBezTo>
                  <a:cubicBezTo>
                    <a:pt x="783" y="623"/>
                    <a:pt x="792" y="632"/>
                    <a:pt x="804" y="632"/>
                  </a:cubicBezTo>
                  <a:cubicBezTo>
                    <a:pt x="1010" y="632"/>
                    <a:pt x="1010" y="632"/>
                    <a:pt x="1010" y="632"/>
                  </a:cubicBezTo>
                  <a:cubicBezTo>
                    <a:pt x="1014" y="632"/>
                    <a:pt x="1017" y="635"/>
                    <a:pt x="1017" y="640"/>
                  </a:cubicBezTo>
                  <a:cubicBezTo>
                    <a:pt x="1017" y="644"/>
                    <a:pt x="1014" y="647"/>
                    <a:pt x="1010" y="647"/>
                  </a:cubicBezTo>
                  <a:cubicBezTo>
                    <a:pt x="762" y="647"/>
                    <a:pt x="762" y="647"/>
                    <a:pt x="762" y="647"/>
                  </a:cubicBezTo>
                  <a:cubicBezTo>
                    <a:pt x="750" y="647"/>
                    <a:pt x="740" y="656"/>
                    <a:pt x="740" y="668"/>
                  </a:cubicBezTo>
                  <a:cubicBezTo>
                    <a:pt x="740" y="680"/>
                    <a:pt x="750" y="690"/>
                    <a:pt x="762" y="690"/>
                  </a:cubicBezTo>
                  <a:cubicBezTo>
                    <a:pt x="1045" y="690"/>
                    <a:pt x="1045" y="690"/>
                    <a:pt x="1045" y="690"/>
                  </a:cubicBezTo>
                  <a:cubicBezTo>
                    <a:pt x="1049" y="690"/>
                    <a:pt x="1053" y="693"/>
                    <a:pt x="1053" y="697"/>
                  </a:cubicBezTo>
                  <a:cubicBezTo>
                    <a:pt x="1053" y="701"/>
                    <a:pt x="1049" y="705"/>
                    <a:pt x="1045" y="705"/>
                  </a:cubicBezTo>
                  <a:cubicBezTo>
                    <a:pt x="790" y="705"/>
                    <a:pt x="790" y="705"/>
                    <a:pt x="790" y="705"/>
                  </a:cubicBezTo>
                  <a:cubicBezTo>
                    <a:pt x="778" y="705"/>
                    <a:pt x="769" y="714"/>
                    <a:pt x="769" y="726"/>
                  </a:cubicBezTo>
                  <a:cubicBezTo>
                    <a:pt x="769" y="738"/>
                    <a:pt x="778" y="748"/>
                    <a:pt x="790" y="748"/>
                  </a:cubicBezTo>
                  <a:cubicBezTo>
                    <a:pt x="1103" y="748"/>
                    <a:pt x="1103" y="748"/>
                    <a:pt x="1103" y="748"/>
                  </a:cubicBezTo>
                  <a:cubicBezTo>
                    <a:pt x="1107" y="748"/>
                    <a:pt x="1110" y="751"/>
                    <a:pt x="1110" y="755"/>
                  </a:cubicBezTo>
                  <a:cubicBezTo>
                    <a:pt x="1110" y="759"/>
                    <a:pt x="1107" y="762"/>
                    <a:pt x="1103" y="762"/>
                  </a:cubicBezTo>
                  <a:cubicBezTo>
                    <a:pt x="904" y="762"/>
                    <a:pt x="904" y="762"/>
                    <a:pt x="904" y="762"/>
                  </a:cubicBezTo>
                  <a:cubicBezTo>
                    <a:pt x="892" y="762"/>
                    <a:pt x="883" y="772"/>
                    <a:pt x="883" y="784"/>
                  </a:cubicBezTo>
                  <a:cubicBezTo>
                    <a:pt x="883" y="796"/>
                    <a:pt x="892" y="806"/>
                    <a:pt x="904" y="806"/>
                  </a:cubicBezTo>
                  <a:cubicBezTo>
                    <a:pt x="1048" y="806"/>
                    <a:pt x="1048" y="806"/>
                    <a:pt x="1048" y="806"/>
                  </a:cubicBezTo>
                  <a:cubicBezTo>
                    <a:pt x="1053" y="806"/>
                    <a:pt x="1056" y="809"/>
                    <a:pt x="1056" y="813"/>
                  </a:cubicBezTo>
                  <a:cubicBezTo>
                    <a:pt x="1056" y="817"/>
                    <a:pt x="1053" y="820"/>
                    <a:pt x="1048" y="820"/>
                  </a:cubicBezTo>
                  <a:cubicBezTo>
                    <a:pt x="913" y="820"/>
                    <a:pt x="913" y="820"/>
                    <a:pt x="913" y="820"/>
                  </a:cubicBezTo>
                  <a:cubicBezTo>
                    <a:pt x="901" y="820"/>
                    <a:pt x="891" y="830"/>
                    <a:pt x="891" y="842"/>
                  </a:cubicBezTo>
                  <a:cubicBezTo>
                    <a:pt x="891" y="854"/>
                    <a:pt x="901" y="863"/>
                    <a:pt x="913" y="863"/>
                  </a:cubicBezTo>
                  <a:cubicBezTo>
                    <a:pt x="1053" y="863"/>
                    <a:pt x="1053" y="863"/>
                    <a:pt x="1053" y="863"/>
                  </a:cubicBezTo>
                  <a:cubicBezTo>
                    <a:pt x="1057" y="863"/>
                    <a:pt x="1060" y="867"/>
                    <a:pt x="1060" y="871"/>
                  </a:cubicBezTo>
                  <a:cubicBezTo>
                    <a:pt x="1060" y="875"/>
                    <a:pt x="1057" y="878"/>
                    <a:pt x="1053" y="878"/>
                  </a:cubicBezTo>
                  <a:cubicBezTo>
                    <a:pt x="919" y="878"/>
                    <a:pt x="919" y="878"/>
                    <a:pt x="919" y="878"/>
                  </a:cubicBezTo>
                  <a:cubicBezTo>
                    <a:pt x="907" y="878"/>
                    <a:pt x="897" y="888"/>
                    <a:pt x="897" y="900"/>
                  </a:cubicBezTo>
                  <a:cubicBezTo>
                    <a:pt x="897" y="912"/>
                    <a:pt x="907" y="921"/>
                    <a:pt x="919" y="921"/>
                  </a:cubicBezTo>
                  <a:cubicBezTo>
                    <a:pt x="1016" y="921"/>
                    <a:pt x="1016" y="921"/>
                    <a:pt x="1016" y="921"/>
                  </a:cubicBezTo>
                  <a:cubicBezTo>
                    <a:pt x="1020" y="921"/>
                    <a:pt x="1023" y="925"/>
                    <a:pt x="1023" y="929"/>
                  </a:cubicBezTo>
                  <a:cubicBezTo>
                    <a:pt x="1023" y="933"/>
                    <a:pt x="1020" y="936"/>
                    <a:pt x="1016" y="936"/>
                  </a:cubicBezTo>
                  <a:cubicBezTo>
                    <a:pt x="940" y="936"/>
                    <a:pt x="940" y="936"/>
                    <a:pt x="940" y="936"/>
                  </a:cubicBezTo>
                  <a:cubicBezTo>
                    <a:pt x="928" y="936"/>
                    <a:pt x="918" y="946"/>
                    <a:pt x="918" y="957"/>
                  </a:cubicBezTo>
                  <a:cubicBezTo>
                    <a:pt x="918" y="969"/>
                    <a:pt x="928" y="979"/>
                    <a:pt x="940" y="979"/>
                  </a:cubicBezTo>
                  <a:cubicBezTo>
                    <a:pt x="978" y="979"/>
                    <a:pt x="978" y="979"/>
                    <a:pt x="978" y="979"/>
                  </a:cubicBezTo>
                  <a:cubicBezTo>
                    <a:pt x="982" y="979"/>
                    <a:pt x="985" y="982"/>
                    <a:pt x="985" y="986"/>
                  </a:cubicBezTo>
                  <a:cubicBezTo>
                    <a:pt x="985" y="990"/>
                    <a:pt x="982" y="994"/>
                    <a:pt x="978" y="994"/>
                  </a:cubicBezTo>
                  <a:cubicBezTo>
                    <a:pt x="975" y="994"/>
                    <a:pt x="975" y="994"/>
                    <a:pt x="975" y="994"/>
                  </a:cubicBezTo>
                  <a:cubicBezTo>
                    <a:pt x="956" y="994"/>
                    <a:pt x="939" y="1010"/>
                    <a:pt x="939" y="1030"/>
                  </a:cubicBezTo>
                  <a:cubicBezTo>
                    <a:pt x="939" y="1050"/>
                    <a:pt x="956" y="1066"/>
                    <a:pt x="975" y="1066"/>
                  </a:cubicBezTo>
                  <a:cubicBezTo>
                    <a:pt x="1016" y="1066"/>
                    <a:pt x="1016" y="1066"/>
                    <a:pt x="1016" y="1066"/>
                  </a:cubicBezTo>
                  <a:cubicBezTo>
                    <a:pt x="1028" y="1066"/>
                    <a:pt x="1038" y="1076"/>
                    <a:pt x="1038" y="1088"/>
                  </a:cubicBezTo>
                  <a:cubicBezTo>
                    <a:pt x="1038" y="1100"/>
                    <a:pt x="1028" y="1109"/>
                    <a:pt x="1016" y="1109"/>
                  </a:cubicBezTo>
                  <a:cubicBezTo>
                    <a:pt x="443" y="1109"/>
                    <a:pt x="443" y="1109"/>
                    <a:pt x="443" y="1109"/>
                  </a:cubicBezTo>
                  <a:cubicBezTo>
                    <a:pt x="439" y="1109"/>
                    <a:pt x="435" y="1106"/>
                    <a:pt x="435" y="1102"/>
                  </a:cubicBezTo>
                  <a:cubicBezTo>
                    <a:pt x="435" y="1098"/>
                    <a:pt x="439" y="1095"/>
                    <a:pt x="443" y="1095"/>
                  </a:cubicBezTo>
                  <a:cubicBezTo>
                    <a:pt x="471" y="1095"/>
                    <a:pt x="471" y="1095"/>
                    <a:pt x="471" y="1095"/>
                  </a:cubicBezTo>
                  <a:cubicBezTo>
                    <a:pt x="483" y="1095"/>
                    <a:pt x="493" y="1085"/>
                    <a:pt x="493" y="1073"/>
                  </a:cubicBezTo>
                  <a:cubicBezTo>
                    <a:pt x="493" y="1061"/>
                    <a:pt x="483" y="1051"/>
                    <a:pt x="471" y="1051"/>
                  </a:cubicBezTo>
                  <a:cubicBezTo>
                    <a:pt x="443" y="1051"/>
                    <a:pt x="443" y="1051"/>
                    <a:pt x="443" y="1051"/>
                  </a:cubicBezTo>
                  <a:cubicBezTo>
                    <a:pt x="439" y="1051"/>
                    <a:pt x="435" y="1048"/>
                    <a:pt x="435" y="1044"/>
                  </a:cubicBezTo>
                  <a:cubicBezTo>
                    <a:pt x="435" y="1040"/>
                    <a:pt x="439" y="1037"/>
                    <a:pt x="443" y="1037"/>
                  </a:cubicBezTo>
                  <a:cubicBezTo>
                    <a:pt x="494" y="1037"/>
                    <a:pt x="494" y="1037"/>
                    <a:pt x="494" y="1037"/>
                  </a:cubicBezTo>
                  <a:cubicBezTo>
                    <a:pt x="506" y="1037"/>
                    <a:pt x="516" y="1027"/>
                    <a:pt x="516" y="1015"/>
                  </a:cubicBezTo>
                  <a:cubicBezTo>
                    <a:pt x="516" y="1003"/>
                    <a:pt x="506" y="994"/>
                    <a:pt x="494" y="994"/>
                  </a:cubicBezTo>
                  <a:cubicBezTo>
                    <a:pt x="437" y="994"/>
                    <a:pt x="437" y="994"/>
                    <a:pt x="437" y="994"/>
                  </a:cubicBezTo>
                  <a:cubicBezTo>
                    <a:pt x="433" y="994"/>
                    <a:pt x="430" y="990"/>
                    <a:pt x="430" y="986"/>
                  </a:cubicBezTo>
                  <a:cubicBezTo>
                    <a:pt x="430" y="982"/>
                    <a:pt x="433" y="979"/>
                    <a:pt x="437" y="979"/>
                  </a:cubicBezTo>
                  <a:cubicBezTo>
                    <a:pt x="550" y="979"/>
                    <a:pt x="550" y="979"/>
                    <a:pt x="550" y="979"/>
                  </a:cubicBezTo>
                  <a:cubicBezTo>
                    <a:pt x="562" y="979"/>
                    <a:pt x="571" y="969"/>
                    <a:pt x="571" y="957"/>
                  </a:cubicBezTo>
                  <a:cubicBezTo>
                    <a:pt x="571" y="946"/>
                    <a:pt x="562" y="936"/>
                    <a:pt x="550" y="936"/>
                  </a:cubicBezTo>
                  <a:cubicBezTo>
                    <a:pt x="446" y="936"/>
                    <a:pt x="446" y="936"/>
                    <a:pt x="446" y="936"/>
                  </a:cubicBezTo>
                  <a:cubicBezTo>
                    <a:pt x="442" y="936"/>
                    <a:pt x="438" y="933"/>
                    <a:pt x="438" y="929"/>
                  </a:cubicBezTo>
                  <a:cubicBezTo>
                    <a:pt x="438" y="925"/>
                    <a:pt x="442" y="921"/>
                    <a:pt x="446" y="921"/>
                  </a:cubicBezTo>
                  <a:cubicBezTo>
                    <a:pt x="592" y="921"/>
                    <a:pt x="592" y="921"/>
                    <a:pt x="592" y="921"/>
                  </a:cubicBezTo>
                  <a:cubicBezTo>
                    <a:pt x="604" y="921"/>
                    <a:pt x="613" y="912"/>
                    <a:pt x="613" y="900"/>
                  </a:cubicBezTo>
                  <a:cubicBezTo>
                    <a:pt x="613" y="888"/>
                    <a:pt x="604" y="878"/>
                    <a:pt x="592" y="878"/>
                  </a:cubicBezTo>
                  <a:cubicBezTo>
                    <a:pt x="416" y="878"/>
                    <a:pt x="416" y="878"/>
                    <a:pt x="416" y="878"/>
                  </a:cubicBezTo>
                  <a:cubicBezTo>
                    <a:pt x="412" y="878"/>
                    <a:pt x="409" y="875"/>
                    <a:pt x="409" y="871"/>
                  </a:cubicBezTo>
                  <a:cubicBezTo>
                    <a:pt x="409" y="867"/>
                    <a:pt x="412" y="863"/>
                    <a:pt x="416" y="863"/>
                  </a:cubicBezTo>
                  <a:cubicBezTo>
                    <a:pt x="606" y="863"/>
                    <a:pt x="606" y="863"/>
                    <a:pt x="606" y="863"/>
                  </a:cubicBezTo>
                  <a:cubicBezTo>
                    <a:pt x="618" y="863"/>
                    <a:pt x="628" y="854"/>
                    <a:pt x="628" y="842"/>
                  </a:cubicBezTo>
                  <a:cubicBezTo>
                    <a:pt x="628" y="830"/>
                    <a:pt x="618" y="820"/>
                    <a:pt x="606" y="820"/>
                  </a:cubicBezTo>
                  <a:cubicBezTo>
                    <a:pt x="376" y="820"/>
                    <a:pt x="376" y="820"/>
                    <a:pt x="376" y="820"/>
                  </a:cubicBezTo>
                  <a:cubicBezTo>
                    <a:pt x="372" y="820"/>
                    <a:pt x="369" y="817"/>
                    <a:pt x="369" y="813"/>
                  </a:cubicBezTo>
                  <a:cubicBezTo>
                    <a:pt x="369" y="809"/>
                    <a:pt x="372" y="806"/>
                    <a:pt x="376" y="806"/>
                  </a:cubicBezTo>
                  <a:cubicBezTo>
                    <a:pt x="529" y="806"/>
                    <a:pt x="529" y="806"/>
                    <a:pt x="529" y="806"/>
                  </a:cubicBezTo>
                  <a:cubicBezTo>
                    <a:pt x="541" y="806"/>
                    <a:pt x="550" y="796"/>
                    <a:pt x="550" y="784"/>
                  </a:cubicBezTo>
                  <a:cubicBezTo>
                    <a:pt x="550" y="772"/>
                    <a:pt x="541" y="762"/>
                    <a:pt x="529" y="762"/>
                  </a:cubicBezTo>
                  <a:cubicBezTo>
                    <a:pt x="336" y="762"/>
                    <a:pt x="336" y="762"/>
                    <a:pt x="336" y="762"/>
                  </a:cubicBezTo>
                  <a:cubicBezTo>
                    <a:pt x="332" y="762"/>
                    <a:pt x="329" y="759"/>
                    <a:pt x="329" y="755"/>
                  </a:cubicBezTo>
                  <a:cubicBezTo>
                    <a:pt x="329" y="751"/>
                    <a:pt x="332" y="748"/>
                    <a:pt x="336" y="748"/>
                  </a:cubicBezTo>
                  <a:cubicBezTo>
                    <a:pt x="352" y="748"/>
                    <a:pt x="352" y="748"/>
                    <a:pt x="352" y="748"/>
                  </a:cubicBezTo>
                  <a:cubicBezTo>
                    <a:pt x="364" y="748"/>
                    <a:pt x="374" y="738"/>
                    <a:pt x="374" y="726"/>
                  </a:cubicBezTo>
                  <a:cubicBezTo>
                    <a:pt x="374" y="714"/>
                    <a:pt x="364" y="705"/>
                    <a:pt x="352" y="705"/>
                  </a:cubicBezTo>
                  <a:cubicBezTo>
                    <a:pt x="272" y="705"/>
                    <a:pt x="272" y="705"/>
                    <a:pt x="272" y="705"/>
                  </a:cubicBezTo>
                  <a:cubicBezTo>
                    <a:pt x="268" y="705"/>
                    <a:pt x="265" y="701"/>
                    <a:pt x="265" y="697"/>
                  </a:cubicBezTo>
                  <a:cubicBezTo>
                    <a:pt x="265" y="693"/>
                    <a:pt x="268" y="690"/>
                    <a:pt x="272" y="690"/>
                  </a:cubicBezTo>
                  <a:cubicBezTo>
                    <a:pt x="275" y="690"/>
                    <a:pt x="275" y="690"/>
                    <a:pt x="275" y="690"/>
                  </a:cubicBezTo>
                  <a:cubicBezTo>
                    <a:pt x="287" y="690"/>
                    <a:pt x="296" y="680"/>
                    <a:pt x="296" y="668"/>
                  </a:cubicBezTo>
                  <a:cubicBezTo>
                    <a:pt x="296" y="656"/>
                    <a:pt x="287" y="647"/>
                    <a:pt x="275" y="647"/>
                  </a:cubicBezTo>
                  <a:cubicBezTo>
                    <a:pt x="236" y="647"/>
                    <a:pt x="236" y="647"/>
                    <a:pt x="236" y="647"/>
                  </a:cubicBezTo>
                  <a:cubicBezTo>
                    <a:pt x="231" y="647"/>
                    <a:pt x="228" y="644"/>
                    <a:pt x="228" y="640"/>
                  </a:cubicBezTo>
                  <a:cubicBezTo>
                    <a:pt x="228" y="635"/>
                    <a:pt x="231" y="632"/>
                    <a:pt x="236" y="632"/>
                  </a:cubicBezTo>
                  <a:cubicBezTo>
                    <a:pt x="265" y="632"/>
                    <a:pt x="265" y="632"/>
                    <a:pt x="265" y="632"/>
                  </a:cubicBezTo>
                  <a:cubicBezTo>
                    <a:pt x="277" y="632"/>
                    <a:pt x="287" y="623"/>
                    <a:pt x="287" y="611"/>
                  </a:cubicBezTo>
                  <a:cubicBezTo>
                    <a:pt x="287" y="599"/>
                    <a:pt x="277" y="589"/>
                    <a:pt x="265" y="589"/>
                  </a:cubicBezTo>
                  <a:cubicBezTo>
                    <a:pt x="189" y="589"/>
                    <a:pt x="189" y="589"/>
                    <a:pt x="189" y="589"/>
                  </a:cubicBezTo>
                  <a:cubicBezTo>
                    <a:pt x="185" y="589"/>
                    <a:pt x="182" y="586"/>
                    <a:pt x="182" y="582"/>
                  </a:cubicBezTo>
                  <a:cubicBezTo>
                    <a:pt x="182" y="578"/>
                    <a:pt x="185" y="574"/>
                    <a:pt x="189" y="574"/>
                  </a:cubicBezTo>
                  <a:cubicBezTo>
                    <a:pt x="380" y="574"/>
                    <a:pt x="380" y="574"/>
                    <a:pt x="380" y="574"/>
                  </a:cubicBezTo>
                  <a:cubicBezTo>
                    <a:pt x="392" y="574"/>
                    <a:pt x="402" y="565"/>
                    <a:pt x="402" y="553"/>
                  </a:cubicBezTo>
                  <a:cubicBezTo>
                    <a:pt x="402" y="541"/>
                    <a:pt x="392" y="531"/>
                    <a:pt x="380" y="531"/>
                  </a:cubicBezTo>
                  <a:cubicBezTo>
                    <a:pt x="161" y="531"/>
                    <a:pt x="161" y="531"/>
                    <a:pt x="161" y="531"/>
                  </a:cubicBezTo>
                  <a:cubicBezTo>
                    <a:pt x="157" y="531"/>
                    <a:pt x="154" y="528"/>
                    <a:pt x="154" y="524"/>
                  </a:cubicBezTo>
                  <a:cubicBezTo>
                    <a:pt x="154" y="520"/>
                    <a:pt x="157" y="517"/>
                    <a:pt x="161" y="517"/>
                  </a:cubicBezTo>
                  <a:cubicBezTo>
                    <a:pt x="432" y="517"/>
                    <a:pt x="432" y="517"/>
                    <a:pt x="432" y="517"/>
                  </a:cubicBezTo>
                  <a:cubicBezTo>
                    <a:pt x="444" y="517"/>
                    <a:pt x="454" y="507"/>
                    <a:pt x="454" y="495"/>
                  </a:cubicBezTo>
                  <a:cubicBezTo>
                    <a:pt x="454" y="483"/>
                    <a:pt x="444" y="473"/>
                    <a:pt x="432" y="473"/>
                  </a:cubicBezTo>
                  <a:cubicBezTo>
                    <a:pt x="179" y="473"/>
                    <a:pt x="179" y="473"/>
                    <a:pt x="179" y="473"/>
                  </a:cubicBezTo>
                  <a:cubicBezTo>
                    <a:pt x="175" y="473"/>
                    <a:pt x="172" y="470"/>
                    <a:pt x="172" y="466"/>
                  </a:cubicBezTo>
                  <a:cubicBezTo>
                    <a:pt x="172" y="462"/>
                    <a:pt x="175" y="459"/>
                    <a:pt x="179" y="459"/>
                  </a:cubicBezTo>
                  <a:cubicBezTo>
                    <a:pt x="517" y="459"/>
                    <a:pt x="517" y="459"/>
                    <a:pt x="517" y="459"/>
                  </a:cubicBezTo>
                  <a:cubicBezTo>
                    <a:pt x="529" y="459"/>
                    <a:pt x="539" y="449"/>
                    <a:pt x="539" y="437"/>
                  </a:cubicBezTo>
                  <a:cubicBezTo>
                    <a:pt x="539" y="425"/>
                    <a:pt x="529" y="416"/>
                    <a:pt x="517" y="416"/>
                  </a:cubicBezTo>
                  <a:cubicBezTo>
                    <a:pt x="163" y="416"/>
                    <a:pt x="163" y="416"/>
                    <a:pt x="163" y="416"/>
                  </a:cubicBezTo>
                  <a:cubicBezTo>
                    <a:pt x="159" y="416"/>
                    <a:pt x="156" y="412"/>
                    <a:pt x="156" y="408"/>
                  </a:cubicBezTo>
                  <a:cubicBezTo>
                    <a:pt x="156" y="404"/>
                    <a:pt x="159" y="401"/>
                    <a:pt x="163" y="401"/>
                  </a:cubicBezTo>
                  <a:cubicBezTo>
                    <a:pt x="521" y="401"/>
                    <a:pt x="521" y="401"/>
                    <a:pt x="521" y="401"/>
                  </a:cubicBezTo>
                  <a:cubicBezTo>
                    <a:pt x="533" y="401"/>
                    <a:pt x="543" y="391"/>
                    <a:pt x="543" y="379"/>
                  </a:cubicBezTo>
                  <a:cubicBezTo>
                    <a:pt x="543" y="377"/>
                    <a:pt x="543" y="375"/>
                    <a:pt x="542" y="372"/>
                  </a:cubicBezTo>
                  <a:cubicBezTo>
                    <a:pt x="624" y="372"/>
                    <a:pt x="624" y="372"/>
                    <a:pt x="624" y="372"/>
                  </a:cubicBezTo>
                  <a:cubicBezTo>
                    <a:pt x="636" y="372"/>
                    <a:pt x="645" y="363"/>
                    <a:pt x="645" y="351"/>
                  </a:cubicBezTo>
                  <a:cubicBezTo>
                    <a:pt x="645" y="339"/>
                    <a:pt x="636" y="329"/>
                    <a:pt x="624" y="329"/>
                  </a:cubicBezTo>
                  <a:cubicBezTo>
                    <a:pt x="601" y="329"/>
                    <a:pt x="601" y="329"/>
                    <a:pt x="601" y="329"/>
                  </a:cubicBezTo>
                  <a:cubicBezTo>
                    <a:pt x="597" y="329"/>
                    <a:pt x="593" y="326"/>
                    <a:pt x="593" y="322"/>
                  </a:cubicBezTo>
                  <a:cubicBezTo>
                    <a:pt x="593" y="318"/>
                    <a:pt x="597" y="315"/>
                    <a:pt x="601" y="315"/>
                  </a:cubicBezTo>
                  <a:cubicBezTo>
                    <a:pt x="720" y="315"/>
                    <a:pt x="720" y="315"/>
                    <a:pt x="720" y="315"/>
                  </a:cubicBezTo>
                  <a:cubicBezTo>
                    <a:pt x="732" y="315"/>
                    <a:pt x="742" y="305"/>
                    <a:pt x="742" y="293"/>
                  </a:cubicBezTo>
                  <a:cubicBezTo>
                    <a:pt x="742" y="281"/>
                    <a:pt x="732" y="271"/>
                    <a:pt x="720" y="271"/>
                  </a:cubicBezTo>
                  <a:cubicBezTo>
                    <a:pt x="599" y="271"/>
                    <a:pt x="599" y="271"/>
                    <a:pt x="599" y="271"/>
                  </a:cubicBezTo>
                  <a:cubicBezTo>
                    <a:pt x="595" y="271"/>
                    <a:pt x="592" y="268"/>
                    <a:pt x="592" y="264"/>
                  </a:cubicBezTo>
                  <a:cubicBezTo>
                    <a:pt x="592" y="260"/>
                    <a:pt x="595" y="257"/>
                    <a:pt x="599" y="257"/>
                  </a:cubicBezTo>
                  <a:cubicBezTo>
                    <a:pt x="733" y="257"/>
                    <a:pt x="733" y="257"/>
                    <a:pt x="733" y="257"/>
                  </a:cubicBezTo>
                  <a:cubicBezTo>
                    <a:pt x="745" y="257"/>
                    <a:pt x="755" y="247"/>
                    <a:pt x="755" y="235"/>
                  </a:cubicBezTo>
                  <a:cubicBezTo>
                    <a:pt x="755" y="223"/>
                    <a:pt x="745" y="214"/>
                    <a:pt x="733" y="214"/>
                  </a:cubicBezTo>
                  <a:cubicBezTo>
                    <a:pt x="580" y="214"/>
                    <a:pt x="580" y="214"/>
                    <a:pt x="580" y="214"/>
                  </a:cubicBezTo>
                  <a:cubicBezTo>
                    <a:pt x="576" y="214"/>
                    <a:pt x="572" y="210"/>
                    <a:pt x="572" y="206"/>
                  </a:cubicBezTo>
                  <a:cubicBezTo>
                    <a:pt x="572" y="202"/>
                    <a:pt x="576" y="199"/>
                    <a:pt x="580" y="199"/>
                  </a:cubicBezTo>
                  <a:cubicBezTo>
                    <a:pt x="748" y="199"/>
                    <a:pt x="748" y="199"/>
                    <a:pt x="748" y="199"/>
                  </a:cubicBezTo>
                  <a:cubicBezTo>
                    <a:pt x="760" y="199"/>
                    <a:pt x="769" y="189"/>
                    <a:pt x="769" y="177"/>
                  </a:cubicBezTo>
                  <a:cubicBezTo>
                    <a:pt x="769" y="165"/>
                    <a:pt x="760" y="156"/>
                    <a:pt x="748" y="156"/>
                  </a:cubicBezTo>
                  <a:cubicBezTo>
                    <a:pt x="560" y="156"/>
                    <a:pt x="560" y="156"/>
                    <a:pt x="560" y="156"/>
                  </a:cubicBezTo>
                  <a:cubicBezTo>
                    <a:pt x="556" y="156"/>
                    <a:pt x="553" y="152"/>
                    <a:pt x="553" y="148"/>
                  </a:cubicBezTo>
                  <a:cubicBezTo>
                    <a:pt x="553" y="144"/>
                    <a:pt x="556" y="141"/>
                    <a:pt x="560" y="141"/>
                  </a:cubicBezTo>
                  <a:cubicBezTo>
                    <a:pt x="754" y="141"/>
                    <a:pt x="754" y="141"/>
                    <a:pt x="754" y="141"/>
                  </a:cubicBezTo>
                  <a:cubicBezTo>
                    <a:pt x="765" y="141"/>
                    <a:pt x="775" y="131"/>
                    <a:pt x="775" y="120"/>
                  </a:cubicBezTo>
                  <a:cubicBezTo>
                    <a:pt x="775" y="108"/>
                    <a:pt x="765" y="98"/>
                    <a:pt x="754" y="98"/>
                  </a:cubicBezTo>
                  <a:cubicBezTo>
                    <a:pt x="621" y="98"/>
                    <a:pt x="621" y="98"/>
                    <a:pt x="621" y="98"/>
                  </a:cubicBezTo>
                  <a:cubicBezTo>
                    <a:pt x="617" y="98"/>
                    <a:pt x="614" y="95"/>
                    <a:pt x="614" y="91"/>
                  </a:cubicBezTo>
                  <a:cubicBezTo>
                    <a:pt x="614" y="87"/>
                    <a:pt x="617" y="83"/>
                    <a:pt x="621" y="83"/>
                  </a:cubicBezTo>
                  <a:cubicBezTo>
                    <a:pt x="1236" y="83"/>
                    <a:pt x="1236" y="83"/>
                    <a:pt x="1236" y="83"/>
                  </a:cubicBezTo>
                  <a:cubicBezTo>
                    <a:pt x="1240" y="83"/>
                    <a:pt x="1243" y="87"/>
                    <a:pt x="1243" y="91"/>
                  </a:cubicBezTo>
                  <a:cubicBezTo>
                    <a:pt x="1243" y="95"/>
                    <a:pt x="1240" y="98"/>
                    <a:pt x="1236" y="98"/>
                  </a:cubicBezTo>
                  <a:cubicBezTo>
                    <a:pt x="1224" y="98"/>
                    <a:pt x="1224" y="98"/>
                    <a:pt x="1224" y="98"/>
                  </a:cubicBezTo>
                  <a:cubicBezTo>
                    <a:pt x="1212" y="98"/>
                    <a:pt x="1203" y="108"/>
                    <a:pt x="1203" y="120"/>
                  </a:cubicBezTo>
                  <a:cubicBezTo>
                    <a:pt x="1203" y="131"/>
                    <a:pt x="1212" y="141"/>
                    <a:pt x="1224" y="141"/>
                  </a:cubicBezTo>
                  <a:cubicBezTo>
                    <a:pt x="1692" y="141"/>
                    <a:pt x="1692" y="141"/>
                    <a:pt x="1692" y="141"/>
                  </a:cubicBezTo>
                  <a:cubicBezTo>
                    <a:pt x="1696" y="141"/>
                    <a:pt x="1700" y="144"/>
                    <a:pt x="1700" y="148"/>
                  </a:cubicBezTo>
                  <a:cubicBezTo>
                    <a:pt x="1700" y="152"/>
                    <a:pt x="1696" y="156"/>
                    <a:pt x="1692" y="156"/>
                  </a:cubicBezTo>
                  <a:cubicBezTo>
                    <a:pt x="1074" y="156"/>
                    <a:pt x="1074" y="156"/>
                    <a:pt x="1074" y="156"/>
                  </a:cubicBezTo>
                  <a:cubicBezTo>
                    <a:pt x="1062" y="156"/>
                    <a:pt x="1053" y="165"/>
                    <a:pt x="1053" y="177"/>
                  </a:cubicBezTo>
                  <a:cubicBezTo>
                    <a:pt x="1053" y="189"/>
                    <a:pt x="1062" y="199"/>
                    <a:pt x="1074" y="199"/>
                  </a:cubicBezTo>
                  <a:cubicBezTo>
                    <a:pt x="1685" y="199"/>
                    <a:pt x="1685" y="199"/>
                    <a:pt x="1685" y="199"/>
                  </a:cubicBezTo>
                  <a:cubicBezTo>
                    <a:pt x="1689" y="199"/>
                    <a:pt x="1693" y="202"/>
                    <a:pt x="1693" y="206"/>
                  </a:cubicBezTo>
                  <a:cubicBezTo>
                    <a:pt x="1693" y="210"/>
                    <a:pt x="1689" y="214"/>
                    <a:pt x="1685" y="214"/>
                  </a:cubicBezTo>
                  <a:cubicBezTo>
                    <a:pt x="1144" y="214"/>
                    <a:pt x="1144" y="214"/>
                    <a:pt x="1144" y="214"/>
                  </a:cubicBezTo>
                  <a:cubicBezTo>
                    <a:pt x="1132" y="214"/>
                    <a:pt x="1122" y="223"/>
                    <a:pt x="1122" y="235"/>
                  </a:cubicBezTo>
                  <a:cubicBezTo>
                    <a:pt x="1122" y="247"/>
                    <a:pt x="1132" y="257"/>
                    <a:pt x="1144" y="257"/>
                  </a:cubicBezTo>
                  <a:cubicBezTo>
                    <a:pt x="1682" y="257"/>
                    <a:pt x="1682" y="257"/>
                    <a:pt x="1682" y="257"/>
                  </a:cubicBezTo>
                  <a:cubicBezTo>
                    <a:pt x="1686" y="257"/>
                    <a:pt x="1690" y="260"/>
                    <a:pt x="1690" y="264"/>
                  </a:cubicBezTo>
                  <a:cubicBezTo>
                    <a:pt x="1690" y="268"/>
                    <a:pt x="1686" y="271"/>
                    <a:pt x="1682" y="271"/>
                  </a:cubicBezTo>
                  <a:cubicBezTo>
                    <a:pt x="940" y="271"/>
                    <a:pt x="940" y="271"/>
                    <a:pt x="940" y="271"/>
                  </a:cubicBezTo>
                  <a:cubicBezTo>
                    <a:pt x="928" y="271"/>
                    <a:pt x="918" y="281"/>
                    <a:pt x="918" y="293"/>
                  </a:cubicBezTo>
                  <a:cubicBezTo>
                    <a:pt x="918" y="305"/>
                    <a:pt x="928" y="315"/>
                    <a:pt x="940" y="315"/>
                  </a:cubicBezTo>
                  <a:cubicBezTo>
                    <a:pt x="1553" y="315"/>
                    <a:pt x="1553" y="315"/>
                    <a:pt x="1553" y="315"/>
                  </a:cubicBezTo>
                  <a:cubicBezTo>
                    <a:pt x="1557" y="315"/>
                    <a:pt x="1560" y="318"/>
                    <a:pt x="1560" y="322"/>
                  </a:cubicBezTo>
                  <a:cubicBezTo>
                    <a:pt x="1560" y="326"/>
                    <a:pt x="1557" y="329"/>
                    <a:pt x="1553" y="329"/>
                  </a:cubicBezTo>
                  <a:cubicBezTo>
                    <a:pt x="888" y="329"/>
                    <a:pt x="888" y="329"/>
                    <a:pt x="888" y="329"/>
                  </a:cubicBezTo>
                  <a:cubicBezTo>
                    <a:pt x="876" y="329"/>
                    <a:pt x="866" y="339"/>
                    <a:pt x="866" y="351"/>
                  </a:cubicBezTo>
                  <a:cubicBezTo>
                    <a:pt x="866" y="353"/>
                    <a:pt x="866" y="356"/>
                    <a:pt x="867" y="358"/>
                  </a:cubicBez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userDrawn="1"/>
          </p:nvSpPr>
          <p:spPr bwMode="auto">
            <a:xfrm>
              <a:off x="6528" y="1085"/>
              <a:ext cx="151" cy="143"/>
            </a:xfrm>
            <a:custGeom>
              <a:avLst/>
              <a:gdLst>
                <a:gd name="T0" fmla="*/ 315 w 322"/>
                <a:gd name="T1" fmla="*/ 29 h 303"/>
                <a:gd name="T2" fmla="*/ 158 w 322"/>
                <a:gd name="T3" fmla="*/ 29 h 303"/>
                <a:gd name="T4" fmla="*/ 141 w 322"/>
                <a:gd name="T5" fmla="*/ 29 h 303"/>
                <a:gd name="T6" fmla="*/ 144 w 322"/>
                <a:gd name="T7" fmla="*/ 14 h 303"/>
                <a:gd name="T8" fmla="*/ 269 w 322"/>
                <a:gd name="T9" fmla="*/ 14 h 303"/>
                <a:gd name="T10" fmla="*/ 276 w 322"/>
                <a:gd name="T11" fmla="*/ 7 h 303"/>
                <a:gd name="T12" fmla="*/ 269 w 322"/>
                <a:gd name="T13" fmla="*/ 0 h 303"/>
                <a:gd name="T14" fmla="*/ 144 w 322"/>
                <a:gd name="T15" fmla="*/ 0 h 303"/>
                <a:gd name="T16" fmla="*/ 123 w 322"/>
                <a:gd name="T17" fmla="*/ 29 h 303"/>
                <a:gd name="T18" fmla="*/ 0 w 322"/>
                <a:gd name="T19" fmla="*/ 50 h 303"/>
                <a:gd name="T20" fmla="*/ 60 w 322"/>
                <a:gd name="T21" fmla="*/ 72 h 303"/>
                <a:gd name="T22" fmla="*/ 60 w 322"/>
                <a:gd name="T23" fmla="*/ 87 h 303"/>
                <a:gd name="T24" fmla="*/ 2 w 322"/>
                <a:gd name="T25" fmla="*/ 108 h 303"/>
                <a:gd name="T26" fmla="*/ 225 w 322"/>
                <a:gd name="T27" fmla="*/ 130 h 303"/>
                <a:gd name="T28" fmla="*/ 225 w 322"/>
                <a:gd name="T29" fmla="*/ 144 h 303"/>
                <a:gd name="T30" fmla="*/ 80 w 322"/>
                <a:gd name="T31" fmla="*/ 166 h 303"/>
                <a:gd name="T32" fmla="*/ 227 w 322"/>
                <a:gd name="T33" fmla="*/ 188 h 303"/>
                <a:gd name="T34" fmla="*/ 227 w 322"/>
                <a:gd name="T35" fmla="*/ 202 h 303"/>
                <a:gd name="T36" fmla="*/ 39 w 322"/>
                <a:gd name="T37" fmla="*/ 224 h 303"/>
                <a:gd name="T38" fmla="*/ 115 w 322"/>
                <a:gd name="T39" fmla="*/ 245 h 303"/>
                <a:gd name="T40" fmla="*/ 115 w 322"/>
                <a:gd name="T41" fmla="*/ 260 h 303"/>
                <a:gd name="T42" fmla="*/ 39 w 322"/>
                <a:gd name="T43" fmla="*/ 282 h 303"/>
                <a:gd name="T44" fmla="*/ 67 w 322"/>
                <a:gd name="T45" fmla="*/ 296 h 303"/>
                <a:gd name="T46" fmla="*/ 60 w 322"/>
                <a:gd name="T47" fmla="*/ 289 h 303"/>
                <a:gd name="T48" fmla="*/ 60 w 322"/>
                <a:gd name="T49" fmla="*/ 274 h 303"/>
                <a:gd name="T50" fmla="*/ 136 w 322"/>
                <a:gd name="T51" fmla="*/ 253 h 303"/>
                <a:gd name="T52" fmla="*/ 60 w 322"/>
                <a:gd name="T53" fmla="*/ 231 h 303"/>
                <a:gd name="T54" fmla="*/ 60 w 322"/>
                <a:gd name="T55" fmla="*/ 216 h 303"/>
                <a:gd name="T56" fmla="*/ 249 w 322"/>
                <a:gd name="T57" fmla="*/ 195 h 303"/>
                <a:gd name="T58" fmla="*/ 101 w 322"/>
                <a:gd name="T59" fmla="*/ 173 h 303"/>
                <a:gd name="T60" fmla="*/ 101 w 322"/>
                <a:gd name="T61" fmla="*/ 159 h 303"/>
                <a:gd name="T62" fmla="*/ 246 w 322"/>
                <a:gd name="T63" fmla="*/ 137 h 303"/>
                <a:gd name="T64" fmla="*/ 23 w 322"/>
                <a:gd name="T65" fmla="*/ 115 h 303"/>
                <a:gd name="T66" fmla="*/ 23 w 322"/>
                <a:gd name="T67" fmla="*/ 101 h 303"/>
                <a:gd name="T68" fmla="*/ 81 w 322"/>
                <a:gd name="T69" fmla="*/ 79 h 303"/>
                <a:gd name="T70" fmla="*/ 21 w 322"/>
                <a:gd name="T71" fmla="*/ 58 h 303"/>
                <a:gd name="T72" fmla="*/ 21 w 322"/>
                <a:gd name="T73" fmla="*/ 43 h 303"/>
                <a:gd name="T74" fmla="*/ 144 w 322"/>
                <a:gd name="T75" fmla="*/ 43 h 303"/>
                <a:gd name="T76" fmla="*/ 315 w 322"/>
                <a:gd name="T77" fmla="*/ 43 h 303"/>
                <a:gd name="T78" fmla="*/ 315 w 322"/>
                <a:gd name="T79" fmla="*/ 29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2" h="303">
                  <a:moveTo>
                    <a:pt x="315" y="29"/>
                  </a:moveTo>
                  <a:cubicBezTo>
                    <a:pt x="315" y="29"/>
                    <a:pt x="315" y="29"/>
                    <a:pt x="315" y="29"/>
                  </a:cubicBezTo>
                  <a:cubicBezTo>
                    <a:pt x="314" y="29"/>
                    <a:pt x="314" y="29"/>
                    <a:pt x="314" y="29"/>
                  </a:cubicBezTo>
                  <a:cubicBezTo>
                    <a:pt x="158" y="29"/>
                    <a:pt x="158" y="29"/>
                    <a:pt x="158" y="29"/>
                  </a:cubicBezTo>
                  <a:cubicBezTo>
                    <a:pt x="158" y="29"/>
                    <a:pt x="158" y="29"/>
                    <a:pt x="158" y="29"/>
                  </a:cubicBezTo>
                  <a:cubicBezTo>
                    <a:pt x="141" y="29"/>
                    <a:pt x="141" y="29"/>
                    <a:pt x="141" y="29"/>
                  </a:cubicBezTo>
                  <a:cubicBezTo>
                    <a:pt x="138" y="28"/>
                    <a:pt x="136" y="25"/>
                    <a:pt x="136" y="22"/>
                  </a:cubicBezTo>
                  <a:cubicBezTo>
                    <a:pt x="136" y="18"/>
                    <a:pt x="139" y="14"/>
                    <a:pt x="144" y="14"/>
                  </a:cubicBezTo>
                  <a:cubicBezTo>
                    <a:pt x="269" y="14"/>
                    <a:pt x="269" y="14"/>
                    <a:pt x="269" y="14"/>
                  </a:cubicBezTo>
                  <a:cubicBezTo>
                    <a:pt x="269" y="14"/>
                    <a:pt x="269" y="14"/>
                    <a:pt x="269" y="14"/>
                  </a:cubicBezTo>
                  <a:cubicBezTo>
                    <a:pt x="269" y="14"/>
                    <a:pt x="269" y="14"/>
                    <a:pt x="269" y="14"/>
                  </a:cubicBezTo>
                  <a:cubicBezTo>
                    <a:pt x="273" y="14"/>
                    <a:pt x="276" y="11"/>
                    <a:pt x="276" y="7"/>
                  </a:cubicBezTo>
                  <a:cubicBezTo>
                    <a:pt x="276" y="3"/>
                    <a:pt x="273" y="0"/>
                    <a:pt x="269" y="0"/>
                  </a:cubicBezTo>
                  <a:cubicBezTo>
                    <a:pt x="269" y="0"/>
                    <a:pt x="269" y="0"/>
                    <a:pt x="269" y="0"/>
                  </a:cubicBezTo>
                  <a:cubicBezTo>
                    <a:pt x="269" y="0"/>
                    <a:pt x="269" y="0"/>
                    <a:pt x="269" y="0"/>
                  </a:cubicBezTo>
                  <a:cubicBezTo>
                    <a:pt x="144" y="0"/>
                    <a:pt x="144" y="0"/>
                    <a:pt x="144" y="0"/>
                  </a:cubicBezTo>
                  <a:cubicBezTo>
                    <a:pt x="132" y="0"/>
                    <a:pt x="122" y="10"/>
                    <a:pt x="122" y="22"/>
                  </a:cubicBezTo>
                  <a:cubicBezTo>
                    <a:pt x="122" y="24"/>
                    <a:pt x="122" y="27"/>
                    <a:pt x="123" y="29"/>
                  </a:cubicBezTo>
                  <a:cubicBezTo>
                    <a:pt x="21" y="29"/>
                    <a:pt x="21" y="29"/>
                    <a:pt x="21" y="29"/>
                  </a:cubicBezTo>
                  <a:cubicBezTo>
                    <a:pt x="9" y="29"/>
                    <a:pt x="0" y="38"/>
                    <a:pt x="0" y="50"/>
                  </a:cubicBezTo>
                  <a:cubicBezTo>
                    <a:pt x="0" y="62"/>
                    <a:pt x="9" y="72"/>
                    <a:pt x="21" y="72"/>
                  </a:cubicBezTo>
                  <a:cubicBezTo>
                    <a:pt x="60" y="72"/>
                    <a:pt x="60" y="72"/>
                    <a:pt x="60" y="72"/>
                  </a:cubicBezTo>
                  <a:cubicBezTo>
                    <a:pt x="64" y="72"/>
                    <a:pt x="67" y="75"/>
                    <a:pt x="67" y="79"/>
                  </a:cubicBezTo>
                  <a:cubicBezTo>
                    <a:pt x="67" y="83"/>
                    <a:pt x="64" y="87"/>
                    <a:pt x="60" y="87"/>
                  </a:cubicBezTo>
                  <a:cubicBezTo>
                    <a:pt x="23" y="87"/>
                    <a:pt x="23" y="87"/>
                    <a:pt x="23" y="87"/>
                  </a:cubicBezTo>
                  <a:cubicBezTo>
                    <a:pt x="11" y="87"/>
                    <a:pt x="2" y="96"/>
                    <a:pt x="2" y="108"/>
                  </a:cubicBezTo>
                  <a:cubicBezTo>
                    <a:pt x="2" y="120"/>
                    <a:pt x="11" y="130"/>
                    <a:pt x="23" y="130"/>
                  </a:cubicBezTo>
                  <a:cubicBezTo>
                    <a:pt x="225" y="130"/>
                    <a:pt x="225" y="130"/>
                    <a:pt x="225" y="130"/>
                  </a:cubicBezTo>
                  <a:cubicBezTo>
                    <a:pt x="229" y="130"/>
                    <a:pt x="232" y="133"/>
                    <a:pt x="232" y="137"/>
                  </a:cubicBezTo>
                  <a:cubicBezTo>
                    <a:pt x="232" y="141"/>
                    <a:pt x="229" y="144"/>
                    <a:pt x="225" y="144"/>
                  </a:cubicBezTo>
                  <a:cubicBezTo>
                    <a:pt x="101" y="144"/>
                    <a:pt x="101" y="144"/>
                    <a:pt x="101" y="144"/>
                  </a:cubicBezTo>
                  <a:cubicBezTo>
                    <a:pt x="89" y="144"/>
                    <a:pt x="80" y="154"/>
                    <a:pt x="80" y="166"/>
                  </a:cubicBezTo>
                  <a:cubicBezTo>
                    <a:pt x="80" y="178"/>
                    <a:pt x="89" y="188"/>
                    <a:pt x="101" y="188"/>
                  </a:cubicBezTo>
                  <a:cubicBezTo>
                    <a:pt x="227" y="188"/>
                    <a:pt x="227" y="188"/>
                    <a:pt x="227" y="188"/>
                  </a:cubicBezTo>
                  <a:cubicBezTo>
                    <a:pt x="231" y="188"/>
                    <a:pt x="234" y="191"/>
                    <a:pt x="234" y="195"/>
                  </a:cubicBezTo>
                  <a:cubicBezTo>
                    <a:pt x="234" y="199"/>
                    <a:pt x="231" y="202"/>
                    <a:pt x="227" y="202"/>
                  </a:cubicBezTo>
                  <a:cubicBezTo>
                    <a:pt x="60" y="202"/>
                    <a:pt x="60" y="202"/>
                    <a:pt x="60" y="202"/>
                  </a:cubicBezTo>
                  <a:cubicBezTo>
                    <a:pt x="48" y="202"/>
                    <a:pt x="39" y="212"/>
                    <a:pt x="39" y="224"/>
                  </a:cubicBezTo>
                  <a:cubicBezTo>
                    <a:pt x="39" y="236"/>
                    <a:pt x="48" y="245"/>
                    <a:pt x="60" y="245"/>
                  </a:cubicBezTo>
                  <a:cubicBezTo>
                    <a:pt x="115" y="245"/>
                    <a:pt x="115" y="245"/>
                    <a:pt x="115" y="245"/>
                  </a:cubicBezTo>
                  <a:cubicBezTo>
                    <a:pt x="119" y="245"/>
                    <a:pt x="122" y="249"/>
                    <a:pt x="122" y="253"/>
                  </a:cubicBezTo>
                  <a:cubicBezTo>
                    <a:pt x="122" y="257"/>
                    <a:pt x="119" y="260"/>
                    <a:pt x="115" y="260"/>
                  </a:cubicBezTo>
                  <a:cubicBezTo>
                    <a:pt x="60" y="260"/>
                    <a:pt x="60" y="260"/>
                    <a:pt x="60" y="260"/>
                  </a:cubicBezTo>
                  <a:cubicBezTo>
                    <a:pt x="48" y="260"/>
                    <a:pt x="39" y="270"/>
                    <a:pt x="39" y="282"/>
                  </a:cubicBezTo>
                  <a:cubicBezTo>
                    <a:pt x="39" y="294"/>
                    <a:pt x="48" y="303"/>
                    <a:pt x="60" y="303"/>
                  </a:cubicBezTo>
                  <a:cubicBezTo>
                    <a:pt x="64" y="303"/>
                    <a:pt x="67" y="300"/>
                    <a:pt x="67" y="296"/>
                  </a:cubicBezTo>
                  <a:cubicBezTo>
                    <a:pt x="67" y="292"/>
                    <a:pt x="64" y="289"/>
                    <a:pt x="60" y="289"/>
                  </a:cubicBezTo>
                  <a:cubicBezTo>
                    <a:pt x="60" y="289"/>
                    <a:pt x="60" y="289"/>
                    <a:pt x="60" y="289"/>
                  </a:cubicBezTo>
                  <a:cubicBezTo>
                    <a:pt x="56" y="289"/>
                    <a:pt x="53" y="286"/>
                    <a:pt x="53" y="282"/>
                  </a:cubicBezTo>
                  <a:cubicBezTo>
                    <a:pt x="53" y="278"/>
                    <a:pt x="56" y="274"/>
                    <a:pt x="60" y="274"/>
                  </a:cubicBezTo>
                  <a:cubicBezTo>
                    <a:pt x="115" y="274"/>
                    <a:pt x="115" y="274"/>
                    <a:pt x="115" y="274"/>
                  </a:cubicBezTo>
                  <a:cubicBezTo>
                    <a:pt x="127" y="274"/>
                    <a:pt x="136" y="265"/>
                    <a:pt x="136" y="253"/>
                  </a:cubicBezTo>
                  <a:cubicBezTo>
                    <a:pt x="136" y="241"/>
                    <a:pt x="127" y="231"/>
                    <a:pt x="115" y="231"/>
                  </a:cubicBezTo>
                  <a:cubicBezTo>
                    <a:pt x="60" y="231"/>
                    <a:pt x="60" y="231"/>
                    <a:pt x="60" y="231"/>
                  </a:cubicBezTo>
                  <a:cubicBezTo>
                    <a:pt x="56" y="231"/>
                    <a:pt x="53" y="228"/>
                    <a:pt x="53" y="224"/>
                  </a:cubicBezTo>
                  <a:cubicBezTo>
                    <a:pt x="53" y="220"/>
                    <a:pt x="56" y="216"/>
                    <a:pt x="60" y="216"/>
                  </a:cubicBezTo>
                  <a:cubicBezTo>
                    <a:pt x="227" y="216"/>
                    <a:pt x="227" y="216"/>
                    <a:pt x="227" y="216"/>
                  </a:cubicBezTo>
                  <a:cubicBezTo>
                    <a:pt x="239" y="216"/>
                    <a:pt x="249" y="207"/>
                    <a:pt x="249" y="195"/>
                  </a:cubicBezTo>
                  <a:cubicBezTo>
                    <a:pt x="249" y="183"/>
                    <a:pt x="239" y="173"/>
                    <a:pt x="227" y="173"/>
                  </a:cubicBezTo>
                  <a:cubicBezTo>
                    <a:pt x="101" y="173"/>
                    <a:pt x="101" y="173"/>
                    <a:pt x="101" y="173"/>
                  </a:cubicBezTo>
                  <a:cubicBezTo>
                    <a:pt x="97" y="173"/>
                    <a:pt x="94" y="170"/>
                    <a:pt x="94" y="166"/>
                  </a:cubicBezTo>
                  <a:cubicBezTo>
                    <a:pt x="94" y="162"/>
                    <a:pt x="97" y="159"/>
                    <a:pt x="101" y="159"/>
                  </a:cubicBezTo>
                  <a:cubicBezTo>
                    <a:pt x="225" y="159"/>
                    <a:pt x="225" y="159"/>
                    <a:pt x="225" y="159"/>
                  </a:cubicBezTo>
                  <a:cubicBezTo>
                    <a:pt x="237" y="159"/>
                    <a:pt x="246" y="149"/>
                    <a:pt x="246" y="137"/>
                  </a:cubicBezTo>
                  <a:cubicBezTo>
                    <a:pt x="246" y="125"/>
                    <a:pt x="237" y="115"/>
                    <a:pt x="225" y="115"/>
                  </a:cubicBezTo>
                  <a:cubicBezTo>
                    <a:pt x="23" y="115"/>
                    <a:pt x="23" y="115"/>
                    <a:pt x="23" y="115"/>
                  </a:cubicBezTo>
                  <a:cubicBezTo>
                    <a:pt x="19" y="115"/>
                    <a:pt x="16" y="112"/>
                    <a:pt x="16" y="108"/>
                  </a:cubicBezTo>
                  <a:cubicBezTo>
                    <a:pt x="16" y="104"/>
                    <a:pt x="19" y="101"/>
                    <a:pt x="23" y="101"/>
                  </a:cubicBezTo>
                  <a:cubicBezTo>
                    <a:pt x="60" y="101"/>
                    <a:pt x="60" y="101"/>
                    <a:pt x="60" y="101"/>
                  </a:cubicBezTo>
                  <a:cubicBezTo>
                    <a:pt x="72" y="101"/>
                    <a:pt x="81" y="91"/>
                    <a:pt x="81" y="79"/>
                  </a:cubicBezTo>
                  <a:cubicBezTo>
                    <a:pt x="81" y="67"/>
                    <a:pt x="72" y="58"/>
                    <a:pt x="60" y="58"/>
                  </a:cubicBezTo>
                  <a:cubicBezTo>
                    <a:pt x="21" y="58"/>
                    <a:pt x="21" y="58"/>
                    <a:pt x="21" y="58"/>
                  </a:cubicBezTo>
                  <a:cubicBezTo>
                    <a:pt x="17" y="58"/>
                    <a:pt x="14" y="54"/>
                    <a:pt x="14" y="50"/>
                  </a:cubicBezTo>
                  <a:cubicBezTo>
                    <a:pt x="14" y="46"/>
                    <a:pt x="17" y="43"/>
                    <a:pt x="21" y="43"/>
                  </a:cubicBezTo>
                  <a:cubicBezTo>
                    <a:pt x="140" y="43"/>
                    <a:pt x="140" y="43"/>
                    <a:pt x="140" y="43"/>
                  </a:cubicBezTo>
                  <a:cubicBezTo>
                    <a:pt x="141" y="43"/>
                    <a:pt x="142" y="43"/>
                    <a:pt x="144" y="43"/>
                  </a:cubicBezTo>
                  <a:cubicBezTo>
                    <a:pt x="314" y="43"/>
                    <a:pt x="314" y="43"/>
                    <a:pt x="314" y="43"/>
                  </a:cubicBezTo>
                  <a:cubicBezTo>
                    <a:pt x="314" y="43"/>
                    <a:pt x="314" y="43"/>
                    <a:pt x="315" y="43"/>
                  </a:cubicBezTo>
                  <a:cubicBezTo>
                    <a:pt x="319" y="43"/>
                    <a:pt x="322" y="40"/>
                    <a:pt x="322" y="36"/>
                  </a:cubicBezTo>
                  <a:cubicBezTo>
                    <a:pt x="322" y="32"/>
                    <a:pt x="319" y="29"/>
                    <a:pt x="315"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userDrawn="1"/>
          </p:nvSpPr>
          <p:spPr bwMode="auto">
            <a:xfrm>
              <a:off x="6656" y="1140"/>
              <a:ext cx="74" cy="20"/>
            </a:xfrm>
            <a:custGeom>
              <a:avLst/>
              <a:gdLst>
                <a:gd name="T0" fmla="*/ 21 w 156"/>
                <a:gd name="T1" fmla="*/ 0 h 43"/>
                <a:gd name="T2" fmla="*/ 0 w 156"/>
                <a:gd name="T3" fmla="*/ 21 h 43"/>
                <a:gd name="T4" fmla="*/ 21 w 156"/>
                <a:gd name="T5" fmla="*/ 43 h 43"/>
                <a:gd name="T6" fmla="*/ 149 w 156"/>
                <a:gd name="T7" fmla="*/ 43 h 43"/>
                <a:gd name="T8" fmla="*/ 149 w 156"/>
                <a:gd name="T9" fmla="*/ 43 h 43"/>
                <a:gd name="T10" fmla="*/ 156 w 156"/>
                <a:gd name="T11" fmla="*/ 36 h 43"/>
                <a:gd name="T12" fmla="*/ 149 w 156"/>
                <a:gd name="T13" fmla="*/ 29 h 43"/>
                <a:gd name="T14" fmla="*/ 149 w 156"/>
                <a:gd name="T15" fmla="*/ 29 h 43"/>
                <a:gd name="T16" fmla="*/ 21 w 156"/>
                <a:gd name="T17" fmla="*/ 29 h 43"/>
                <a:gd name="T18" fmla="*/ 14 w 156"/>
                <a:gd name="T19" fmla="*/ 21 h 43"/>
                <a:gd name="T20" fmla="*/ 21 w 156"/>
                <a:gd name="T21" fmla="*/ 14 h 43"/>
                <a:gd name="T22" fmla="*/ 124 w 156"/>
                <a:gd name="T23" fmla="*/ 14 h 43"/>
                <a:gd name="T24" fmla="*/ 124 w 156"/>
                <a:gd name="T25" fmla="*/ 14 h 43"/>
                <a:gd name="T26" fmla="*/ 132 w 156"/>
                <a:gd name="T27" fmla="*/ 7 h 43"/>
                <a:gd name="T28" fmla="*/ 124 w 156"/>
                <a:gd name="T29" fmla="*/ 0 h 43"/>
                <a:gd name="T30" fmla="*/ 124 w 156"/>
                <a:gd name="T31" fmla="*/ 0 h 43"/>
                <a:gd name="T32" fmla="*/ 21 w 156"/>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43">
                  <a:moveTo>
                    <a:pt x="21" y="0"/>
                  </a:moveTo>
                  <a:cubicBezTo>
                    <a:pt x="9" y="0"/>
                    <a:pt x="0" y="9"/>
                    <a:pt x="0" y="21"/>
                  </a:cubicBezTo>
                  <a:cubicBezTo>
                    <a:pt x="0" y="33"/>
                    <a:pt x="9" y="43"/>
                    <a:pt x="21" y="43"/>
                  </a:cubicBezTo>
                  <a:cubicBezTo>
                    <a:pt x="149" y="43"/>
                    <a:pt x="149" y="43"/>
                    <a:pt x="149" y="43"/>
                  </a:cubicBezTo>
                  <a:cubicBezTo>
                    <a:pt x="149" y="43"/>
                    <a:pt x="149" y="43"/>
                    <a:pt x="149" y="43"/>
                  </a:cubicBezTo>
                  <a:cubicBezTo>
                    <a:pt x="153" y="43"/>
                    <a:pt x="156" y="40"/>
                    <a:pt x="156" y="36"/>
                  </a:cubicBezTo>
                  <a:cubicBezTo>
                    <a:pt x="156" y="32"/>
                    <a:pt x="153" y="29"/>
                    <a:pt x="149" y="29"/>
                  </a:cubicBezTo>
                  <a:cubicBezTo>
                    <a:pt x="149" y="29"/>
                    <a:pt x="149" y="29"/>
                    <a:pt x="149" y="29"/>
                  </a:cubicBezTo>
                  <a:cubicBezTo>
                    <a:pt x="21" y="29"/>
                    <a:pt x="21" y="29"/>
                    <a:pt x="21" y="29"/>
                  </a:cubicBezTo>
                  <a:cubicBezTo>
                    <a:pt x="17" y="29"/>
                    <a:pt x="14" y="25"/>
                    <a:pt x="14" y="21"/>
                  </a:cubicBezTo>
                  <a:cubicBezTo>
                    <a:pt x="14" y="17"/>
                    <a:pt x="17" y="14"/>
                    <a:pt x="21" y="14"/>
                  </a:cubicBezTo>
                  <a:cubicBezTo>
                    <a:pt x="124" y="14"/>
                    <a:pt x="124" y="14"/>
                    <a:pt x="124" y="14"/>
                  </a:cubicBezTo>
                  <a:cubicBezTo>
                    <a:pt x="124" y="14"/>
                    <a:pt x="124" y="14"/>
                    <a:pt x="124" y="14"/>
                  </a:cubicBezTo>
                  <a:cubicBezTo>
                    <a:pt x="128" y="14"/>
                    <a:pt x="132" y="11"/>
                    <a:pt x="132" y="7"/>
                  </a:cubicBezTo>
                  <a:cubicBezTo>
                    <a:pt x="132" y="3"/>
                    <a:pt x="128" y="0"/>
                    <a:pt x="124" y="0"/>
                  </a:cubicBezTo>
                  <a:cubicBezTo>
                    <a:pt x="124" y="0"/>
                    <a:pt x="124" y="0"/>
                    <a:pt x="124" y="0"/>
                  </a:cubicBez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userDrawn="1"/>
          </p:nvSpPr>
          <p:spPr bwMode="auto">
            <a:xfrm>
              <a:off x="6570" y="1112"/>
              <a:ext cx="144" cy="21"/>
            </a:xfrm>
            <a:custGeom>
              <a:avLst/>
              <a:gdLst>
                <a:gd name="T0" fmla="*/ 306 w 306"/>
                <a:gd name="T1" fmla="*/ 36 h 43"/>
                <a:gd name="T2" fmla="*/ 299 w 306"/>
                <a:gd name="T3" fmla="*/ 29 h 43"/>
                <a:gd name="T4" fmla="*/ 299 w 306"/>
                <a:gd name="T5" fmla="*/ 29 h 43"/>
                <a:gd name="T6" fmla="*/ 299 w 306"/>
                <a:gd name="T7" fmla="*/ 29 h 43"/>
                <a:gd name="T8" fmla="*/ 21 w 306"/>
                <a:gd name="T9" fmla="*/ 29 h 43"/>
                <a:gd name="T10" fmla="*/ 14 w 306"/>
                <a:gd name="T11" fmla="*/ 22 h 43"/>
                <a:gd name="T12" fmla="*/ 21 w 306"/>
                <a:gd name="T13" fmla="*/ 14 h 43"/>
                <a:gd name="T14" fmla="*/ 291 w 306"/>
                <a:gd name="T15" fmla="*/ 14 h 43"/>
                <a:gd name="T16" fmla="*/ 291 w 306"/>
                <a:gd name="T17" fmla="*/ 14 h 43"/>
                <a:gd name="T18" fmla="*/ 298 w 306"/>
                <a:gd name="T19" fmla="*/ 7 h 43"/>
                <a:gd name="T20" fmla="*/ 291 w 306"/>
                <a:gd name="T21" fmla="*/ 0 h 43"/>
                <a:gd name="T22" fmla="*/ 291 w 306"/>
                <a:gd name="T23" fmla="*/ 0 h 43"/>
                <a:gd name="T24" fmla="*/ 291 w 306"/>
                <a:gd name="T25" fmla="*/ 0 h 43"/>
                <a:gd name="T26" fmla="*/ 21 w 306"/>
                <a:gd name="T27" fmla="*/ 0 h 43"/>
                <a:gd name="T28" fmla="*/ 0 w 306"/>
                <a:gd name="T29" fmla="*/ 22 h 43"/>
                <a:gd name="T30" fmla="*/ 21 w 306"/>
                <a:gd name="T31" fmla="*/ 43 h 43"/>
                <a:gd name="T32" fmla="*/ 299 w 306"/>
                <a:gd name="T33" fmla="*/ 43 h 43"/>
                <a:gd name="T34" fmla="*/ 306 w 306"/>
                <a:gd name="T35"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43">
                  <a:moveTo>
                    <a:pt x="306" y="36"/>
                  </a:moveTo>
                  <a:cubicBezTo>
                    <a:pt x="306" y="32"/>
                    <a:pt x="303" y="29"/>
                    <a:pt x="299" y="29"/>
                  </a:cubicBezTo>
                  <a:cubicBezTo>
                    <a:pt x="299" y="29"/>
                    <a:pt x="299" y="29"/>
                    <a:pt x="299" y="29"/>
                  </a:cubicBezTo>
                  <a:cubicBezTo>
                    <a:pt x="299" y="29"/>
                    <a:pt x="299" y="29"/>
                    <a:pt x="299" y="29"/>
                  </a:cubicBezTo>
                  <a:cubicBezTo>
                    <a:pt x="21" y="29"/>
                    <a:pt x="21" y="29"/>
                    <a:pt x="21" y="29"/>
                  </a:cubicBezTo>
                  <a:cubicBezTo>
                    <a:pt x="17" y="29"/>
                    <a:pt x="14" y="26"/>
                    <a:pt x="14" y="22"/>
                  </a:cubicBezTo>
                  <a:cubicBezTo>
                    <a:pt x="14" y="18"/>
                    <a:pt x="17" y="14"/>
                    <a:pt x="21" y="14"/>
                  </a:cubicBezTo>
                  <a:cubicBezTo>
                    <a:pt x="291" y="14"/>
                    <a:pt x="291" y="14"/>
                    <a:pt x="291" y="14"/>
                  </a:cubicBezTo>
                  <a:cubicBezTo>
                    <a:pt x="291" y="14"/>
                    <a:pt x="291" y="14"/>
                    <a:pt x="291" y="14"/>
                  </a:cubicBezTo>
                  <a:cubicBezTo>
                    <a:pt x="295" y="14"/>
                    <a:pt x="298" y="11"/>
                    <a:pt x="298" y="7"/>
                  </a:cubicBezTo>
                  <a:cubicBezTo>
                    <a:pt x="298" y="3"/>
                    <a:pt x="295" y="0"/>
                    <a:pt x="291" y="0"/>
                  </a:cubicBezTo>
                  <a:cubicBezTo>
                    <a:pt x="291" y="0"/>
                    <a:pt x="291" y="0"/>
                    <a:pt x="291" y="0"/>
                  </a:cubicBezTo>
                  <a:cubicBezTo>
                    <a:pt x="291" y="0"/>
                    <a:pt x="291" y="0"/>
                    <a:pt x="291" y="0"/>
                  </a:cubicBezTo>
                  <a:cubicBezTo>
                    <a:pt x="21" y="0"/>
                    <a:pt x="21" y="0"/>
                    <a:pt x="21" y="0"/>
                  </a:cubicBezTo>
                  <a:cubicBezTo>
                    <a:pt x="10" y="0"/>
                    <a:pt x="0" y="10"/>
                    <a:pt x="0" y="22"/>
                  </a:cubicBezTo>
                  <a:cubicBezTo>
                    <a:pt x="0" y="34"/>
                    <a:pt x="10" y="43"/>
                    <a:pt x="21" y="43"/>
                  </a:cubicBezTo>
                  <a:cubicBezTo>
                    <a:pt x="299" y="43"/>
                    <a:pt x="299" y="43"/>
                    <a:pt x="299" y="43"/>
                  </a:cubicBezTo>
                  <a:cubicBezTo>
                    <a:pt x="303" y="43"/>
                    <a:pt x="306" y="40"/>
                    <a:pt x="306"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userDrawn="1"/>
          </p:nvSpPr>
          <p:spPr bwMode="auto">
            <a:xfrm>
              <a:off x="6656" y="1167"/>
              <a:ext cx="77" cy="20"/>
            </a:xfrm>
            <a:custGeom>
              <a:avLst/>
              <a:gdLst>
                <a:gd name="T0" fmla="*/ 156 w 163"/>
                <a:gd name="T1" fmla="*/ 29 h 43"/>
                <a:gd name="T2" fmla="*/ 156 w 163"/>
                <a:gd name="T3" fmla="*/ 29 h 43"/>
                <a:gd name="T4" fmla="*/ 156 w 163"/>
                <a:gd name="T5" fmla="*/ 29 h 43"/>
                <a:gd name="T6" fmla="*/ 21 w 163"/>
                <a:gd name="T7" fmla="*/ 29 h 43"/>
                <a:gd name="T8" fmla="*/ 14 w 163"/>
                <a:gd name="T9" fmla="*/ 21 h 43"/>
                <a:gd name="T10" fmla="*/ 21 w 163"/>
                <a:gd name="T11" fmla="*/ 14 h 43"/>
                <a:gd name="T12" fmla="*/ 130 w 163"/>
                <a:gd name="T13" fmla="*/ 14 h 43"/>
                <a:gd name="T14" fmla="*/ 130 w 163"/>
                <a:gd name="T15" fmla="*/ 14 h 43"/>
                <a:gd name="T16" fmla="*/ 131 w 163"/>
                <a:gd name="T17" fmla="*/ 14 h 43"/>
                <a:gd name="T18" fmla="*/ 138 w 163"/>
                <a:gd name="T19" fmla="*/ 7 h 43"/>
                <a:gd name="T20" fmla="*/ 131 w 163"/>
                <a:gd name="T21" fmla="*/ 0 h 43"/>
                <a:gd name="T22" fmla="*/ 131 w 163"/>
                <a:gd name="T23" fmla="*/ 0 h 43"/>
                <a:gd name="T24" fmla="*/ 131 w 163"/>
                <a:gd name="T25" fmla="*/ 0 h 43"/>
                <a:gd name="T26" fmla="*/ 21 w 163"/>
                <a:gd name="T27" fmla="*/ 0 h 43"/>
                <a:gd name="T28" fmla="*/ 0 w 163"/>
                <a:gd name="T29" fmla="*/ 21 h 43"/>
                <a:gd name="T30" fmla="*/ 21 w 163"/>
                <a:gd name="T31" fmla="*/ 43 h 43"/>
                <a:gd name="T32" fmla="*/ 156 w 163"/>
                <a:gd name="T33" fmla="*/ 43 h 43"/>
                <a:gd name="T34" fmla="*/ 163 w 163"/>
                <a:gd name="T35" fmla="*/ 36 h 43"/>
                <a:gd name="T36" fmla="*/ 156 w 163"/>
                <a:gd name="T3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43">
                  <a:moveTo>
                    <a:pt x="156" y="29"/>
                  </a:moveTo>
                  <a:cubicBezTo>
                    <a:pt x="156" y="29"/>
                    <a:pt x="156" y="29"/>
                    <a:pt x="156" y="29"/>
                  </a:cubicBezTo>
                  <a:cubicBezTo>
                    <a:pt x="156" y="29"/>
                    <a:pt x="156" y="29"/>
                    <a:pt x="156" y="29"/>
                  </a:cubicBezTo>
                  <a:cubicBezTo>
                    <a:pt x="21" y="29"/>
                    <a:pt x="21" y="29"/>
                    <a:pt x="21" y="29"/>
                  </a:cubicBezTo>
                  <a:cubicBezTo>
                    <a:pt x="17" y="29"/>
                    <a:pt x="14" y="25"/>
                    <a:pt x="14" y="21"/>
                  </a:cubicBezTo>
                  <a:cubicBezTo>
                    <a:pt x="14" y="17"/>
                    <a:pt x="17" y="14"/>
                    <a:pt x="21" y="14"/>
                  </a:cubicBezTo>
                  <a:cubicBezTo>
                    <a:pt x="130" y="14"/>
                    <a:pt x="130" y="14"/>
                    <a:pt x="130" y="14"/>
                  </a:cubicBezTo>
                  <a:cubicBezTo>
                    <a:pt x="130" y="14"/>
                    <a:pt x="130" y="14"/>
                    <a:pt x="130" y="14"/>
                  </a:cubicBezTo>
                  <a:cubicBezTo>
                    <a:pt x="130" y="14"/>
                    <a:pt x="130" y="14"/>
                    <a:pt x="131" y="14"/>
                  </a:cubicBezTo>
                  <a:cubicBezTo>
                    <a:pt x="134" y="14"/>
                    <a:pt x="138" y="11"/>
                    <a:pt x="138" y="7"/>
                  </a:cubicBezTo>
                  <a:cubicBezTo>
                    <a:pt x="138" y="3"/>
                    <a:pt x="134" y="0"/>
                    <a:pt x="131" y="0"/>
                  </a:cubicBezTo>
                  <a:cubicBezTo>
                    <a:pt x="131" y="0"/>
                    <a:pt x="131" y="0"/>
                    <a:pt x="131" y="0"/>
                  </a:cubicBezTo>
                  <a:cubicBezTo>
                    <a:pt x="131" y="0"/>
                    <a:pt x="131" y="0"/>
                    <a:pt x="131" y="0"/>
                  </a:cubicBezTo>
                  <a:cubicBezTo>
                    <a:pt x="21" y="0"/>
                    <a:pt x="21" y="0"/>
                    <a:pt x="21" y="0"/>
                  </a:cubicBezTo>
                  <a:cubicBezTo>
                    <a:pt x="9" y="0"/>
                    <a:pt x="0" y="9"/>
                    <a:pt x="0" y="21"/>
                  </a:cubicBezTo>
                  <a:cubicBezTo>
                    <a:pt x="0" y="33"/>
                    <a:pt x="9" y="43"/>
                    <a:pt x="21" y="43"/>
                  </a:cubicBezTo>
                  <a:cubicBezTo>
                    <a:pt x="156" y="43"/>
                    <a:pt x="156" y="43"/>
                    <a:pt x="156" y="43"/>
                  </a:cubicBezTo>
                  <a:cubicBezTo>
                    <a:pt x="160" y="43"/>
                    <a:pt x="163" y="40"/>
                    <a:pt x="163" y="36"/>
                  </a:cubicBezTo>
                  <a:cubicBezTo>
                    <a:pt x="163" y="32"/>
                    <a:pt x="160" y="29"/>
                    <a:pt x="156"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userDrawn="1"/>
          </p:nvSpPr>
          <p:spPr bwMode="auto">
            <a:xfrm>
              <a:off x="6647" y="1194"/>
              <a:ext cx="78" cy="21"/>
            </a:xfrm>
            <a:custGeom>
              <a:avLst/>
              <a:gdLst>
                <a:gd name="T0" fmla="*/ 166 w 166"/>
                <a:gd name="T1" fmla="*/ 36 h 44"/>
                <a:gd name="T2" fmla="*/ 159 w 166"/>
                <a:gd name="T3" fmla="*/ 29 h 44"/>
                <a:gd name="T4" fmla="*/ 159 w 166"/>
                <a:gd name="T5" fmla="*/ 29 h 44"/>
                <a:gd name="T6" fmla="*/ 21 w 166"/>
                <a:gd name="T7" fmla="*/ 29 h 44"/>
                <a:gd name="T8" fmla="*/ 14 w 166"/>
                <a:gd name="T9" fmla="*/ 22 h 44"/>
                <a:gd name="T10" fmla="*/ 21 w 166"/>
                <a:gd name="T11" fmla="*/ 15 h 44"/>
                <a:gd name="T12" fmla="*/ 152 w 166"/>
                <a:gd name="T13" fmla="*/ 15 h 44"/>
                <a:gd name="T14" fmla="*/ 152 w 166"/>
                <a:gd name="T15" fmla="*/ 15 h 44"/>
                <a:gd name="T16" fmla="*/ 159 w 166"/>
                <a:gd name="T17" fmla="*/ 8 h 44"/>
                <a:gd name="T18" fmla="*/ 152 w 166"/>
                <a:gd name="T19" fmla="*/ 0 h 44"/>
                <a:gd name="T20" fmla="*/ 152 w 166"/>
                <a:gd name="T21" fmla="*/ 0 h 44"/>
                <a:gd name="T22" fmla="*/ 21 w 166"/>
                <a:gd name="T23" fmla="*/ 0 h 44"/>
                <a:gd name="T24" fmla="*/ 0 w 166"/>
                <a:gd name="T25" fmla="*/ 22 h 44"/>
                <a:gd name="T26" fmla="*/ 21 w 166"/>
                <a:gd name="T27" fmla="*/ 44 h 44"/>
                <a:gd name="T28" fmla="*/ 159 w 166"/>
                <a:gd name="T29" fmla="*/ 44 h 44"/>
                <a:gd name="T30" fmla="*/ 159 w 166"/>
                <a:gd name="T31" fmla="*/ 44 h 44"/>
                <a:gd name="T32" fmla="*/ 166 w 166"/>
                <a:gd name="T33"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44">
                  <a:moveTo>
                    <a:pt x="166" y="36"/>
                  </a:moveTo>
                  <a:cubicBezTo>
                    <a:pt x="166" y="33"/>
                    <a:pt x="163" y="29"/>
                    <a:pt x="159" y="29"/>
                  </a:cubicBezTo>
                  <a:cubicBezTo>
                    <a:pt x="159" y="29"/>
                    <a:pt x="159" y="29"/>
                    <a:pt x="159" y="29"/>
                  </a:cubicBezTo>
                  <a:cubicBezTo>
                    <a:pt x="21" y="29"/>
                    <a:pt x="21" y="29"/>
                    <a:pt x="21" y="29"/>
                  </a:cubicBezTo>
                  <a:cubicBezTo>
                    <a:pt x="17" y="29"/>
                    <a:pt x="14" y="26"/>
                    <a:pt x="14" y="22"/>
                  </a:cubicBezTo>
                  <a:cubicBezTo>
                    <a:pt x="14" y="18"/>
                    <a:pt x="17" y="15"/>
                    <a:pt x="21" y="15"/>
                  </a:cubicBezTo>
                  <a:cubicBezTo>
                    <a:pt x="152" y="15"/>
                    <a:pt x="152" y="15"/>
                    <a:pt x="152" y="15"/>
                  </a:cubicBezTo>
                  <a:cubicBezTo>
                    <a:pt x="152" y="15"/>
                    <a:pt x="152" y="15"/>
                    <a:pt x="152" y="15"/>
                  </a:cubicBezTo>
                  <a:cubicBezTo>
                    <a:pt x="155" y="15"/>
                    <a:pt x="159" y="11"/>
                    <a:pt x="159" y="8"/>
                  </a:cubicBezTo>
                  <a:cubicBezTo>
                    <a:pt x="159" y="4"/>
                    <a:pt x="155" y="1"/>
                    <a:pt x="152" y="0"/>
                  </a:cubicBezTo>
                  <a:cubicBezTo>
                    <a:pt x="152" y="0"/>
                    <a:pt x="152" y="0"/>
                    <a:pt x="152" y="0"/>
                  </a:cubicBezTo>
                  <a:cubicBezTo>
                    <a:pt x="21" y="0"/>
                    <a:pt x="21" y="0"/>
                    <a:pt x="21" y="0"/>
                  </a:cubicBezTo>
                  <a:cubicBezTo>
                    <a:pt x="9" y="0"/>
                    <a:pt x="0" y="10"/>
                    <a:pt x="0" y="22"/>
                  </a:cubicBezTo>
                  <a:cubicBezTo>
                    <a:pt x="0" y="34"/>
                    <a:pt x="9" y="44"/>
                    <a:pt x="21" y="44"/>
                  </a:cubicBezTo>
                  <a:cubicBezTo>
                    <a:pt x="159" y="44"/>
                    <a:pt x="159" y="44"/>
                    <a:pt x="159" y="44"/>
                  </a:cubicBezTo>
                  <a:cubicBezTo>
                    <a:pt x="159" y="44"/>
                    <a:pt x="159" y="44"/>
                    <a:pt x="159" y="44"/>
                  </a:cubicBezTo>
                  <a:cubicBezTo>
                    <a:pt x="163" y="43"/>
                    <a:pt x="166" y="40"/>
                    <a:pt x="166"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userDrawn="1"/>
          </p:nvSpPr>
          <p:spPr bwMode="auto">
            <a:xfrm>
              <a:off x="6670" y="1221"/>
              <a:ext cx="42" cy="20"/>
            </a:xfrm>
            <a:custGeom>
              <a:avLst/>
              <a:gdLst>
                <a:gd name="T0" fmla="*/ 74 w 91"/>
                <a:gd name="T1" fmla="*/ 29 h 43"/>
                <a:gd name="T2" fmla="*/ 22 w 91"/>
                <a:gd name="T3" fmla="*/ 29 h 43"/>
                <a:gd name="T4" fmla="*/ 15 w 91"/>
                <a:gd name="T5" fmla="*/ 22 h 43"/>
                <a:gd name="T6" fmla="*/ 22 w 91"/>
                <a:gd name="T7" fmla="*/ 15 h 43"/>
                <a:gd name="T8" fmla="*/ 84 w 91"/>
                <a:gd name="T9" fmla="*/ 15 h 43"/>
                <a:gd name="T10" fmla="*/ 84 w 91"/>
                <a:gd name="T11" fmla="*/ 15 h 43"/>
                <a:gd name="T12" fmla="*/ 84 w 91"/>
                <a:gd name="T13" fmla="*/ 15 h 43"/>
                <a:gd name="T14" fmla="*/ 91 w 91"/>
                <a:gd name="T15" fmla="*/ 7 h 43"/>
                <a:gd name="T16" fmla="*/ 84 w 91"/>
                <a:gd name="T17" fmla="*/ 0 h 43"/>
                <a:gd name="T18" fmla="*/ 83 w 91"/>
                <a:gd name="T19" fmla="*/ 0 h 43"/>
                <a:gd name="T20" fmla="*/ 83 w 91"/>
                <a:gd name="T21" fmla="*/ 0 h 43"/>
                <a:gd name="T22" fmla="*/ 22 w 91"/>
                <a:gd name="T23" fmla="*/ 0 h 43"/>
                <a:gd name="T24" fmla="*/ 0 w 91"/>
                <a:gd name="T25" fmla="*/ 22 h 43"/>
                <a:gd name="T26" fmla="*/ 22 w 91"/>
                <a:gd name="T27" fmla="*/ 43 h 43"/>
                <a:gd name="T28" fmla="*/ 74 w 91"/>
                <a:gd name="T29" fmla="*/ 43 h 43"/>
                <a:gd name="T30" fmla="*/ 74 w 91"/>
                <a:gd name="T31" fmla="*/ 43 h 43"/>
                <a:gd name="T32" fmla="*/ 81 w 91"/>
                <a:gd name="T33" fmla="*/ 36 h 43"/>
                <a:gd name="T34" fmla="*/ 74 w 9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43">
                  <a:moveTo>
                    <a:pt x="74" y="29"/>
                  </a:moveTo>
                  <a:cubicBezTo>
                    <a:pt x="22" y="29"/>
                    <a:pt x="22" y="29"/>
                    <a:pt x="22" y="29"/>
                  </a:cubicBezTo>
                  <a:cubicBezTo>
                    <a:pt x="18" y="29"/>
                    <a:pt x="15" y="26"/>
                    <a:pt x="15" y="22"/>
                  </a:cubicBezTo>
                  <a:cubicBezTo>
                    <a:pt x="15" y="18"/>
                    <a:pt x="18" y="15"/>
                    <a:pt x="22" y="15"/>
                  </a:cubicBezTo>
                  <a:cubicBezTo>
                    <a:pt x="84" y="15"/>
                    <a:pt x="84" y="15"/>
                    <a:pt x="84" y="15"/>
                  </a:cubicBezTo>
                  <a:cubicBezTo>
                    <a:pt x="84" y="15"/>
                    <a:pt x="84" y="15"/>
                    <a:pt x="84" y="15"/>
                  </a:cubicBezTo>
                  <a:cubicBezTo>
                    <a:pt x="84" y="15"/>
                    <a:pt x="84" y="15"/>
                    <a:pt x="84" y="15"/>
                  </a:cubicBezTo>
                  <a:cubicBezTo>
                    <a:pt x="87" y="15"/>
                    <a:pt x="91" y="11"/>
                    <a:pt x="91" y="7"/>
                  </a:cubicBezTo>
                  <a:cubicBezTo>
                    <a:pt x="91" y="3"/>
                    <a:pt x="87" y="0"/>
                    <a:pt x="84" y="0"/>
                  </a:cubicBezTo>
                  <a:cubicBezTo>
                    <a:pt x="83" y="0"/>
                    <a:pt x="83" y="0"/>
                    <a:pt x="83" y="0"/>
                  </a:cubicBezTo>
                  <a:cubicBezTo>
                    <a:pt x="83" y="0"/>
                    <a:pt x="83" y="0"/>
                    <a:pt x="83" y="0"/>
                  </a:cubicBezTo>
                  <a:cubicBezTo>
                    <a:pt x="22" y="0"/>
                    <a:pt x="22" y="0"/>
                    <a:pt x="22" y="0"/>
                  </a:cubicBezTo>
                  <a:cubicBezTo>
                    <a:pt x="10" y="0"/>
                    <a:pt x="0" y="10"/>
                    <a:pt x="0" y="22"/>
                  </a:cubicBezTo>
                  <a:cubicBezTo>
                    <a:pt x="0" y="34"/>
                    <a:pt x="10" y="43"/>
                    <a:pt x="22" y="43"/>
                  </a:cubicBezTo>
                  <a:cubicBezTo>
                    <a:pt x="74" y="43"/>
                    <a:pt x="74" y="43"/>
                    <a:pt x="74" y="43"/>
                  </a:cubicBezTo>
                  <a:cubicBezTo>
                    <a:pt x="74" y="43"/>
                    <a:pt x="74" y="43"/>
                    <a:pt x="74" y="43"/>
                  </a:cubicBezTo>
                  <a:cubicBezTo>
                    <a:pt x="77" y="43"/>
                    <a:pt x="81" y="40"/>
                    <a:pt x="81" y="36"/>
                  </a:cubicBezTo>
                  <a:cubicBezTo>
                    <a:pt x="81" y="32"/>
                    <a:pt x="77" y="29"/>
                    <a:pt x="74"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89777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Section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Subsection Title</a:t>
            </a:r>
          </a:p>
        </p:txBody>
      </p:sp>
      <p:pic>
        <p:nvPicPr>
          <p:cNvPr id="238" name="Picture 237"/>
          <p:cNvPicPr>
            <a:picLocks noChangeAspect="1"/>
          </p:cNvPicPr>
          <p:nvPr userDrawn="1"/>
        </p:nvPicPr>
        <p:blipFill>
          <a:blip r:embed="rId2"/>
          <a:stretch>
            <a:fillRect/>
          </a:stretch>
        </p:blipFill>
        <p:spPr>
          <a:xfrm>
            <a:off x="7762541" y="4126542"/>
            <a:ext cx="4934424" cy="3292466"/>
          </a:xfrm>
          <a:prstGeom prst="rect">
            <a:avLst/>
          </a:prstGeom>
        </p:spPr>
      </p:pic>
    </p:spTree>
    <p:extLst>
      <p:ext uri="{BB962C8B-B14F-4D97-AF65-F5344CB8AC3E}">
        <p14:creationId xmlns:p14="http://schemas.microsoft.com/office/powerpoint/2010/main" val="807220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107C1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Section title</a:t>
            </a:r>
          </a:p>
        </p:txBody>
      </p:sp>
      <p:sp>
        <p:nvSpPr>
          <p:cNvPr id="4"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Subsection Title</a:t>
            </a:r>
          </a:p>
        </p:txBody>
      </p:sp>
      <p:pic>
        <p:nvPicPr>
          <p:cNvPr id="122" name="Picture 121"/>
          <p:cNvPicPr>
            <a:picLocks noChangeAspect="1"/>
          </p:cNvPicPr>
          <p:nvPr userDrawn="1"/>
        </p:nvPicPr>
        <p:blipFill>
          <a:blip r:embed="rId2"/>
          <a:stretch>
            <a:fillRect/>
          </a:stretch>
        </p:blipFill>
        <p:spPr>
          <a:xfrm>
            <a:off x="7762541" y="4126542"/>
            <a:ext cx="4934424" cy="3292466"/>
          </a:xfrm>
          <a:prstGeom prst="rect">
            <a:avLst/>
          </a:prstGeom>
        </p:spPr>
      </p:pic>
    </p:spTree>
    <p:extLst>
      <p:ext uri="{BB962C8B-B14F-4D97-AF65-F5344CB8AC3E}">
        <p14:creationId xmlns:p14="http://schemas.microsoft.com/office/powerpoint/2010/main" val="2348991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Section title</a:t>
            </a:r>
          </a:p>
        </p:txBody>
      </p:sp>
      <p:sp>
        <p:nvSpPr>
          <p:cNvPr id="4"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Subsection Title</a:t>
            </a:r>
          </a:p>
        </p:txBody>
      </p:sp>
      <p:pic>
        <p:nvPicPr>
          <p:cNvPr id="239" name="Picture 238"/>
          <p:cNvPicPr>
            <a:picLocks noChangeAspect="1"/>
          </p:cNvPicPr>
          <p:nvPr userDrawn="1"/>
        </p:nvPicPr>
        <p:blipFill>
          <a:blip r:embed="rId2"/>
          <a:stretch>
            <a:fillRect/>
          </a:stretch>
        </p:blipFill>
        <p:spPr>
          <a:xfrm>
            <a:off x="7762541" y="4126542"/>
            <a:ext cx="4934424" cy="3292466"/>
          </a:xfrm>
          <a:prstGeom prst="rect">
            <a:avLst/>
          </a:prstGeom>
        </p:spPr>
      </p:pic>
    </p:spTree>
    <p:extLst>
      <p:ext uri="{BB962C8B-B14F-4D97-AF65-F5344CB8AC3E}">
        <p14:creationId xmlns:p14="http://schemas.microsoft.com/office/powerpoint/2010/main" val="2885177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1">
    <p:bg>
      <p:bgPr>
        <a:solidFill>
          <a:srgbClr val="0072C6"/>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8588069" y="1978220"/>
            <a:ext cx="3854937" cy="4987354"/>
          </a:xfrm>
          <a:prstGeom prst="rect">
            <a:avLst/>
          </a:prstGeom>
        </p:spPr>
      </p:pic>
      <p:sp>
        <p:nvSpPr>
          <p:cNvPr id="6" name="Title 4"/>
          <p:cNvSpPr>
            <a:spLocks noGrp="1"/>
          </p:cNvSpPr>
          <p:nvPr>
            <p:ph type="title" hasCustomPrompt="1"/>
          </p:nvPr>
        </p:nvSpPr>
        <p:spPr>
          <a:xfrm>
            <a:off x="274639" y="1209973"/>
            <a:ext cx="10056812" cy="2751698"/>
          </a:xfrm>
        </p:spPr>
        <p:txBody>
          <a:bodyPr/>
          <a:lstStyle>
            <a:lvl1pPr>
              <a:defRPr sz="7200"/>
            </a:lvl1pPr>
          </a:lstStyle>
          <a:p>
            <a:r>
              <a:rPr lang="en-US" b="1">
                <a:solidFill>
                  <a:schemeClr val="tx1"/>
                </a:solidFill>
              </a:rPr>
              <a:t>Demonstration:</a:t>
            </a:r>
            <a:r>
              <a:rPr lang="en-US">
                <a:solidFill>
                  <a:schemeClr val="tx1"/>
                </a:solidFill>
              </a:rPr>
              <a:t> </a:t>
            </a:r>
            <a:br>
              <a:rPr lang="en-US">
                <a:solidFill>
                  <a:schemeClr val="tx1"/>
                </a:solidFill>
              </a:rPr>
            </a:br>
            <a:r>
              <a:rPr lang="en-US">
                <a:solidFill>
                  <a:schemeClr val="tx1"/>
                </a:solidFill>
              </a:rPr>
              <a:t>Demo Title</a:t>
            </a:r>
          </a:p>
        </p:txBody>
      </p:sp>
    </p:spTree>
    <p:extLst>
      <p:ext uri="{BB962C8B-B14F-4D97-AF65-F5344CB8AC3E}">
        <p14:creationId xmlns:p14="http://schemas.microsoft.com/office/powerpoint/2010/main" val="32302148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043662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310024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200975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390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107C1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748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804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750478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Knowledge Measure">
    <p:bg>
      <p:bgPr>
        <a:solidFill>
          <a:srgbClr val="004B1C"/>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0" cy="3120854"/>
          </a:xfrm>
        </p:spPr>
        <p:txBody>
          <a:bodyP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baseline="0">
                <a:solidFill>
                  <a:schemeClr val="bg1"/>
                </a:solidFill>
              </a:defRPr>
            </a:lvl1pPr>
          </a:lstStyle>
          <a:p>
            <a:pPr lvl="0"/>
            <a:r>
              <a:rPr lang="en-US"/>
              <a:t>Question 1</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Question 2</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Question 3</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Question 4</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Question 5</a:t>
            </a:r>
          </a:p>
        </p:txBody>
      </p:sp>
      <p:sp>
        <p:nvSpPr>
          <p:cNvPr id="6" name="Title 5"/>
          <p:cNvSpPr>
            <a:spLocks noGrp="1"/>
          </p:cNvSpPr>
          <p:nvPr>
            <p:ph type="title" hasCustomPrompt="1"/>
          </p:nvPr>
        </p:nvSpPr>
        <p:spPr/>
        <p:txBody>
          <a:bodyPr/>
          <a:lstStyle>
            <a:lvl1pPr>
              <a:defRPr>
                <a:solidFill>
                  <a:schemeClr val="bg1"/>
                </a:solidFill>
              </a:defRPr>
            </a:lvl1pPr>
          </a:lstStyle>
          <a:p>
            <a:r>
              <a:rPr lang="en-US"/>
              <a:t>Knowledge Measure</a:t>
            </a:r>
          </a:p>
        </p:txBody>
      </p:sp>
      <p:pic>
        <p:nvPicPr>
          <p:cNvPr id="5" name="Picture 4"/>
          <p:cNvPicPr>
            <a:picLocks noChangeAspect="1"/>
          </p:cNvPicPr>
          <p:nvPr userDrawn="1"/>
        </p:nvPicPr>
        <p:blipFill>
          <a:blip r:embed="rId2"/>
          <a:stretch>
            <a:fillRect/>
          </a:stretch>
        </p:blipFill>
        <p:spPr>
          <a:xfrm>
            <a:off x="7874423" y="4187676"/>
            <a:ext cx="4827756" cy="3221292"/>
          </a:xfrm>
          <a:prstGeom prst="rect">
            <a:avLst/>
          </a:prstGeom>
        </p:spPr>
      </p:pic>
    </p:spTree>
    <p:extLst>
      <p:ext uri="{BB962C8B-B14F-4D97-AF65-F5344CB8AC3E}">
        <p14:creationId xmlns:p14="http://schemas.microsoft.com/office/powerpoint/2010/main" val="359840941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78862771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41486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a:t>Click to edit Master title style</a:t>
            </a:r>
          </a:p>
        </p:txBody>
      </p:sp>
      <p:sp>
        <p:nvSpPr>
          <p:cNvPr id="5" name="Slide Number Placeholder 4"/>
          <p:cNvSpPr>
            <a:spLocks noGrp="1"/>
          </p:cNvSpPr>
          <p:nvPr>
            <p:ph type="sldNum" sz="quarter" idx="12"/>
          </p:nvPr>
        </p:nvSpPr>
        <p:spPr>
          <a:xfrm>
            <a:off x="9028104" y="6482889"/>
            <a:ext cx="2798207" cy="372394"/>
          </a:xfrm>
          <a:prstGeom prst="rect">
            <a:avLst/>
          </a:prstGeom>
        </p:spPr>
        <p:txBody>
          <a:bodyPr/>
          <a:lstStyle>
            <a:lvl1pPr>
              <a:defRPr sz="918"/>
            </a:lvl1p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410404" y="1165754"/>
            <a:ext cx="11398029" cy="1793120"/>
          </a:xfrm>
        </p:spPr>
        <p:txBody>
          <a:bodyPr/>
          <a:lstStyle>
            <a:lvl1pPr>
              <a:defRPr sz="1836"/>
            </a:lvl1pPr>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767316" y="6481594"/>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918">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2416381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2016225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EULA">
    <p:bg>
      <p:bgPr>
        <a:solidFill>
          <a:schemeClr val="bg1"/>
        </a:solidFill>
        <a:effectLst/>
      </p:bgPr>
    </p:bg>
    <p:spTree>
      <p:nvGrpSpPr>
        <p:cNvPr id="1" name=""/>
        <p:cNvGrpSpPr/>
        <p:nvPr/>
      </p:nvGrpSpPr>
      <p:grpSpPr>
        <a:xfrm>
          <a:off x="0" y="0"/>
          <a:ext cx="0" cy="0"/>
          <a:chOff x="0" y="0"/>
          <a:chExt cx="0" cy="0"/>
        </a:xfrm>
      </p:grpSpPr>
      <p:sp>
        <p:nvSpPr>
          <p:cNvPr id="11" name="TextBox 10"/>
          <p:cNvSpPr txBox="1"/>
          <p:nvPr userDrawn="1"/>
        </p:nvSpPr>
        <p:spPr>
          <a:xfrm>
            <a:off x="304800" y="3412435"/>
            <a:ext cx="11684000" cy="3064564"/>
          </a:xfrm>
          <a:prstGeom prst="rect">
            <a:avLst/>
          </a:prstGeom>
          <a:noFill/>
          <a:ln>
            <a:noFill/>
          </a:ln>
        </p:spPr>
        <p:txBody>
          <a:bodyPr vert="horz" wrap="square" lIns="243755" tIns="182816" rIns="121879" bIns="60938" rtlCol="0" anchor="t" anchorCtr="0">
            <a:noAutofit/>
          </a:bodyPr>
          <a:lstStyle/>
          <a:p>
            <a:pPr defTabSz="609355">
              <a:lnSpc>
                <a:spcPct val="90000"/>
              </a:lnSpc>
              <a:spcAft>
                <a:spcPts val="800"/>
              </a:spcAft>
              <a:defRPr/>
            </a:pPr>
            <a:r>
              <a:rPr lang="en-US" sz="1224">
                <a:solidFill>
                  <a:srgbClr val="000000">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355">
              <a:lnSpc>
                <a:spcPct val="90000"/>
              </a:lnSpc>
              <a:spcAft>
                <a:spcPts val="800"/>
              </a:spcAft>
              <a:defRPr/>
            </a:pPr>
            <a:r>
              <a:rPr lang="en-US" sz="1224">
                <a:solidFill>
                  <a:srgbClr val="000000">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355">
              <a:lnSpc>
                <a:spcPct val="90000"/>
              </a:lnSpc>
              <a:spcAft>
                <a:spcPts val="400"/>
              </a:spcAft>
              <a:defRPr/>
            </a:pPr>
            <a:r>
              <a:rPr lang="en-US" sz="1224">
                <a:solidFill>
                  <a:srgbClr val="000000">
                    <a:alpha val="87000"/>
                  </a:srgbClr>
                </a:solidFill>
                <a:cs typeface="Segoe UI" panose="020B0502040204020203" pitchFamily="34" charset="0"/>
              </a:rPr>
              <a:t>For more information, see Use of Microsoft Copyrighted Content at</a:t>
            </a:r>
          </a:p>
          <a:p>
            <a:pPr algn="ctr" defTabSz="609355">
              <a:lnSpc>
                <a:spcPct val="90000"/>
              </a:lnSpc>
              <a:spcAft>
                <a:spcPts val="800"/>
              </a:spcAft>
              <a:defRPr/>
            </a:pPr>
            <a:r>
              <a:rPr lang="en-US" sz="1224" u="sng">
                <a:solidFill>
                  <a:prstClr val="black"/>
                </a:solidFill>
                <a:cs typeface="Segoe UI" panose="020B0502040204020203" pitchFamily="34" charset="0"/>
                <a:hlinkClick r:id="rId3" tooltip="http://www.microsoft.com/en-us/legal/intellectualproperty/Permissions/default.aspx"/>
              </a:rPr>
              <a:t>http://www.microsoft.com/en-us/legal/intellectualproperty/Permissions/default.aspx</a:t>
            </a:r>
            <a:endParaRPr lang="en-US" sz="1224">
              <a:solidFill>
                <a:prstClr val="black"/>
              </a:solidFill>
              <a:cs typeface="Segoe UI" panose="020B0502040204020203" pitchFamily="34" charset="0"/>
            </a:endParaRPr>
          </a:p>
          <a:p>
            <a:pPr defTabSz="609355">
              <a:lnSpc>
                <a:spcPct val="90000"/>
              </a:lnSpc>
              <a:spcAft>
                <a:spcPts val="800"/>
              </a:spcAft>
              <a:defRPr/>
            </a:pPr>
            <a:r>
              <a:rPr lang="en-IN" sz="1224">
                <a:solidFill>
                  <a:srgbClr val="000000">
                    <a:alpha val="87000"/>
                  </a:srgbClr>
                </a:solidFill>
                <a:cs typeface="Segoe UI" panose="020B0502040204020203" pitchFamily="34" charset="0"/>
              </a:rPr>
              <a:t>DirectX, Hyper-V, Internet Explorer, Microsoft, Outlook, OneDrive, SQL Server, Windows, Microsoft Azure, Windows PowerShell, Windows Server, Windows Vista, and Zune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a:p>
            <a:pPr defTabSz="609355">
              <a:lnSpc>
                <a:spcPct val="90000"/>
              </a:lnSpc>
              <a:spcAft>
                <a:spcPts val="800"/>
              </a:spcAft>
              <a:defRPr/>
            </a:pPr>
            <a:endParaRPr lang="en-US" sz="1360">
              <a:solidFill>
                <a:srgbClr val="000000">
                  <a:alpha val="87000"/>
                </a:srgbClr>
              </a:solidFill>
              <a:cs typeface="Segoe UI" panose="020B0502040204020203" pitchFamily="34" charset="0"/>
            </a:endParaRPr>
          </a:p>
        </p:txBody>
      </p:sp>
      <p:sp>
        <p:nvSpPr>
          <p:cNvPr id="13" name="TextBox 12"/>
          <p:cNvSpPr txBox="1"/>
          <p:nvPr userDrawn="1"/>
        </p:nvSpPr>
        <p:spPr>
          <a:xfrm>
            <a:off x="310777" y="103985"/>
            <a:ext cx="3149600" cy="406400"/>
          </a:xfrm>
          <a:prstGeom prst="rect">
            <a:avLst/>
          </a:prstGeom>
          <a:noFill/>
          <a:ln>
            <a:noFill/>
          </a:ln>
        </p:spPr>
        <p:txBody>
          <a:bodyPr vert="horz" wrap="none" lIns="243755" tIns="182816" rIns="121879" bIns="60938" rtlCol="0" anchor="ctr" anchorCtr="0">
            <a:noAutofit/>
          </a:bodyPr>
          <a:lstStyle/>
          <a:p>
            <a:pPr defTabSz="609355">
              <a:defRPr/>
            </a:pPr>
            <a:r>
              <a:rPr lang="en-US" sz="1496" b="1">
                <a:solidFill>
                  <a:srgbClr val="000000"/>
                </a:solidFill>
                <a:cs typeface="Segoe UI" panose="020B0502040204020203" pitchFamily="34" charset="0"/>
              </a:rPr>
              <a:t>Conditions and Terms of Use</a:t>
            </a:r>
            <a:endParaRPr lang="en-US" sz="1496">
              <a:solidFill>
                <a:srgbClr val="000000"/>
              </a:solidFill>
              <a:cs typeface="Segoe UI" panose="020B0502040204020203" pitchFamily="34" charset="0"/>
            </a:endParaRPr>
          </a:p>
        </p:txBody>
      </p:sp>
      <p:sp>
        <p:nvSpPr>
          <p:cNvPr id="14" name="TextBox 13"/>
          <p:cNvSpPr txBox="1"/>
          <p:nvPr userDrawn="1"/>
        </p:nvSpPr>
        <p:spPr>
          <a:xfrm>
            <a:off x="307790" y="2868962"/>
            <a:ext cx="3149600" cy="370545"/>
          </a:xfrm>
          <a:prstGeom prst="rect">
            <a:avLst/>
          </a:prstGeom>
          <a:noFill/>
          <a:ln>
            <a:noFill/>
          </a:ln>
        </p:spPr>
        <p:txBody>
          <a:bodyPr vert="horz" wrap="none" lIns="243755" tIns="182816" rIns="121879" bIns="60938" rtlCol="0" anchor="ctr" anchorCtr="0">
            <a:noAutofit/>
          </a:bodyPr>
          <a:lstStyle/>
          <a:p>
            <a:pPr defTabSz="609355">
              <a:defRPr/>
            </a:pPr>
            <a:r>
              <a:rPr lang="en-US" sz="1496" b="1">
                <a:solidFill>
                  <a:srgbClr val="000000"/>
                </a:solidFill>
                <a:cs typeface="Segoe UI" panose="020B0502040204020203" pitchFamily="34" charset="0"/>
              </a:rPr>
              <a:t>Copyright and Trademarks</a:t>
            </a:r>
          </a:p>
        </p:txBody>
      </p:sp>
      <p:sp>
        <p:nvSpPr>
          <p:cNvPr id="15" name="TextBox 14"/>
          <p:cNvSpPr txBox="1"/>
          <p:nvPr userDrawn="1"/>
        </p:nvSpPr>
        <p:spPr>
          <a:xfrm>
            <a:off x="304800" y="378530"/>
            <a:ext cx="3149600" cy="406400"/>
          </a:xfrm>
          <a:prstGeom prst="rect">
            <a:avLst/>
          </a:prstGeom>
          <a:noFill/>
          <a:ln>
            <a:noFill/>
          </a:ln>
        </p:spPr>
        <p:txBody>
          <a:bodyPr vert="horz" wrap="none" lIns="243755" tIns="182816" rIns="121879" bIns="60938" rtlCol="0" anchor="ctr" anchorCtr="0">
            <a:noAutofit/>
          </a:bodyPr>
          <a:lstStyle/>
          <a:p>
            <a:pPr defTabSz="609355">
              <a:defRPr/>
            </a:pPr>
            <a:r>
              <a:rPr lang="en-US" sz="1088">
                <a:solidFill>
                  <a:srgbClr val="277EB5"/>
                </a:solidFill>
                <a:cs typeface="Segoe UI" panose="020B0502040204020203" pitchFamily="34" charset="0"/>
              </a:rPr>
              <a:t>Microsoft Confidential</a:t>
            </a:r>
          </a:p>
        </p:txBody>
      </p:sp>
      <p:sp>
        <p:nvSpPr>
          <p:cNvPr id="16" name="TextBox 15"/>
          <p:cNvSpPr txBox="1"/>
          <p:nvPr userDrawn="1"/>
        </p:nvSpPr>
        <p:spPr>
          <a:xfrm>
            <a:off x="304800" y="3114289"/>
            <a:ext cx="3149600" cy="406400"/>
          </a:xfrm>
          <a:prstGeom prst="rect">
            <a:avLst/>
          </a:prstGeom>
          <a:noFill/>
          <a:ln>
            <a:noFill/>
          </a:ln>
        </p:spPr>
        <p:txBody>
          <a:bodyPr vert="horz" wrap="none" lIns="243755" tIns="182816" rIns="121879" bIns="60938" rtlCol="0" anchor="ctr" anchorCtr="0">
            <a:noAutofit/>
          </a:bodyPr>
          <a:lstStyle/>
          <a:p>
            <a:pPr defTabSz="609355">
              <a:defRPr/>
            </a:pPr>
            <a:r>
              <a:rPr lang="en-US" sz="1088">
                <a:solidFill>
                  <a:srgbClr val="277EB5"/>
                </a:solidFill>
                <a:cs typeface="Segoe UI" panose="020B0502040204020203" pitchFamily="34" charset="0"/>
              </a:rPr>
              <a:t>© 2016 Microsoft Corporation. All rights reserved.</a:t>
            </a:r>
          </a:p>
        </p:txBody>
      </p:sp>
      <p:sp>
        <p:nvSpPr>
          <p:cNvPr id="17" name="TextBox 16"/>
          <p:cNvSpPr txBox="1"/>
          <p:nvPr userDrawn="1"/>
        </p:nvSpPr>
        <p:spPr>
          <a:xfrm>
            <a:off x="304800" y="613936"/>
            <a:ext cx="11684000" cy="2438400"/>
          </a:xfrm>
          <a:prstGeom prst="rect">
            <a:avLst/>
          </a:prstGeom>
          <a:noFill/>
          <a:ln>
            <a:noFill/>
          </a:ln>
        </p:spPr>
        <p:txBody>
          <a:bodyPr vert="horz" wrap="square" lIns="243755" tIns="182816" rIns="121879" bIns="60938" rtlCol="0" anchor="t" anchorCtr="0">
            <a:normAutofit/>
          </a:bodyPr>
          <a:lstStyle/>
          <a:p>
            <a:pPr defTabSz="609355">
              <a:spcAft>
                <a:spcPts val="800"/>
              </a:spcAft>
              <a:defRPr/>
            </a:pPr>
            <a:r>
              <a:rPr lang="en-US" sz="1224">
                <a:solidFill>
                  <a:srgbClr val="000000">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355">
              <a:spcAft>
                <a:spcPts val="800"/>
              </a:spcAft>
              <a:defRPr/>
            </a:pPr>
            <a:r>
              <a:rPr lang="en-US" sz="1224">
                <a:solidFill>
                  <a:srgbClr val="000000">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355">
              <a:spcAft>
                <a:spcPts val="800"/>
              </a:spcAft>
              <a:defRPr/>
            </a:pPr>
            <a:r>
              <a:rPr lang="en-US" sz="1224">
                <a:solidFill>
                  <a:srgbClr val="000000">
                    <a:alpha val="87000"/>
                  </a:srgbClr>
                </a:solidFill>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355">
              <a:spcAft>
                <a:spcPts val="800"/>
              </a:spcAft>
              <a:defRPr/>
            </a:pPr>
            <a:endParaRPr lang="en-US" sz="1360">
              <a:solidFill>
                <a:srgbClr val="000000">
                  <a:alpha val="87000"/>
                </a:srgbClr>
              </a:solidFill>
              <a:cs typeface="Segoe UI" panose="020B0502040204020203" pitchFamily="34" charset="0"/>
            </a:endParaRPr>
          </a:p>
        </p:txBody>
      </p:sp>
    </p:spTree>
    <p:custDataLst>
      <p:tags r:id="rId1"/>
    </p:custDataLst>
    <p:extLst>
      <p:ext uri="{BB962C8B-B14F-4D97-AF65-F5344CB8AC3E}">
        <p14:creationId xmlns:p14="http://schemas.microsoft.com/office/powerpoint/2010/main" val="2895004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882717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770436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Module Lesson 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23290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sson Objectives">
    <p:bg>
      <p:bgPr>
        <a:solidFill>
          <a:schemeClr val="accent1">
            <a:lumMod val="75000"/>
            <a:lumOff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0" cy="3582519"/>
          </a:xfrm>
        </p:spPr>
        <p:txBody>
          <a:bodyPr>
            <a:spAutoFit/>
          </a:bodyPr>
          <a:lstStyle>
            <a:lvl1pPr>
              <a:defRPr sz="4000" baseline="0">
                <a:solidFill>
                  <a:schemeClr val="bg1"/>
                </a:solidFill>
                <a:latin typeface="+mj-lt"/>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baseline="0">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a:t>In this Lesson you will learn the following:</a:t>
            </a:r>
          </a:p>
          <a:p>
            <a:pPr lvl="1"/>
            <a:r>
              <a:rPr lang="en-US"/>
              <a:t>Key Objective 1</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Key Objective 2</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Key Objective 3</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Key Objective 4</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Key Objective 5</a:t>
            </a:r>
          </a:p>
          <a:p>
            <a:pPr lvl="1"/>
            <a:endParaRPr lang="en-US"/>
          </a:p>
        </p:txBody>
      </p:sp>
      <p:sp>
        <p:nvSpPr>
          <p:cNvPr id="6" name="Title 5"/>
          <p:cNvSpPr>
            <a:spLocks noGrp="1"/>
          </p:cNvSpPr>
          <p:nvPr>
            <p:ph type="title" hasCustomPrompt="1"/>
          </p:nvPr>
        </p:nvSpPr>
        <p:spPr/>
        <p:txBody>
          <a:bodyPr/>
          <a:lstStyle>
            <a:lvl1pPr>
              <a:defRPr>
                <a:solidFill>
                  <a:schemeClr val="bg1"/>
                </a:solidFill>
              </a:defRPr>
            </a:lvl1pPr>
          </a:lstStyle>
          <a:p>
            <a:r>
              <a:rPr lang="en-US"/>
              <a:t>Lesson Objectives</a:t>
            </a:r>
          </a:p>
        </p:txBody>
      </p:sp>
    </p:spTree>
    <p:extLst>
      <p:ext uri="{BB962C8B-B14F-4D97-AF65-F5344CB8AC3E}">
        <p14:creationId xmlns:p14="http://schemas.microsoft.com/office/powerpoint/2010/main" val="165139549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87388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67515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321179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3"/>
          <p:cNvSpPr txBox="1">
            <a:spLocks/>
          </p:cNvSpPr>
          <p:nvPr userDrawn="1"/>
        </p:nvSpPr>
        <p:spPr>
          <a:xfrm>
            <a:off x="4680575" y="6622132"/>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71"/>
              <a:t>Microsoft Confidential</a:t>
            </a:r>
          </a:p>
        </p:txBody>
      </p:sp>
    </p:spTree>
    <p:extLst>
      <p:ext uri="{BB962C8B-B14F-4D97-AF65-F5344CB8AC3E}">
        <p14:creationId xmlns:p14="http://schemas.microsoft.com/office/powerpoint/2010/main" val="130228769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408258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76898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35961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150011513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3"/>
          <p:cNvSpPr txBox="1">
            <a:spLocks/>
          </p:cNvSpPr>
          <p:nvPr userDrawn="1"/>
        </p:nvSpPr>
        <p:spPr>
          <a:xfrm>
            <a:off x="4680575" y="6622132"/>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71"/>
              <a:t>Microsoft Confidential</a:t>
            </a:r>
          </a:p>
        </p:txBody>
      </p:sp>
    </p:spTree>
    <p:extLst>
      <p:ext uri="{BB962C8B-B14F-4D97-AF65-F5344CB8AC3E}">
        <p14:creationId xmlns:p14="http://schemas.microsoft.com/office/powerpoint/2010/main" val="191910994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249953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Section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Subsection Title</a:t>
            </a:r>
          </a:p>
        </p:txBody>
      </p:sp>
    </p:spTree>
    <p:extLst>
      <p:ext uri="{BB962C8B-B14F-4D97-AF65-F5344CB8AC3E}">
        <p14:creationId xmlns:p14="http://schemas.microsoft.com/office/powerpoint/2010/main" val="2256466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Section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Subsection Title</a:t>
            </a:r>
          </a:p>
        </p:txBody>
      </p:sp>
      <p:grpSp>
        <p:nvGrpSpPr>
          <p:cNvPr id="3" name="Group 4"/>
          <p:cNvGrpSpPr>
            <a:grpSpLocks noChangeAspect="1"/>
          </p:cNvGrpSpPr>
          <p:nvPr userDrawn="1"/>
        </p:nvGrpSpPr>
        <p:grpSpPr bwMode="auto">
          <a:xfrm>
            <a:off x="7437437" y="1394223"/>
            <a:ext cx="5334000" cy="6903639"/>
            <a:chOff x="6077" y="479"/>
            <a:chExt cx="1152" cy="1491"/>
          </a:xfrm>
        </p:grpSpPr>
        <p:sp>
          <p:nvSpPr>
            <p:cNvPr id="4" name="AutoShape 3"/>
            <p:cNvSpPr>
              <a:spLocks noChangeAspect="1" noChangeArrowheads="1" noTextEdit="1"/>
            </p:cNvSpPr>
            <p:nvPr userDrawn="1"/>
          </p:nvSpPr>
          <p:spPr bwMode="auto">
            <a:xfrm>
              <a:off x="6077" y="479"/>
              <a:ext cx="1152" cy="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noEditPoints="1"/>
            </p:cNvSpPr>
            <p:nvPr userDrawn="1"/>
          </p:nvSpPr>
          <p:spPr bwMode="auto">
            <a:xfrm>
              <a:off x="6178" y="930"/>
              <a:ext cx="950" cy="557"/>
            </a:xfrm>
            <a:custGeom>
              <a:avLst/>
              <a:gdLst>
                <a:gd name="T0" fmla="*/ 1775 w 2019"/>
                <a:gd name="T1" fmla="*/ 1073 h 1182"/>
                <a:gd name="T2" fmla="*/ 1628 w 2019"/>
                <a:gd name="T3" fmla="*/ 1146 h 1182"/>
                <a:gd name="T4" fmla="*/ 1497 w 2019"/>
                <a:gd name="T5" fmla="*/ 1016 h 1182"/>
                <a:gd name="T6" fmla="*/ 1542 w 2019"/>
                <a:gd name="T7" fmla="*/ 900 h 1182"/>
                <a:gd name="T8" fmla="*/ 1585 w 2019"/>
                <a:gd name="T9" fmla="*/ 784 h 1182"/>
                <a:gd name="T10" fmla="*/ 1313 w 2019"/>
                <a:gd name="T11" fmla="*/ 755 h 1182"/>
                <a:gd name="T12" fmla="*/ 1060 w 2019"/>
                <a:gd name="T13" fmla="*/ 640 h 1182"/>
                <a:gd name="T14" fmla="*/ 1031 w 2019"/>
                <a:gd name="T15" fmla="*/ 524 h 1182"/>
                <a:gd name="T16" fmla="*/ 847 w 2019"/>
                <a:gd name="T17" fmla="*/ 409 h 1182"/>
                <a:gd name="T18" fmla="*/ 1553 w 2019"/>
                <a:gd name="T19" fmla="*/ 300 h 1182"/>
                <a:gd name="T20" fmla="*/ 1685 w 2019"/>
                <a:gd name="T21" fmla="*/ 185 h 1182"/>
                <a:gd name="T22" fmla="*/ 1236 w 2019"/>
                <a:gd name="T23" fmla="*/ 69 h 1182"/>
                <a:gd name="T24" fmla="*/ 748 w 2019"/>
                <a:gd name="T25" fmla="*/ 185 h 1182"/>
                <a:gd name="T26" fmla="*/ 720 w 2019"/>
                <a:gd name="T27" fmla="*/ 300 h 1182"/>
                <a:gd name="T28" fmla="*/ 366 w 2019"/>
                <a:gd name="T29" fmla="*/ 343 h 1182"/>
                <a:gd name="T30" fmla="*/ 236 w 2019"/>
                <a:gd name="T31" fmla="*/ 228 h 1182"/>
                <a:gd name="T32" fmla="*/ 317 w 2019"/>
                <a:gd name="T33" fmla="*/ 37 h 1182"/>
                <a:gd name="T34" fmla="*/ 352 w 2019"/>
                <a:gd name="T35" fmla="*/ 264 h 1182"/>
                <a:gd name="T36" fmla="*/ 496 w 2019"/>
                <a:gd name="T37" fmla="*/ 372 h 1182"/>
                <a:gd name="T38" fmla="*/ 179 w 2019"/>
                <a:gd name="T39" fmla="*/ 488 h 1182"/>
                <a:gd name="T40" fmla="*/ 189 w 2019"/>
                <a:gd name="T41" fmla="*/ 603 h 1182"/>
                <a:gd name="T42" fmla="*/ 272 w 2019"/>
                <a:gd name="T43" fmla="*/ 719 h 1182"/>
                <a:gd name="T44" fmla="*/ 376 w 2019"/>
                <a:gd name="T45" fmla="*/ 835 h 1182"/>
                <a:gd name="T46" fmla="*/ 446 w 2019"/>
                <a:gd name="T47" fmla="*/ 950 h 1182"/>
                <a:gd name="T48" fmla="*/ 443 w 2019"/>
                <a:gd name="T49" fmla="*/ 1066 h 1182"/>
                <a:gd name="T50" fmla="*/ 954 w 2019"/>
                <a:gd name="T51" fmla="*/ 1030 h 1182"/>
                <a:gd name="T52" fmla="*/ 911 w 2019"/>
                <a:gd name="T53" fmla="*/ 900 h 1182"/>
                <a:gd name="T54" fmla="*/ 897 w 2019"/>
                <a:gd name="T55" fmla="*/ 784 h 1182"/>
                <a:gd name="T56" fmla="*/ 755 w 2019"/>
                <a:gd name="T57" fmla="*/ 668 h 1182"/>
                <a:gd name="T58" fmla="*/ 797 w 2019"/>
                <a:gd name="T59" fmla="*/ 553 h 1182"/>
                <a:gd name="T60" fmla="*/ 760 w 2019"/>
                <a:gd name="T61" fmla="*/ 437 h 1182"/>
                <a:gd name="T62" fmla="*/ 1591 w 2019"/>
                <a:gd name="T63" fmla="*/ 387 h 1182"/>
                <a:gd name="T64" fmla="*/ 1552 w 2019"/>
                <a:gd name="T65" fmla="*/ 503 h 1182"/>
                <a:gd name="T66" fmla="*/ 1525 w 2019"/>
                <a:gd name="T67" fmla="*/ 618 h 1182"/>
                <a:gd name="T68" fmla="*/ 1453 w 2019"/>
                <a:gd name="T69" fmla="*/ 734 h 1182"/>
                <a:gd name="T70" fmla="*/ 1623 w 2019"/>
                <a:gd name="T71" fmla="*/ 792 h 1182"/>
                <a:gd name="T72" fmla="*/ 1681 w 2019"/>
                <a:gd name="T73" fmla="*/ 878 h 1182"/>
                <a:gd name="T74" fmla="*/ 1711 w 2019"/>
                <a:gd name="T75" fmla="*/ 994 h 1182"/>
                <a:gd name="T76" fmla="*/ 1657 w 2019"/>
                <a:gd name="T77" fmla="*/ 1110 h 1182"/>
                <a:gd name="T78" fmla="*/ 1824 w 2019"/>
                <a:gd name="T79" fmla="*/ 1081 h 1182"/>
                <a:gd name="T80" fmla="*/ 2019 w 2019"/>
                <a:gd name="T81" fmla="*/ 869 h 1182"/>
                <a:gd name="T82" fmla="*/ 969 w 2019"/>
                <a:gd name="T83" fmla="*/ 459 h 1182"/>
                <a:gd name="T84" fmla="*/ 859 w 2019"/>
                <a:gd name="T85" fmla="*/ 574 h 1182"/>
                <a:gd name="T86" fmla="*/ 1045 w 2019"/>
                <a:gd name="T87" fmla="*/ 690 h 1182"/>
                <a:gd name="T88" fmla="*/ 1048 w 2019"/>
                <a:gd name="T89" fmla="*/ 806 h 1182"/>
                <a:gd name="T90" fmla="*/ 1016 w 2019"/>
                <a:gd name="T91" fmla="*/ 921 h 1182"/>
                <a:gd name="T92" fmla="*/ 1016 w 2019"/>
                <a:gd name="T93" fmla="*/ 1066 h 1182"/>
                <a:gd name="T94" fmla="*/ 494 w 2019"/>
                <a:gd name="T95" fmla="*/ 1037 h 1182"/>
                <a:gd name="T96" fmla="*/ 592 w 2019"/>
                <a:gd name="T97" fmla="*/ 921 h 1182"/>
                <a:gd name="T98" fmla="*/ 529 w 2019"/>
                <a:gd name="T99" fmla="*/ 806 h 1182"/>
                <a:gd name="T100" fmla="*/ 275 w 2019"/>
                <a:gd name="T101" fmla="*/ 690 h 1182"/>
                <a:gd name="T102" fmla="*/ 380 w 2019"/>
                <a:gd name="T103" fmla="*/ 574 h 1182"/>
                <a:gd name="T104" fmla="*/ 517 w 2019"/>
                <a:gd name="T105" fmla="*/ 459 h 1182"/>
                <a:gd name="T106" fmla="*/ 601 w 2019"/>
                <a:gd name="T107" fmla="*/ 329 h 1182"/>
                <a:gd name="T108" fmla="*/ 580 w 2019"/>
                <a:gd name="T109" fmla="*/ 214 h 1182"/>
                <a:gd name="T110" fmla="*/ 621 w 2019"/>
                <a:gd name="T111" fmla="*/ 98 h 1182"/>
                <a:gd name="T112" fmla="*/ 1074 w 2019"/>
                <a:gd name="T113" fmla="*/ 156 h 1182"/>
                <a:gd name="T114" fmla="*/ 940 w 2019"/>
                <a:gd name="T115" fmla="*/ 271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19" h="1182">
                  <a:moveTo>
                    <a:pt x="2000" y="851"/>
                  </a:moveTo>
                  <a:cubicBezTo>
                    <a:pt x="1990" y="851"/>
                    <a:pt x="1981" y="859"/>
                    <a:pt x="1981" y="869"/>
                  </a:cubicBezTo>
                  <a:cubicBezTo>
                    <a:pt x="1981" y="877"/>
                    <a:pt x="1986" y="884"/>
                    <a:pt x="1993" y="887"/>
                  </a:cubicBezTo>
                  <a:cubicBezTo>
                    <a:pt x="1987" y="947"/>
                    <a:pt x="1937" y="994"/>
                    <a:pt x="1875" y="994"/>
                  </a:cubicBezTo>
                  <a:cubicBezTo>
                    <a:pt x="1790" y="994"/>
                    <a:pt x="1790" y="994"/>
                    <a:pt x="1790" y="994"/>
                  </a:cubicBezTo>
                  <a:cubicBezTo>
                    <a:pt x="1779" y="994"/>
                    <a:pt x="1769" y="1004"/>
                    <a:pt x="1769" y="1016"/>
                  </a:cubicBezTo>
                  <a:cubicBezTo>
                    <a:pt x="1769" y="1027"/>
                    <a:pt x="1779" y="1037"/>
                    <a:pt x="1790" y="1037"/>
                  </a:cubicBezTo>
                  <a:cubicBezTo>
                    <a:pt x="1842" y="1037"/>
                    <a:pt x="1842" y="1037"/>
                    <a:pt x="1842" y="1037"/>
                  </a:cubicBezTo>
                  <a:cubicBezTo>
                    <a:pt x="1846" y="1037"/>
                    <a:pt x="1849" y="1040"/>
                    <a:pt x="1849" y="1045"/>
                  </a:cubicBezTo>
                  <a:cubicBezTo>
                    <a:pt x="1849" y="1049"/>
                    <a:pt x="1846" y="1052"/>
                    <a:pt x="1842" y="1052"/>
                  </a:cubicBezTo>
                  <a:cubicBezTo>
                    <a:pt x="1796" y="1052"/>
                    <a:pt x="1796" y="1052"/>
                    <a:pt x="1796" y="1052"/>
                  </a:cubicBezTo>
                  <a:cubicBezTo>
                    <a:pt x="1785" y="1052"/>
                    <a:pt x="1775" y="1061"/>
                    <a:pt x="1775" y="1073"/>
                  </a:cubicBezTo>
                  <a:cubicBezTo>
                    <a:pt x="1775" y="1085"/>
                    <a:pt x="1785" y="1095"/>
                    <a:pt x="1796" y="1095"/>
                  </a:cubicBezTo>
                  <a:cubicBezTo>
                    <a:pt x="1824" y="1095"/>
                    <a:pt x="1824" y="1095"/>
                    <a:pt x="1824" y="1095"/>
                  </a:cubicBezTo>
                  <a:cubicBezTo>
                    <a:pt x="1828" y="1095"/>
                    <a:pt x="1831" y="1098"/>
                    <a:pt x="1831" y="1102"/>
                  </a:cubicBezTo>
                  <a:cubicBezTo>
                    <a:pt x="1831" y="1106"/>
                    <a:pt x="1828" y="1110"/>
                    <a:pt x="1824" y="1110"/>
                  </a:cubicBezTo>
                  <a:cubicBezTo>
                    <a:pt x="1765" y="1110"/>
                    <a:pt x="1765" y="1110"/>
                    <a:pt x="1765" y="1110"/>
                  </a:cubicBezTo>
                  <a:cubicBezTo>
                    <a:pt x="1753" y="1110"/>
                    <a:pt x="1744" y="1119"/>
                    <a:pt x="1744" y="1131"/>
                  </a:cubicBezTo>
                  <a:cubicBezTo>
                    <a:pt x="1744" y="1143"/>
                    <a:pt x="1753" y="1153"/>
                    <a:pt x="1765" y="1153"/>
                  </a:cubicBezTo>
                  <a:cubicBezTo>
                    <a:pt x="1788" y="1153"/>
                    <a:pt x="1788" y="1153"/>
                    <a:pt x="1788" y="1153"/>
                  </a:cubicBezTo>
                  <a:cubicBezTo>
                    <a:pt x="1792" y="1153"/>
                    <a:pt x="1796" y="1156"/>
                    <a:pt x="1796" y="1160"/>
                  </a:cubicBezTo>
                  <a:cubicBezTo>
                    <a:pt x="1796" y="1164"/>
                    <a:pt x="1792" y="1167"/>
                    <a:pt x="1788" y="1167"/>
                  </a:cubicBezTo>
                  <a:cubicBezTo>
                    <a:pt x="1649" y="1167"/>
                    <a:pt x="1649" y="1167"/>
                    <a:pt x="1649" y="1167"/>
                  </a:cubicBezTo>
                  <a:cubicBezTo>
                    <a:pt x="1637" y="1167"/>
                    <a:pt x="1628" y="1158"/>
                    <a:pt x="1628" y="1146"/>
                  </a:cubicBezTo>
                  <a:cubicBezTo>
                    <a:pt x="1628" y="1134"/>
                    <a:pt x="1637" y="1124"/>
                    <a:pt x="1649" y="1124"/>
                  </a:cubicBezTo>
                  <a:cubicBezTo>
                    <a:pt x="1657" y="1124"/>
                    <a:pt x="1657" y="1124"/>
                    <a:pt x="1657" y="1124"/>
                  </a:cubicBezTo>
                  <a:cubicBezTo>
                    <a:pt x="1669" y="1124"/>
                    <a:pt x="1679" y="1114"/>
                    <a:pt x="1679" y="1102"/>
                  </a:cubicBezTo>
                  <a:cubicBezTo>
                    <a:pt x="1679" y="1090"/>
                    <a:pt x="1669" y="1081"/>
                    <a:pt x="1657" y="1081"/>
                  </a:cubicBezTo>
                  <a:cubicBezTo>
                    <a:pt x="1634" y="1081"/>
                    <a:pt x="1634" y="1081"/>
                    <a:pt x="1634" y="1081"/>
                  </a:cubicBezTo>
                  <a:cubicBezTo>
                    <a:pt x="1630" y="1081"/>
                    <a:pt x="1627" y="1077"/>
                    <a:pt x="1627" y="1073"/>
                  </a:cubicBezTo>
                  <a:cubicBezTo>
                    <a:pt x="1627" y="1069"/>
                    <a:pt x="1630" y="1066"/>
                    <a:pt x="1634" y="1066"/>
                  </a:cubicBezTo>
                  <a:cubicBezTo>
                    <a:pt x="1692" y="1066"/>
                    <a:pt x="1692" y="1066"/>
                    <a:pt x="1692" y="1066"/>
                  </a:cubicBezTo>
                  <a:cubicBezTo>
                    <a:pt x="1704" y="1066"/>
                    <a:pt x="1714" y="1056"/>
                    <a:pt x="1714" y="1045"/>
                  </a:cubicBezTo>
                  <a:cubicBezTo>
                    <a:pt x="1714" y="1033"/>
                    <a:pt x="1704" y="1023"/>
                    <a:pt x="1692" y="1023"/>
                  </a:cubicBezTo>
                  <a:cubicBezTo>
                    <a:pt x="1505" y="1023"/>
                    <a:pt x="1505" y="1023"/>
                    <a:pt x="1505" y="1023"/>
                  </a:cubicBezTo>
                  <a:cubicBezTo>
                    <a:pt x="1501" y="1023"/>
                    <a:pt x="1497" y="1020"/>
                    <a:pt x="1497" y="1016"/>
                  </a:cubicBezTo>
                  <a:cubicBezTo>
                    <a:pt x="1497" y="1012"/>
                    <a:pt x="1501" y="1008"/>
                    <a:pt x="1505" y="1008"/>
                  </a:cubicBezTo>
                  <a:cubicBezTo>
                    <a:pt x="1711" y="1008"/>
                    <a:pt x="1711" y="1008"/>
                    <a:pt x="1711" y="1008"/>
                  </a:cubicBezTo>
                  <a:cubicBezTo>
                    <a:pt x="1723" y="1008"/>
                    <a:pt x="1732" y="999"/>
                    <a:pt x="1732" y="987"/>
                  </a:cubicBezTo>
                  <a:cubicBezTo>
                    <a:pt x="1732" y="975"/>
                    <a:pt x="1723" y="965"/>
                    <a:pt x="1711" y="965"/>
                  </a:cubicBezTo>
                  <a:cubicBezTo>
                    <a:pt x="1503" y="965"/>
                    <a:pt x="1503" y="965"/>
                    <a:pt x="1503" y="965"/>
                  </a:cubicBezTo>
                  <a:cubicBezTo>
                    <a:pt x="1499" y="965"/>
                    <a:pt x="1496" y="962"/>
                    <a:pt x="1496" y="958"/>
                  </a:cubicBezTo>
                  <a:cubicBezTo>
                    <a:pt x="1496" y="954"/>
                    <a:pt x="1499" y="950"/>
                    <a:pt x="1503" y="950"/>
                  </a:cubicBezTo>
                  <a:cubicBezTo>
                    <a:pt x="1696" y="950"/>
                    <a:pt x="1696" y="950"/>
                    <a:pt x="1696" y="950"/>
                  </a:cubicBezTo>
                  <a:cubicBezTo>
                    <a:pt x="1708" y="950"/>
                    <a:pt x="1718" y="941"/>
                    <a:pt x="1718" y="929"/>
                  </a:cubicBezTo>
                  <a:cubicBezTo>
                    <a:pt x="1718" y="917"/>
                    <a:pt x="1708" y="907"/>
                    <a:pt x="1696" y="907"/>
                  </a:cubicBezTo>
                  <a:cubicBezTo>
                    <a:pt x="1549" y="907"/>
                    <a:pt x="1549" y="907"/>
                    <a:pt x="1549" y="907"/>
                  </a:cubicBezTo>
                  <a:cubicBezTo>
                    <a:pt x="1545" y="907"/>
                    <a:pt x="1542" y="904"/>
                    <a:pt x="1542" y="900"/>
                  </a:cubicBezTo>
                  <a:cubicBezTo>
                    <a:pt x="1542" y="896"/>
                    <a:pt x="1545" y="893"/>
                    <a:pt x="1549" y="893"/>
                  </a:cubicBezTo>
                  <a:cubicBezTo>
                    <a:pt x="1681" y="893"/>
                    <a:pt x="1681" y="893"/>
                    <a:pt x="1681" y="893"/>
                  </a:cubicBezTo>
                  <a:cubicBezTo>
                    <a:pt x="1701" y="893"/>
                    <a:pt x="1717" y="877"/>
                    <a:pt x="1717" y="857"/>
                  </a:cubicBezTo>
                  <a:cubicBezTo>
                    <a:pt x="1717" y="837"/>
                    <a:pt x="1701" y="821"/>
                    <a:pt x="1681" y="821"/>
                  </a:cubicBezTo>
                  <a:cubicBezTo>
                    <a:pt x="1673" y="821"/>
                    <a:pt x="1673" y="821"/>
                    <a:pt x="1673" y="821"/>
                  </a:cubicBezTo>
                  <a:cubicBezTo>
                    <a:pt x="1669" y="821"/>
                    <a:pt x="1665" y="817"/>
                    <a:pt x="1665" y="813"/>
                  </a:cubicBezTo>
                  <a:cubicBezTo>
                    <a:pt x="1665" y="809"/>
                    <a:pt x="1669" y="806"/>
                    <a:pt x="1673" y="806"/>
                  </a:cubicBezTo>
                  <a:cubicBezTo>
                    <a:pt x="1682" y="806"/>
                    <a:pt x="1682" y="806"/>
                    <a:pt x="1682" y="806"/>
                  </a:cubicBezTo>
                  <a:cubicBezTo>
                    <a:pt x="1694" y="806"/>
                    <a:pt x="1703" y="796"/>
                    <a:pt x="1703" y="784"/>
                  </a:cubicBezTo>
                  <a:cubicBezTo>
                    <a:pt x="1703" y="772"/>
                    <a:pt x="1694" y="763"/>
                    <a:pt x="1682" y="763"/>
                  </a:cubicBezTo>
                  <a:cubicBezTo>
                    <a:pt x="1606" y="763"/>
                    <a:pt x="1606" y="763"/>
                    <a:pt x="1606" y="763"/>
                  </a:cubicBezTo>
                  <a:cubicBezTo>
                    <a:pt x="1594" y="763"/>
                    <a:pt x="1585" y="772"/>
                    <a:pt x="1585" y="784"/>
                  </a:cubicBezTo>
                  <a:cubicBezTo>
                    <a:pt x="1585" y="796"/>
                    <a:pt x="1594" y="806"/>
                    <a:pt x="1606" y="806"/>
                  </a:cubicBezTo>
                  <a:cubicBezTo>
                    <a:pt x="1623" y="806"/>
                    <a:pt x="1623" y="806"/>
                    <a:pt x="1623" y="806"/>
                  </a:cubicBezTo>
                  <a:cubicBezTo>
                    <a:pt x="1627" y="806"/>
                    <a:pt x="1630" y="809"/>
                    <a:pt x="1630" y="813"/>
                  </a:cubicBezTo>
                  <a:cubicBezTo>
                    <a:pt x="1630" y="817"/>
                    <a:pt x="1627" y="821"/>
                    <a:pt x="1623" y="821"/>
                  </a:cubicBezTo>
                  <a:cubicBezTo>
                    <a:pt x="1454" y="821"/>
                    <a:pt x="1454" y="821"/>
                    <a:pt x="1454" y="821"/>
                  </a:cubicBezTo>
                  <a:cubicBezTo>
                    <a:pt x="1450" y="821"/>
                    <a:pt x="1447" y="817"/>
                    <a:pt x="1447" y="813"/>
                  </a:cubicBezTo>
                  <a:cubicBezTo>
                    <a:pt x="1447" y="809"/>
                    <a:pt x="1450" y="806"/>
                    <a:pt x="1454" y="806"/>
                  </a:cubicBezTo>
                  <a:cubicBezTo>
                    <a:pt x="1548" y="806"/>
                    <a:pt x="1548" y="806"/>
                    <a:pt x="1548" y="806"/>
                  </a:cubicBezTo>
                  <a:cubicBezTo>
                    <a:pt x="1560" y="806"/>
                    <a:pt x="1570" y="796"/>
                    <a:pt x="1570" y="784"/>
                  </a:cubicBezTo>
                  <a:cubicBezTo>
                    <a:pt x="1570" y="772"/>
                    <a:pt x="1560" y="763"/>
                    <a:pt x="1548" y="763"/>
                  </a:cubicBezTo>
                  <a:cubicBezTo>
                    <a:pt x="1320" y="763"/>
                    <a:pt x="1320" y="763"/>
                    <a:pt x="1320" y="763"/>
                  </a:cubicBezTo>
                  <a:cubicBezTo>
                    <a:pt x="1316" y="763"/>
                    <a:pt x="1313" y="759"/>
                    <a:pt x="1313" y="755"/>
                  </a:cubicBezTo>
                  <a:cubicBezTo>
                    <a:pt x="1313" y="751"/>
                    <a:pt x="1316" y="748"/>
                    <a:pt x="1320" y="748"/>
                  </a:cubicBezTo>
                  <a:cubicBezTo>
                    <a:pt x="1453" y="748"/>
                    <a:pt x="1453" y="748"/>
                    <a:pt x="1453" y="748"/>
                  </a:cubicBezTo>
                  <a:cubicBezTo>
                    <a:pt x="1465" y="748"/>
                    <a:pt x="1475" y="738"/>
                    <a:pt x="1475" y="727"/>
                  </a:cubicBezTo>
                  <a:cubicBezTo>
                    <a:pt x="1475" y="715"/>
                    <a:pt x="1465" y="705"/>
                    <a:pt x="1453" y="705"/>
                  </a:cubicBezTo>
                  <a:cubicBezTo>
                    <a:pt x="1287" y="705"/>
                    <a:pt x="1287" y="705"/>
                    <a:pt x="1287" y="705"/>
                  </a:cubicBezTo>
                  <a:cubicBezTo>
                    <a:pt x="1283" y="705"/>
                    <a:pt x="1279" y="702"/>
                    <a:pt x="1279" y="698"/>
                  </a:cubicBezTo>
                  <a:cubicBezTo>
                    <a:pt x="1279" y="694"/>
                    <a:pt x="1283" y="690"/>
                    <a:pt x="1287" y="690"/>
                  </a:cubicBezTo>
                  <a:cubicBezTo>
                    <a:pt x="1435" y="690"/>
                    <a:pt x="1435" y="690"/>
                    <a:pt x="1435" y="690"/>
                  </a:cubicBezTo>
                  <a:cubicBezTo>
                    <a:pt x="1447" y="690"/>
                    <a:pt x="1457" y="681"/>
                    <a:pt x="1457" y="669"/>
                  </a:cubicBezTo>
                  <a:cubicBezTo>
                    <a:pt x="1457" y="657"/>
                    <a:pt x="1447" y="647"/>
                    <a:pt x="1435" y="647"/>
                  </a:cubicBezTo>
                  <a:cubicBezTo>
                    <a:pt x="1067" y="647"/>
                    <a:pt x="1067" y="647"/>
                    <a:pt x="1067" y="647"/>
                  </a:cubicBezTo>
                  <a:cubicBezTo>
                    <a:pt x="1063" y="647"/>
                    <a:pt x="1060" y="644"/>
                    <a:pt x="1060" y="640"/>
                  </a:cubicBezTo>
                  <a:cubicBezTo>
                    <a:pt x="1060" y="636"/>
                    <a:pt x="1063" y="633"/>
                    <a:pt x="1067" y="633"/>
                  </a:cubicBezTo>
                  <a:cubicBezTo>
                    <a:pt x="1525" y="633"/>
                    <a:pt x="1525" y="633"/>
                    <a:pt x="1525" y="633"/>
                  </a:cubicBezTo>
                  <a:cubicBezTo>
                    <a:pt x="1537" y="633"/>
                    <a:pt x="1547" y="623"/>
                    <a:pt x="1547" y="611"/>
                  </a:cubicBezTo>
                  <a:cubicBezTo>
                    <a:pt x="1547" y="599"/>
                    <a:pt x="1537" y="589"/>
                    <a:pt x="1525" y="589"/>
                  </a:cubicBezTo>
                  <a:cubicBezTo>
                    <a:pt x="1018" y="589"/>
                    <a:pt x="1018" y="589"/>
                    <a:pt x="1018" y="589"/>
                  </a:cubicBezTo>
                  <a:cubicBezTo>
                    <a:pt x="1014" y="589"/>
                    <a:pt x="1011" y="586"/>
                    <a:pt x="1011" y="582"/>
                  </a:cubicBezTo>
                  <a:cubicBezTo>
                    <a:pt x="1011" y="578"/>
                    <a:pt x="1014" y="575"/>
                    <a:pt x="1018" y="575"/>
                  </a:cubicBezTo>
                  <a:cubicBezTo>
                    <a:pt x="1527" y="575"/>
                    <a:pt x="1527" y="575"/>
                    <a:pt x="1527" y="575"/>
                  </a:cubicBezTo>
                  <a:cubicBezTo>
                    <a:pt x="1539" y="575"/>
                    <a:pt x="1549" y="565"/>
                    <a:pt x="1549" y="553"/>
                  </a:cubicBezTo>
                  <a:cubicBezTo>
                    <a:pt x="1549" y="541"/>
                    <a:pt x="1539" y="532"/>
                    <a:pt x="1527" y="532"/>
                  </a:cubicBezTo>
                  <a:cubicBezTo>
                    <a:pt x="1038" y="532"/>
                    <a:pt x="1038" y="532"/>
                    <a:pt x="1038" y="532"/>
                  </a:cubicBezTo>
                  <a:cubicBezTo>
                    <a:pt x="1034" y="532"/>
                    <a:pt x="1031" y="528"/>
                    <a:pt x="1031" y="524"/>
                  </a:cubicBezTo>
                  <a:cubicBezTo>
                    <a:pt x="1031" y="520"/>
                    <a:pt x="1034" y="517"/>
                    <a:pt x="1038" y="517"/>
                  </a:cubicBezTo>
                  <a:cubicBezTo>
                    <a:pt x="1552" y="517"/>
                    <a:pt x="1552" y="517"/>
                    <a:pt x="1552" y="517"/>
                  </a:cubicBezTo>
                  <a:cubicBezTo>
                    <a:pt x="1564" y="517"/>
                    <a:pt x="1573" y="507"/>
                    <a:pt x="1573" y="495"/>
                  </a:cubicBezTo>
                  <a:cubicBezTo>
                    <a:pt x="1573" y="483"/>
                    <a:pt x="1564" y="474"/>
                    <a:pt x="1552" y="474"/>
                  </a:cubicBezTo>
                  <a:cubicBezTo>
                    <a:pt x="1038" y="474"/>
                    <a:pt x="1038" y="474"/>
                    <a:pt x="1038" y="474"/>
                  </a:cubicBezTo>
                  <a:cubicBezTo>
                    <a:pt x="1034" y="474"/>
                    <a:pt x="1031" y="470"/>
                    <a:pt x="1031" y="466"/>
                  </a:cubicBezTo>
                  <a:cubicBezTo>
                    <a:pt x="1031" y="462"/>
                    <a:pt x="1034" y="459"/>
                    <a:pt x="1038" y="459"/>
                  </a:cubicBezTo>
                  <a:cubicBezTo>
                    <a:pt x="1591" y="459"/>
                    <a:pt x="1591" y="459"/>
                    <a:pt x="1591" y="459"/>
                  </a:cubicBezTo>
                  <a:cubicBezTo>
                    <a:pt x="1603" y="459"/>
                    <a:pt x="1612" y="449"/>
                    <a:pt x="1612" y="437"/>
                  </a:cubicBezTo>
                  <a:cubicBezTo>
                    <a:pt x="1612" y="426"/>
                    <a:pt x="1603" y="416"/>
                    <a:pt x="1591" y="416"/>
                  </a:cubicBezTo>
                  <a:cubicBezTo>
                    <a:pt x="854" y="416"/>
                    <a:pt x="854" y="416"/>
                    <a:pt x="854" y="416"/>
                  </a:cubicBezTo>
                  <a:cubicBezTo>
                    <a:pt x="850" y="416"/>
                    <a:pt x="847" y="413"/>
                    <a:pt x="847" y="409"/>
                  </a:cubicBezTo>
                  <a:cubicBezTo>
                    <a:pt x="847" y="405"/>
                    <a:pt x="850" y="401"/>
                    <a:pt x="854" y="401"/>
                  </a:cubicBezTo>
                  <a:cubicBezTo>
                    <a:pt x="1591" y="401"/>
                    <a:pt x="1591" y="401"/>
                    <a:pt x="1591" y="401"/>
                  </a:cubicBezTo>
                  <a:cubicBezTo>
                    <a:pt x="1603" y="401"/>
                    <a:pt x="1612" y="392"/>
                    <a:pt x="1612" y="380"/>
                  </a:cubicBezTo>
                  <a:cubicBezTo>
                    <a:pt x="1612" y="368"/>
                    <a:pt x="1603" y="358"/>
                    <a:pt x="1591" y="358"/>
                  </a:cubicBezTo>
                  <a:cubicBezTo>
                    <a:pt x="902" y="358"/>
                    <a:pt x="902" y="358"/>
                    <a:pt x="902" y="358"/>
                  </a:cubicBezTo>
                  <a:cubicBezTo>
                    <a:pt x="902" y="358"/>
                    <a:pt x="902" y="358"/>
                    <a:pt x="902" y="358"/>
                  </a:cubicBezTo>
                  <a:cubicBezTo>
                    <a:pt x="885" y="358"/>
                    <a:pt x="885" y="358"/>
                    <a:pt x="885" y="358"/>
                  </a:cubicBezTo>
                  <a:cubicBezTo>
                    <a:pt x="882" y="357"/>
                    <a:pt x="880" y="354"/>
                    <a:pt x="880" y="351"/>
                  </a:cubicBezTo>
                  <a:cubicBezTo>
                    <a:pt x="880" y="347"/>
                    <a:pt x="883" y="343"/>
                    <a:pt x="888" y="343"/>
                  </a:cubicBezTo>
                  <a:cubicBezTo>
                    <a:pt x="1553" y="343"/>
                    <a:pt x="1553" y="343"/>
                    <a:pt x="1553" y="343"/>
                  </a:cubicBezTo>
                  <a:cubicBezTo>
                    <a:pt x="1565" y="343"/>
                    <a:pt x="1574" y="334"/>
                    <a:pt x="1574" y="322"/>
                  </a:cubicBezTo>
                  <a:cubicBezTo>
                    <a:pt x="1574" y="310"/>
                    <a:pt x="1565" y="300"/>
                    <a:pt x="1553" y="300"/>
                  </a:cubicBezTo>
                  <a:cubicBezTo>
                    <a:pt x="940" y="300"/>
                    <a:pt x="940" y="300"/>
                    <a:pt x="940" y="300"/>
                  </a:cubicBezTo>
                  <a:cubicBezTo>
                    <a:pt x="936" y="300"/>
                    <a:pt x="932" y="297"/>
                    <a:pt x="932" y="293"/>
                  </a:cubicBezTo>
                  <a:cubicBezTo>
                    <a:pt x="932" y="289"/>
                    <a:pt x="936" y="286"/>
                    <a:pt x="940" y="286"/>
                  </a:cubicBezTo>
                  <a:cubicBezTo>
                    <a:pt x="1682" y="286"/>
                    <a:pt x="1682" y="286"/>
                    <a:pt x="1682" y="286"/>
                  </a:cubicBezTo>
                  <a:cubicBezTo>
                    <a:pt x="1694" y="286"/>
                    <a:pt x="1704" y="276"/>
                    <a:pt x="1704" y="264"/>
                  </a:cubicBezTo>
                  <a:cubicBezTo>
                    <a:pt x="1704" y="252"/>
                    <a:pt x="1694" y="242"/>
                    <a:pt x="1682" y="242"/>
                  </a:cubicBezTo>
                  <a:cubicBezTo>
                    <a:pt x="1144" y="242"/>
                    <a:pt x="1144" y="242"/>
                    <a:pt x="1144" y="242"/>
                  </a:cubicBezTo>
                  <a:cubicBezTo>
                    <a:pt x="1140" y="242"/>
                    <a:pt x="1136" y="239"/>
                    <a:pt x="1136" y="235"/>
                  </a:cubicBezTo>
                  <a:cubicBezTo>
                    <a:pt x="1136" y="231"/>
                    <a:pt x="1140" y="228"/>
                    <a:pt x="1144" y="228"/>
                  </a:cubicBezTo>
                  <a:cubicBezTo>
                    <a:pt x="1685" y="228"/>
                    <a:pt x="1685" y="228"/>
                    <a:pt x="1685" y="228"/>
                  </a:cubicBezTo>
                  <a:cubicBezTo>
                    <a:pt x="1697" y="228"/>
                    <a:pt x="1707" y="218"/>
                    <a:pt x="1707" y="206"/>
                  </a:cubicBezTo>
                  <a:cubicBezTo>
                    <a:pt x="1707" y="194"/>
                    <a:pt x="1697" y="185"/>
                    <a:pt x="1685" y="185"/>
                  </a:cubicBezTo>
                  <a:cubicBezTo>
                    <a:pt x="1074" y="185"/>
                    <a:pt x="1074" y="185"/>
                    <a:pt x="1074" y="185"/>
                  </a:cubicBezTo>
                  <a:cubicBezTo>
                    <a:pt x="1070" y="185"/>
                    <a:pt x="1067" y="181"/>
                    <a:pt x="1067" y="177"/>
                  </a:cubicBezTo>
                  <a:cubicBezTo>
                    <a:pt x="1067" y="173"/>
                    <a:pt x="1070" y="170"/>
                    <a:pt x="1074" y="170"/>
                  </a:cubicBezTo>
                  <a:cubicBezTo>
                    <a:pt x="1692" y="170"/>
                    <a:pt x="1692" y="170"/>
                    <a:pt x="1692" y="170"/>
                  </a:cubicBezTo>
                  <a:cubicBezTo>
                    <a:pt x="1704" y="170"/>
                    <a:pt x="1714" y="160"/>
                    <a:pt x="1714" y="148"/>
                  </a:cubicBezTo>
                  <a:cubicBezTo>
                    <a:pt x="1714" y="137"/>
                    <a:pt x="1704" y="127"/>
                    <a:pt x="1692" y="127"/>
                  </a:cubicBezTo>
                  <a:cubicBezTo>
                    <a:pt x="1224" y="127"/>
                    <a:pt x="1224" y="127"/>
                    <a:pt x="1224" y="127"/>
                  </a:cubicBezTo>
                  <a:cubicBezTo>
                    <a:pt x="1220" y="127"/>
                    <a:pt x="1217" y="124"/>
                    <a:pt x="1217" y="120"/>
                  </a:cubicBezTo>
                  <a:cubicBezTo>
                    <a:pt x="1217" y="115"/>
                    <a:pt x="1220" y="112"/>
                    <a:pt x="1224" y="112"/>
                  </a:cubicBezTo>
                  <a:cubicBezTo>
                    <a:pt x="1236" y="112"/>
                    <a:pt x="1236" y="112"/>
                    <a:pt x="1236" y="112"/>
                  </a:cubicBezTo>
                  <a:cubicBezTo>
                    <a:pt x="1248" y="112"/>
                    <a:pt x="1257" y="103"/>
                    <a:pt x="1257" y="91"/>
                  </a:cubicBezTo>
                  <a:cubicBezTo>
                    <a:pt x="1257" y="79"/>
                    <a:pt x="1248" y="69"/>
                    <a:pt x="1236" y="69"/>
                  </a:cubicBezTo>
                  <a:cubicBezTo>
                    <a:pt x="621" y="69"/>
                    <a:pt x="621" y="69"/>
                    <a:pt x="621" y="69"/>
                  </a:cubicBezTo>
                  <a:cubicBezTo>
                    <a:pt x="609" y="69"/>
                    <a:pt x="599" y="79"/>
                    <a:pt x="599" y="91"/>
                  </a:cubicBezTo>
                  <a:cubicBezTo>
                    <a:pt x="599" y="103"/>
                    <a:pt x="609" y="112"/>
                    <a:pt x="621" y="112"/>
                  </a:cubicBezTo>
                  <a:cubicBezTo>
                    <a:pt x="754" y="112"/>
                    <a:pt x="754" y="112"/>
                    <a:pt x="754" y="112"/>
                  </a:cubicBezTo>
                  <a:cubicBezTo>
                    <a:pt x="758" y="112"/>
                    <a:pt x="761" y="115"/>
                    <a:pt x="761" y="120"/>
                  </a:cubicBezTo>
                  <a:cubicBezTo>
                    <a:pt x="761" y="124"/>
                    <a:pt x="758" y="127"/>
                    <a:pt x="754" y="127"/>
                  </a:cubicBezTo>
                  <a:cubicBezTo>
                    <a:pt x="560" y="127"/>
                    <a:pt x="560" y="127"/>
                    <a:pt x="560" y="127"/>
                  </a:cubicBezTo>
                  <a:cubicBezTo>
                    <a:pt x="548" y="127"/>
                    <a:pt x="539" y="137"/>
                    <a:pt x="539" y="148"/>
                  </a:cubicBezTo>
                  <a:cubicBezTo>
                    <a:pt x="539" y="160"/>
                    <a:pt x="548" y="170"/>
                    <a:pt x="560" y="170"/>
                  </a:cubicBezTo>
                  <a:cubicBezTo>
                    <a:pt x="748" y="170"/>
                    <a:pt x="748" y="170"/>
                    <a:pt x="748" y="170"/>
                  </a:cubicBezTo>
                  <a:cubicBezTo>
                    <a:pt x="752" y="170"/>
                    <a:pt x="755" y="173"/>
                    <a:pt x="755" y="177"/>
                  </a:cubicBezTo>
                  <a:cubicBezTo>
                    <a:pt x="755" y="181"/>
                    <a:pt x="752" y="185"/>
                    <a:pt x="748" y="185"/>
                  </a:cubicBezTo>
                  <a:cubicBezTo>
                    <a:pt x="580" y="185"/>
                    <a:pt x="580" y="185"/>
                    <a:pt x="580" y="185"/>
                  </a:cubicBezTo>
                  <a:cubicBezTo>
                    <a:pt x="568" y="185"/>
                    <a:pt x="558" y="194"/>
                    <a:pt x="558" y="206"/>
                  </a:cubicBezTo>
                  <a:cubicBezTo>
                    <a:pt x="558" y="218"/>
                    <a:pt x="568" y="228"/>
                    <a:pt x="580" y="228"/>
                  </a:cubicBezTo>
                  <a:cubicBezTo>
                    <a:pt x="733" y="228"/>
                    <a:pt x="733" y="228"/>
                    <a:pt x="733" y="228"/>
                  </a:cubicBezTo>
                  <a:cubicBezTo>
                    <a:pt x="737" y="228"/>
                    <a:pt x="741" y="231"/>
                    <a:pt x="741" y="235"/>
                  </a:cubicBezTo>
                  <a:cubicBezTo>
                    <a:pt x="741" y="239"/>
                    <a:pt x="737" y="242"/>
                    <a:pt x="733" y="242"/>
                  </a:cubicBezTo>
                  <a:cubicBezTo>
                    <a:pt x="599" y="242"/>
                    <a:pt x="599" y="242"/>
                    <a:pt x="599" y="242"/>
                  </a:cubicBezTo>
                  <a:cubicBezTo>
                    <a:pt x="587" y="242"/>
                    <a:pt x="578" y="252"/>
                    <a:pt x="578" y="264"/>
                  </a:cubicBezTo>
                  <a:cubicBezTo>
                    <a:pt x="578" y="276"/>
                    <a:pt x="587" y="286"/>
                    <a:pt x="599" y="286"/>
                  </a:cubicBezTo>
                  <a:cubicBezTo>
                    <a:pt x="720" y="286"/>
                    <a:pt x="720" y="286"/>
                    <a:pt x="720" y="286"/>
                  </a:cubicBezTo>
                  <a:cubicBezTo>
                    <a:pt x="724" y="286"/>
                    <a:pt x="728" y="289"/>
                    <a:pt x="728" y="293"/>
                  </a:cubicBezTo>
                  <a:cubicBezTo>
                    <a:pt x="728" y="297"/>
                    <a:pt x="724" y="300"/>
                    <a:pt x="720" y="300"/>
                  </a:cubicBezTo>
                  <a:cubicBezTo>
                    <a:pt x="601" y="300"/>
                    <a:pt x="601" y="300"/>
                    <a:pt x="601" y="300"/>
                  </a:cubicBezTo>
                  <a:cubicBezTo>
                    <a:pt x="589" y="300"/>
                    <a:pt x="579" y="310"/>
                    <a:pt x="579" y="322"/>
                  </a:cubicBezTo>
                  <a:cubicBezTo>
                    <a:pt x="579" y="334"/>
                    <a:pt x="589" y="343"/>
                    <a:pt x="601" y="343"/>
                  </a:cubicBezTo>
                  <a:cubicBezTo>
                    <a:pt x="624" y="343"/>
                    <a:pt x="624" y="343"/>
                    <a:pt x="624" y="343"/>
                  </a:cubicBezTo>
                  <a:cubicBezTo>
                    <a:pt x="628" y="343"/>
                    <a:pt x="631" y="347"/>
                    <a:pt x="631" y="351"/>
                  </a:cubicBezTo>
                  <a:cubicBezTo>
                    <a:pt x="631" y="355"/>
                    <a:pt x="628" y="358"/>
                    <a:pt x="624" y="358"/>
                  </a:cubicBezTo>
                  <a:cubicBezTo>
                    <a:pt x="525" y="358"/>
                    <a:pt x="525" y="358"/>
                    <a:pt x="525" y="358"/>
                  </a:cubicBezTo>
                  <a:cubicBezTo>
                    <a:pt x="524" y="358"/>
                    <a:pt x="523" y="358"/>
                    <a:pt x="521" y="358"/>
                  </a:cubicBezTo>
                  <a:cubicBezTo>
                    <a:pt x="156" y="358"/>
                    <a:pt x="156" y="358"/>
                    <a:pt x="156" y="358"/>
                  </a:cubicBezTo>
                  <a:cubicBezTo>
                    <a:pt x="152" y="358"/>
                    <a:pt x="149" y="354"/>
                    <a:pt x="149" y="350"/>
                  </a:cubicBezTo>
                  <a:cubicBezTo>
                    <a:pt x="149" y="346"/>
                    <a:pt x="152" y="343"/>
                    <a:pt x="156" y="343"/>
                  </a:cubicBezTo>
                  <a:cubicBezTo>
                    <a:pt x="366" y="343"/>
                    <a:pt x="366" y="343"/>
                    <a:pt x="366" y="343"/>
                  </a:cubicBezTo>
                  <a:cubicBezTo>
                    <a:pt x="377" y="343"/>
                    <a:pt x="387" y="333"/>
                    <a:pt x="387" y="322"/>
                  </a:cubicBezTo>
                  <a:cubicBezTo>
                    <a:pt x="387" y="310"/>
                    <a:pt x="377" y="300"/>
                    <a:pt x="366" y="300"/>
                  </a:cubicBezTo>
                  <a:cubicBezTo>
                    <a:pt x="21" y="300"/>
                    <a:pt x="21" y="300"/>
                    <a:pt x="21" y="300"/>
                  </a:cubicBezTo>
                  <a:cubicBezTo>
                    <a:pt x="17" y="300"/>
                    <a:pt x="14" y="297"/>
                    <a:pt x="14" y="293"/>
                  </a:cubicBezTo>
                  <a:cubicBezTo>
                    <a:pt x="14" y="289"/>
                    <a:pt x="17" y="285"/>
                    <a:pt x="21" y="285"/>
                  </a:cubicBezTo>
                  <a:cubicBezTo>
                    <a:pt x="345" y="285"/>
                    <a:pt x="345" y="285"/>
                    <a:pt x="345" y="285"/>
                  </a:cubicBezTo>
                  <a:cubicBezTo>
                    <a:pt x="357" y="285"/>
                    <a:pt x="367" y="276"/>
                    <a:pt x="367" y="264"/>
                  </a:cubicBezTo>
                  <a:cubicBezTo>
                    <a:pt x="367" y="252"/>
                    <a:pt x="357" y="242"/>
                    <a:pt x="345" y="242"/>
                  </a:cubicBezTo>
                  <a:cubicBezTo>
                    <a:pt x="58" y="242"/>
                    <a:pt x="58" y="242"/>
                    <a:pt x="58" y="242"/>
                  </a:cubicBezTo>
                  <a:cubicBezTo>
                    <a:pt x="54" y="242"/>
                    <a:pt x="51" y="239"/>
                    <a:pt x="51" y="235"/>
                  </a:cubicBezTo>
                  <a:cubicBezTo>
                    <a:pt x="51" y="231"/>
                    <a:pt x="54" y="228"/>
                    <a:pt x="58" y="228"/>
                  </a:cubicBezTo>
                  <a:cubicBezTo>
                    <a:pt x="236" y="228"/>
                    <a:pt x="236" y="228"/>
                    <a:pt x="236" y="228"/>
                  </a:cubicBezTo>
                  <a:cubicBezTo>
                    <a:pt x="248" y="228"/>
                    <a:pt x="258" y="218"/>
                    <a:pt x="258" y="206"/>
                  </a:cubicBezTo>
                  <a:cubicBezTo>
                    <a:pt x="258" y="194"/>
                    <a:pt x="248" y="184"/>
                    <a:pt x="236" y="184"/>
                  </a:cubicBezTo>
                  <a:cubicBezTo>
                    <a:pt x="71" y="184"/>
                    <a:pt x="71" y="184"/>
                    <a:pt x="71" y="184"/>
                  </a:cubicBezTo>
                  <a:cubicBezTo>
                    <a:pt x="67" y="184"/>
                    <a:pt x="63" y="181"/>
                    <a:pt x="63" y="177"/>
                  </a:cubicBezTo>
                  <a:cubicBezTo>
                    <a:pt x="63" y="173"/>
                    <a:pt x="67" y="170"/>
                    <a:pt x="71" y="170"/>
                  </a:cubicBezTo>
                  <a:cubicBezTo>
                    <a:pt x="199" y="170"/>
                    <a:pt x="199" y="170"/>
                    <a:pt x="199" y="170"/>
                  </a:cubicBezTo>
                  <a:cubicBezTo>
                    <a:pt x="272" y="170"/>
                    <a:pt x="332" y="110"/>
                    <a:pt x="332" y="37"/>
                  </a:cubicBezTo>
                  <a:cubicBezTo>
                    <a:pt x="343" y="37"/>
                    <a:pt x="343" y="37"/>
                    <a:pt x="343" y="37"/>
                  </a:cubicBezTo>
                  <a:cubicBezTo>
                    <a:pt x="343" y="0"/>
                    <a:pt x="343" y="0"/>
                    <a:pt x="343" y="0"/>
                  </a:cubicBezTo>
                  <a:cubicBezTo>
                    <a:pt x="305" y="0"/>
                    <a:pt x="305" y="0"/>
                    <a:pt x="305" y="0"/>
                  </a:cubicBezTo>
                  <a:cubicBezTo>
                    <a:pt x="305" y="37"/>
                    <a:pt x="305" y="37"/>
                    <a:pt x="305" y="37"/>
                  </a:cubicBezTo>
                  <a:cubicBezTo>
                    <a:pt x="317" y="37"/>
                    <a:pt x="317" y="37"/>
                    <a:pt x="317" y="37"/>
                  </a:cubicBezTo>
                  <a:cubicBezTo>
                    <a:pt x="317" y="103"/>
                    <a:pt x="264" y="155"/>
                    <a:pt x="199" y="155"/>
                  </a:cubicBezTo>
                  <a:cubicBezTo>
                    <a:pt x="71" y="155"/>
                    <a:pt x="71" y="155"/>
                    <a:pt x="71" y="155"/>
                  </a:cubicBezTo>
                  <a:cubicBezTo>
                    <a:pt x="59" y="155"/>
                    <a:pt x="49" y="165"/>
                    <a:pt x="49" y="177"/>
                  </a:cubicBezTo>
                  <a:cubicBezTo>
                    <a:pt x="49" y="189"/>
                    <a:pt x="59" y="199"/>
                    <a:pt x="71" y="199"/>
                  </a:cubicBezTo>
                  <a:cubicBezTo>
                    <a:pt x="236" y="199"/>
                    <a:pt x="236" y="199"/>
                    <a:pt x="236" y="199"/>
                  </a:cubicBezTo>
                  <a:cubicBezTo>
                    <a:pt x="240" y="199"/>
                    <a:pt x="243" y="202"/>
                    <a:pt x="243" y="206"/>
                  </a:cubicBezTo>
                  <a:cubicBezTo>
                    <a:pt x="243" y="210"/>
                    <a:pt x="240" y="213"/>
                    <a:pt x="236" y="213"/>
                  </a:cubicBezTo>
                  <a:cubicBezTo>
                    <a:pt x="58" y="213"/>
                    <a:pt x="58" y="213"/>
                    <a:pt x="58" y="213"/>
                  </a:cubicBezTo>
                  <a:cubicBezTo>
                    <a:pt x="46" y="213"/>
                    <a:pt x="36" y="223"/>
                    <a:pt x="36" y="235"/>
                  </a:cubicBezTo>
                  <a:cubicBezTo>
                    <a:pt x="36" y="247"/>
                    <a:pt x="46" y="256"/>
                    <a:pt x="58" y="256"/>
                  </a:cubicBezTo>
                  <a:cubicBezTo>
                    <a:pt x="345" y="256"/>
                    <a:pt x="345" y="256"/>
                    <a:pt x="345" y="256"/>
                  </a:cubicBezTo>
                  <a:cubicBezTo>
                    <a:pt x="349" y="256"/>
                    <a:pt x="352" y="260"/>
                    <a:pt x="352" y="264"/>
                  </a:cubicBezTo>
                  <a:cubicBezTo>
                    <a:pt x="352" y="268"/>
                    <a:pt x="349" y="271"/>
                    <a:pt x="345" y="271"/>
                  </a:cubicBezTo>
                  <a:cubicBezTo>
                    <a:pt x="21" y="271"/>
                    <a:pt x="21" y="271"/>
                    <a:pt x="21" y="271"/>
                  </a:cubicBezTo>
                  <a:cubicBezTo>
                    <a:pt x="9" y="271"/>
                    <a:pt x="0" y="281"/>
                    <a:pt x="0" y="293"/>
                  </a:cubicBezTo>
                  <a:cubicBezTo>
                    <a:pt x="0" y="305"/>
                    <a:pt x="9" y="314"/>
                    <a:pt x="21" y="314"/>
                  </a:cubicBezTo>
                  <a:cubicBezTo>
                    <a:pt x="366" y="314"/>
                    <a:pt x="366" y="314"/>
                    <a:pt x="366" y="314"/>
                  </a:cubicBezTo>
                  <a:cubicBezTo>
                    <a:pt x="370" y="314"/>
                    <a:pt x="373" y="318"/>
                    <a:pt x="373" y="322"/>
                  </a:cubicBezTo>
                  <a:cubicBezTo>
                    <a:pt x="373" y="326"/>
                    <a:pt x="370" y="329"/>
                    <a:pt x="366" y="329"/>
                  </a:cubicBezTo>
                  <a:cubicBezTo>
                    <a:pt x="156" y="329"/>
                    <a:pt x="156" y="329"/>
                    <a:pt x="156" y="329"/>
                  </a:cubicBezTo>
                  <a:cubicBezTo>
                    <a:pt x="144" y="329"/>
                    <a:pt x="134" y="339"/>
                    <a:pt x="134" y="350"/>
                  </a:cubicBezTo>
                  <a:cubicBezTo>
                    <a:pt x="134" y="362"/>
                    <a:pt x="144" y="372"/>
                    <a:pt x="156" y="372"/>
                  </a:cubicBezTo>
                  <a:cubicBezTo>
                    <a:pt x="496" y="372"/>
                    <a:pt x="496" y="372"/>
                    <a:pt x="496" y="372"/>
                  </a:cubicBezTo>
                  <a:cubicBezTo>
                    <a:pt x="496" y="372"/>
                    <a:pt x="496" y="372"/>
                    <a:pt x="496" y="372"/>
                  </a:cubicBezTo>
                  <a:cubicBezTo>
                    <a:pt x="524" y="372"/>
                    <a:pt x="524" y="372"/>
                    <a:pt x="524" y="372"/>
                  </a:cubicBezTo>
                  <a:cubicBezTo>
                    <a:pt x="527" y="373"/>
                    <a:pt x="529" y="376"/>
                    <a:pt x="529" y="379"/>
                  </a:cubicBezTo>
                  <a:cubicBezTo>
                    <a:pt x="529" y="383"/>
                    <a:pt x="525" y="387"/>
                    <a:pt x="521" y="387"/>
                  </a:cubicBezTo>
                  <a:cubicBezTo>
                    <a:pt x="163" y="387"/>
                    <a:pt x="163" y="387"/>
                    <a:pt x="163" y="387"/>
                  </a:cubicBezTo>
                  <a:cubicBezTo>
                    <a:pt x="151" y="387"/>
                    <a:pt x="141" y="396"/>
                    <a:pt x="141" y="408"/>
                  </a:cubicBezTo>
                  <a:cubicBezTo>
                    <a:pt x="141" y="420"/>
                    <a:pt x="151" y="430"/>
                    <a:pt x="163" y="430"/>
                  </a:cubicBezTo>
                  <a:cubicBezTo>
                    <a:pt x="517" y="430"/>
                    <a:pt x="517" y="430"/>
                    <a:pt x="517" y="430"/>
                  </a:cubicBezTo>
                  <a:cubicBezTo>
                    <a:pt x="521" y="430"/>
                    <a:pt x="524" y="433"/>
                    <a:pt x="524" y="437"/>
                  </a:cubicBezTo>
                  <a:cubicBezTo>
                    <a:pt x="524" y="441"/>
                    <a:pt x="521" y="444"/>
                    <a:pt x="517" y="444"/>
                  </a:cubicBezTo>
                  <a:cubicBezTo>
                    <a:pt x="179" y="444"/>
                    <a:pt x="179" y="444"/>
                    <a:pt x="179" y="444"/>
                  </a:cubicBezTo>
                  <a:cubicBezTo>
                    <a:pt x="167" y="444"/>
                    <a:pt x="157" y="454"/>
                    <a:pt x="157" y="466"/>
                  </a:cubicBezTo>
                  <a:cubicBezTo>
                    <a:pt x="157" y="478"/>
                    <a:pt x="167" y="488"/>
                    <a:pt x="179" y="488"/>
                  </a:cubicBezTo>
                  <a:cubicBezTo>
                    <a:pt x="432" y="488"/>
                    <a:pt x="432" y="488"/>
                    <a:pt x="432" y="488"/>
                  </a:cubicBezTo>
                  <a:cubicBezTo>
                    <a:pt x="436" y="488"/>
                    <a:pt x="439" y="491"/>
                    <a:pt x="439" y="495"/>
                  </a:cubicBezTo>
                  <a:cubicBezTo>
                    <a:pt x="439" y="499"/>
                    <a:pt x="436" y="502"/>
                    <a:pt x="432" y="502"/>
                  </a:cubicBezTo>
                  <a:cubicBezTo>
                    <a:pt x="161" y="502"/>
                    <a:pt x="161" y="502"/>
                    <a:pt x="161" y="502"/>
                  </a:cubicBezTo>
                  <a:cubicBezTo>
                    <a:pt x="149" y="502"/>
                    <a:pt x="139" y="512"/>
                    <a:pt x="139" y="524"/>
                  </a:cubicBezTo>
                  <a:cubicBezTo>
                    <a:pt x="139" y="536"/>
                    <a:pt x="149" y="545"/>
                    <a:pt x="161" y="545"/>
                  </a:cubicBezTo>
                  <a:cubicBezTo>
                    <a:pt x="380" y="545"/>
                    <a:pt x="380" y="545"/>
                    <a:pt x="380" y="545"/>
                  </a:cubicBezTo>
                  <a:cubicBezTo>
                    <a:pt x="384" y="545"/>
                    <a:pt x="387" y="549"/>
                    <a:pt x="387" y="553"/>
                  </a:cubicBezTo>
                  <a:cubicBezTo>
                    <a:pt x="387" y="557"/>
                    <a:pt x="384" y="560"/>
                    <a:pt x="380" y="560"/>
                  </a:cubicBezTo>
                  <a:cubicBezTo>
                    <a:pt x="189" y="560"/>
                    <a:pt x="189" y="560"/>
                    <a:pt x="189" y="560"/>
                  </a:cubicBezTo>
                  <a:cubicBezTo>
                    <a:pt x="177" y="560"/>
                    <a:pt x="167" y="570"/>
                    <a:pt x="167" y="582"/>
                  </a:cubicBezTo>
                  <a:cubicBezTo>
                    <a:pt x="167" y="594"/>
                    <a:pt x="177" y="603"/>
                    <a:pt x="189" y="603"/>
                  </a:cubicBezTo>
                  <a:cubicBezTo>
                    <a:pt x="265" y="603"/>
                    <a:pt x="265" y="603"/>
                    <a:pt x="265" y="603"/>
                  </a:cubicBezTo>
                  <a:cubicBezTo>
                    <a:pt x="269" y="603"/>
                    <a:pt x="273" y="607"/>
                    <a:pt x="273" y="611"/>
                  </a:cubicBezTo>
                  <a:cubicBezTo>
                    <a:pt x="273" y="615"/>
                    <a:pt x="269" y="618"/>
                    <a:pt x="265" y="618"/>
                  </a:cubicBezTo>
                  <a:cubicBezTo>
                    <a:pt x="236" y="618"/>
                    <a:pt x="236" y="618"/>
                    <a:pt x="236" y="618"/>
                  </a:cubicBezTo>
                  <a:cubicBezTo>
                    <a:pt x="224" y="618"/>
                    <a:pt x="214" y="628"/>
                    <a:pt x="214" y="640"/>
                  </a:cubicBezTo>
                  <a:cubicBezTo>
                    <a:pt x="214" y="651"/>
                    <a:pt x="224" y="661"/>
                    <a:pt x="236" y="661"/>
                  </a:cubicBezTo>
                  <a:cubicBezTo>
                    <a:pt x="275" y="661"/>
                    <a:pt x="275" y="661"/>
                    <a:pt x="275" y="661"/>
                  </a:cubicBezTo>
                  <a:cubicBezTo>
                    <a:pt x="279" y="661"/>
                    <a:pt x="282" y="664"/>
                    <a:pt x="282" y="668"/>
                  </a:cubicBezTo>
                  <a:cubicBezTo>
                    <a:pt x="282" y="672"/>
                    <a:pt x="279" y="676"/>
                    <a:pt x="275" y="676"/>
                  </a:cubicBezTo>
                  <a:cubicBezTo>
                    <a:pt x="272" y="676"/>
                    <a:pt x="272" y="676"/>
                    <a:pt x="272" y="676"/>
                  </a:cubicBezTo>
                  <a:cubicBezTo>
                    <a:pt x="260" y="676"/>
                    <a:pt x="251" y="685"/>
                    <a:pt x="251" y="697"/>
                  </a:cubicBezTo>
                  <a:cubicBezTo>
                    <a:pt x="251" y="709"/>
                    <a:pt x="260" y="719"/>
                    <a:pt x="272" y="719"/>
                  </a:cubicBezTo>
                  <a:cubicBezTo>
                    <a:pt x="352" y="719"/>
                    <a:pt x="352" y="719"/>
                    <a:pt x="352" y="719"/>
                  </a:cubicBezTo>
                  <a:cubicBezTo>
                    <a:pt x="356" y="719"/>
                    <a:pt x="359" y="722"/>
                    <a:pt x="359" y="726"/>
                  </a:cubicBezTo>
                  <a:cubicBezTo>
                    <a:pt x="359" y="730"/>
                    <a:pt x="356" y="734"/>
                    <a:pt x="352" y="734"/>
                  </a:cubicBezTo>
                  <a:cubicBezTo>
                    <a:pt x="336" y="734"/>
                    <a:pt x="336" y="734"/>
                    <a:pt x="336" y="734"/>
                  </a:cubicBezTo>
                  <a:cubicBezTo>
                    <a:pt x="324" y="734"/>
                    <a:pt x="315" y="743"/>
                    <a:pt x="315" y="755"/>
                  </a:cubicBezTo>
                  <a:cubicBezTo>
                    <a:pt x="315" y="767"/>
                    <a:pt x="324" y="777"/>
                    <a:pt x="336" y="777"/>
                  </a:cubicBezTo>
                  <a:cubicBezTo>
                    <a:pt x="529" y="777"/>
                    <a:pt x="529" y="777"/>
                    <a:pt x="529" y="777"/>
                  </a:cubicBezTo>
                  <a:cubicBezTo>
                    <a:pt x="533" y="777"/>
                    <a:pt x="536" y="780"/>
                    <a:pt x="536" y="784"/>
                  </a:cubicBezTo>
                  <a:cubicBezTo>
                    <a:pt x="536" y="788"/>
                    <a:pt x="533" y="791"/>
                    <a:pt x="529" y="791"/>
                  </a:cubicBezTo>
                  <a:cubicBezTo>
                    <a:pt x="376" y="791"/>
                    <a:pt x="376" y="791"/>
                    <a:pt x="376" y="791"/>
                  </a:cubicBezTo>
                  <a:cubicBezTo>
                    <a:pt x="364" y="791"/>
                    <a:pt x="355" y="801"/>
                    <a:pt x="355" y="813"/>
                  </a:cubicBezTo>
                  <a:cubicBezTo>
                    <a:pt x="355" y="825"/>
                    <a:pt x="364" y="835"/>
                    <a:pt x="376" y="835"/>
                  </a:cubicBezTo>
                  <a:cubicBezTo>
                    <a:pt x="606" y="835"/>
                    <a:pt x="606" y="835"/>
                    <a:pt x="606" y="835"/>
                  </a:cubicBezTo>
                  <a:cubicBezTo>
                    <a:pt x="610" y="835"/>
                    <a:pt x="614" y="838"/>
                    <a:pt x="614" y="842"/>
                  </a:cubicBezTo>
                  <a:cubicBezTo>
                    <a:pt x="614" y="846"/>
                    <a:pt x="610" y="849"/>
                    <a:pt x="606" y="849"/>
                  </a:cubicBezTo>
                  <a:cubicBezTo>
                    <a:pt x="416" y="849"/>
                    <a:pt x="416" y="849"/>
                    <a:pt x="416" y="849"/>
                  </a:cubicBezTo>
                  <a:cubicBezTo>
                    <a:pt x="404" y="849"/>
                    <a:pt x="395" y="859"/>
                    <a:pt x="395" y="871"/>
                  </a:cubicBezTo>
                  <a:cubicBezTo>
                    <a:pt x="395" y="883"/>
                    <a:pt x="404" y="892"/>
                    <a:pt x="416" y="892"/>
                  </a:cubicBezTo>
                  <a:cubicBezTo>
                    <a:pt x="592" y="892"/>
                    <a:pt x="592" y="892"/>
                    <a:pt x="592" y="892"/>
                  </a:cubicBezTo>
                  <a:cubicBezTo>
                    <a:pt x="596" y="892"/>
                    <a:pt x="599" y="896"/>
                    <a:pt x="599" y="900"/>
                  </a:cubicBezTo>
                  <a:cubicBezTo>
                    <a:pt x="599" y="904"/>
                    <a:pt x="596" y="907"/>
                    <a:pt x="592" y="907"/>
                  </a:cubicBezTo>
                  <a:cubicBezTo>
                    <a:pt x="446" y="907"/>
                    <a:pt x="446" y="907"/>
                    <a:pt x="446" y="907"/>
                  </a:cubicBezTo>
                  <a:cubicBezTo>
                    <a:pt x="434" y="907"/>
                    <a:pt x="424" y="917"/>
                    <a:pt x="424" y="929"/>
                  </a:cubicBezTo>
                  <a:cubicBezTo>
                    <a:pt x="424" y="940"/>
                    <a:pt x="434" y="950"/>
                    <a:pt x="446" y="950"/>
                  </a:cubicBezTo>
                  <a:cubicBezTo>
                    <a:pt x="550" y="950"/>
                    <a:pt x="550" y="950"/>
                    <a:pt x="550" y="950"/>
                  </a:cubicBezTo>
                  <a:cubicBezTo>
                    <a:pt x="554" y="950"/>
                    <a:pt x="557" y="953"/>
                    <a:pt x="557" y="957"/>
                  </a:cubicBezTo>
                  <a:cubicBezTo>
                    <a:pt x="557" y="961"/>
                    <a:pt x="554" y="965"/>
                    <a:pt x="550" y="965"/>
                  </a:cubicBezTo>
                  <a:cubicBezTo>
                    <a:pt x="437" y="965"/>
                    <a:pt x="437" y="965"/>
                    <a:pt x="437" y="965"/>
                  </a:cubicBezTo>
                  <a:cubicBezTo>
                    <a:pt x="425" y="965"/>
                    <a:pt x="416" y="974"/>
                    <a:pt x="416" y="986"/>
                  </a:cubicBezTo>
                  <a:cubicBezTo>
                    <a:pt x="416" y="998"/>
                    <a:pt x="425" y="1008"/>
                    <a:pt x="437" y="1008"/>
                  </a:cubicBezTo>
                  <a:cubicBezTo>
                    <a:pt x="494" y="1008"/>
                    <a:pt x="494" y="1008"/>
                    <a:pt x="494" y="1008"/>
                  </a:cubicBezTo>
                  <a:cubicBezTo>
                    <a:pt x="498" y="1008"/>
                    <a:pt x="502" y="1011"/>
                    <a:pt x="502" y="1015"/>
                  </a:cubicBezTo>
                  <a:cubicBezTo>
                    <a:pt x="502" y="1019"/>
                    <a:pt x="498" y="1023"/>
                    <a:pt x="494" y="1023"/>
                  </a:cubicBezTo>
                  <a:cubicBezTo>
                    <a:pt x="443" y="1023"/>
                    <a:pt x="443" y="1023"/>
                    <a:pt x="443" y="1023"/>
                  </a:cubicBezTo>
                  <a:cubicBezTo>
                    <a:pt x="431" y="1023"/>
                    <a:pt x="421" y="1032"/>
                    <a:pt x="421" y="1044"/>
                  </a:cubicBezTo>
                  <a:cubicBezTo>
                    <a:pt x="421" y="1056"/>
                    <a:pt x="431" y="1066"/>
                    <a:pt x="443" y="1066"/>
                  </a:cubicBezTo>
                  <a:cubicBezTo>
                    <a:pt x="471" y="1066"/>
                    <a:pt x="471" y="1066"/>
                    <a:pt x="471" y="1066"/>
                  </a:cubicBezTo>
                  <a:cubicBezTo>
                    <a:pt x="475" y="1066"/>
                    <a:pt x="478" y="1069"/>
                    <a:pt x="478" y="1073"/>
                  </a:cubicBezTo>
                  <a:cubicBezTo>
                    <a:pt x="478" y="1077"/>
                    <a:pt x="475" y="1080"/>
                    <a:pt x="471" y="1080"/>
                  </a:cubicBezTo>
                  <a:cubicBezTo>
                    <a:pt x="443" y="1080"/>
                    <a:pt x="443" y="1080"/>
                    <a:pt x="443" y="1080"/>
                  </a:cubicBezTo>
                  <a:cubicBezTo>
                    <a:pt x="431" y="1080"/>
                    <a:pt x="421" y="1090"/>
                    <a:pt x="421" y="1102"/>
                  </a:cubicBezTo>
                  <a:cubicBezTo>
                    <a:pt x="421" y="1114"/>
                    <a:pt x="431" y="1124"/>
                    <a:pt x="443" y="1124"/>
                  </a:cubicBezTo>
                  <a:cubicBezTo>
                    <a:pt x="461" y="1124"/>
                    <a:pt x="461" y="1124"/>
                    <a:pt x="461" y="1124"/>
                  </a:cubicBezTo>
                  <a:cubicBezTo>
                    <a:pt x="1016" y="1124"/>
                    <a:pt x="1016" y="1124"/>
                    <a:pt x="1016" y="1124"/>
                  </a:cubicBezTo>
                  <a:cubicBezTo>
                    <a:pt x="1036" y="1124"/>
                    <a:pt x="1052" y="1107"/>
                    <a:pt x="1052" y="1088"/>
                  </a:cubicBezTo>
                  <a:cubicBezTo>
                    <a:pt x="1052" y="1068"/>
                    <a:pt x="1036" y="1051"/>
                    <a:pt x="1016" y="1051"/>
                  </a:cubicBezTo>
                  <a:cubicBezTo>
                    <a:pt x="975" y="1051"/>
                    <a:pt x="975" y="1051"/>
                    <a:pt x="975" y="1051"/>
                  </a:cubicBezTo>
                  <a:cubicBezTo>
                    <a:pt x="963" y="1051"/>
                    <a:pt x="954" y="1042"/>
                    <a:pt x="954" y="1030"/>
                  </a:cubicBezTo>
                  <a:cubicBezTo>
                    <a:pt x="954" y="1018"/>
                    <a:pt x="963" y="1008"/>
                    <a:pt x="975" y="1008"/>
                  </a:cubicBezTo>
                  <a:cubicBezTo>
                    <a:pt x="978" y="1008"/>
                    <a:pt x="978" y="1008"/>
                    <a:pt x="978" y="1008"/>
                  </a:cubicBezTo>
                  <a:cubicBezTo>
                    <a:pt x="990" y="1008"/>
                    <a:pt x="999" y="998"/>
                    <a:pt x="999" y="986"/>
                  </a:cubicBezTo>
                  <a:cubicBezTo>
                    <a:pt x="999" y="974"/>
                    <a:pt x="990" y="965"/>
                    <a:pt x="978" y="965"/>
                  </a:cubicBezTo>
                  <a:cubicBezTo>
                    <a:pt x="940" y="965"/>
                    <a:pt x="940" y="965"/>
                    <a:pt x="940" y="965"/>
                  </a:cubicBezTo>
                  <a:cubicBezTo>
                    <a:pt x="936" y="965"/>
                    <a:pt x="933" y="961"/>
                    <a:pt x="933" y="957"/>
                  </a:cubicBezTo>
                  <a:cubicBezTo>
                    <a:pt x="933" y="953"/>
                    <a:pt x="936" y="950"/>
                    <a:pt x="940" y="950"/>
                  </a:cubicBezTo>
                  <a:cubicBezTo>
                    <a:pt x="1016" y="950"/>
                    <a:pt x="1016" y="950"/>
                    <a:pt x="1016" y="950"/>
                  </a:cubicBezTo>
                  <a:cubicBezTo>
                    <a:pt x="1028" y="950"/>
                    <a:pt x="1038" y="940"/>
                    <a:pt x="1038" y="929"/>
                  </a:cubicBezTo>
                  <a:cubicBezTo>
                    <a:pt x="1038" y="917"/>
                    <a:pt x="1028" y="907"/>
                    <a:pt x="1016" y="907"/>
                  </a:cubicBezTo>
                  <a:cubicBezTo>
                    <a:pt x="919" y="907"/>
                    <a:pt x="919" y="907"/>
                    <a:pt x="919" y="907"/>
                  </a:cubicBezTo>
                  <a:cubicBezTo>
                    <a:pt x="915" y="907"/>
                    <a:pt x="911" y="904"/>
                    <a:pt x="911" y="900"/>
                  </a:cubicBezTo>
                  <a:cubicBezTo>
                    <a:pt x="911" y="896"/>
                    <a:pt x="915" y="892"/>
                    <a:pt x="919" y="892"/>
                  </a:cubicBezTo>
                  <a:cubicBezTo>
                    <a:pt x="1053" y="892"/>
                    <a:pt x="1053" y="892"/>
                    <a:pt x="1053" y="892"/>
                  </a:cubicBezTo>
                  <a:cubicBezTo>
                    <a:pt x="1065" y="892"/>
                    <a:pt x="1074" y="883"/>
                    <a:pt x="1074" y="871"/>
                  </a:cubicBezTo>
                  <a:cubicBezTo>
                    <a:pt x="1074" y="859"/>
                    <a:pt x="1065" y="849"/>
                    <a:pt x="1053" y="849"/>
                  </a:cubicBezTo>
                  <a:cubicBezTo>
                    <a:pt x="913" y="849"/>
                    <a:pt x="913" y="849"/>
                    <a:pt x="913" y="849"/>
                  </a:cubicBezTo>
                  <a:cubicBezTo>
                    <a:pt x="909" y="849"/>
                    <a:pt x="906" y="846"/>
                    <a:pt x="906" y="842"/>
                  </a:cubicBezTo>
                  <a:cubicBezTo>
                    <a:pt x="906" y="838"/>
                    <a:pt x="909" y="835"/>
                    <a:pt x="913" y="835"/>
                  </a:cubicBezTo>
                  <a:cubicBezTo>
                    <a:pt x="1048" y="835"/>
                    <a:pt x="1048" y="835"/>
                    <a:pt x="1048" y="835"/>
                  </a:cubicBezTo>
                  <a:cubicBezTo>
                    <a:pt x="1060" y="835"/>
                    <a:pt x="1070" y="825"/>
                    <a:pt x="1070" y="813"/>
                  </a:cubicBezTo>
                  <a:cubicBezTo>
                    <a:pt x="1070" y="801"/>
                    <a:pt x="1060" y="791"/>
                    <a:pt x="1048" y="791"/>
                  </a:cubicBezTo>
                  <a:cubicBezTo>
                    <a:pt x="904" y="791"/>
                    <a:pt x="904" y="791"/>
                    <a:pt x="904" y="791"/>
                  </a:cubicBezTo>
                  <a:cubicBezTo>
                    <a:pt x="900" y="791"/>
                    <a:pt x="897" y="788"/>
                    <a:pt x="897" y="784"/>
                  </a:cubicBezTo>
                  <a:cubicBezTo>
                    <a:pt x="897" y="780"/>
                    <a:pt x="900" y="777"/>
                    <a:pt x="904" y="777"/>
                  </a:cubicBezTo>
                  <a:cubicBezTo>
                    <a:pt x="1103" y="777"/>
                    <a:pt x="1103" y="777"/>
                    <a:pt x="1103" y="777"/>
                  </a:cubicBezTo>
                  <a:cubicBezTo>
                    <a:pt x="1115" y="777"/>
                    <a:pt x="1124" y="767"/>
                    <a:pt x="1124" y="755"/>
                  </a:cubicBezTo>
                  <a:cubicBezTo>
                    <a:pt x="1124" y="743"/>
                    <a:pt x="1115" y="734"/>
                    <a:pt x="1103" y="734"/>
                  </a:cubicBezTo>
                  <a:cubicBezTo>
                    <a:pt x="790" y="734"/>
                    <a:pt x="790" y="734"/>
                    <a:pt x="790" y="734"/>
                  </a:cubicBezTo>
                  <a:cubicBezTo>
                    <a:pt x="786" y="734"/>
                    <a:pt x="783" y="730"/>
                    <a:pt x="783" y="726"/>
                  </a:cubicBezTo>
                  <a:cubicBezTo>
                    <a:pt x="783" y="722"/>
                    <a:pt x="786" y="719"/>
                    <a:pt x="790" y="719"/>
                  </a:cubicBezTo>
                  <a:cubicBezTo>
                    <a:pt x="1045" y="719"/>
                    <a:pt x="1045" y="719"/>
                    <a:pt x="1045" y="719"/>
                  </a:cubicBezTo>
                  <a:cubicBezTo>
                    <a:pt x="1057" y="719"/>
                    <a:pt x="1067" y="709"/>
                    <a:pt x="1067" y="697"/>
                  </a:cubicBezTo>
                  <a:cubicBezTo>
                    <a:pt x="1067" y="685"/>
                    <a:pt x="1057" y="676"/>
                    <a:pt x="1045" y="676"/>
                  </a:cubicBezTo>
                  <a:cubicBezTo>
                    <a:pt x="762" y="676"/>
                    <a:pt x="762" y="676"/>
                    <a:pt x="762" y="676"/>
                  </a:cubicBezTo>
                  <a:cubicBezTo>
                    <a:pt x="758" y="676"/>
                    <a:pt x="755" y="672"/>
                    <a:pt x="755" y="668"/>
                  </a:cubicBezTo>
                  <a:cubicBezTo>
                    <a:pt x="755" y="664"/>
                    <a:pt x="758" y="661"/>
                    <a:pt x="762" y="661"/>
                  </a:cubicBezTo>
                  <a:cubicBezTo>
                    <a:pt x="1010" y="661"/>
                    <a:pt x="1010" y="661"/>
                    <a:pt x="1010" y="661"/>
                  </a:cubicBezTo>
                  <a:cubicBezTo>
                    <a:pt x="1022" y="661"/>
                    <a:pt x="1031" y="651"/>
                    <a:pt x="1031" y="640"/>
                  </a:cubicBezTo>
                  <a:cubicBezTo>
                    <a:pt x="1031" y="628"/>
                    <a:pt x="1022" y="618"/>
                    <a:pt x="1010" y="618"/>
                  </a:cubicBezTo>
                  <a:cubicBezTo>
                    <a:pt x="804" y="618"/>
                    <a:pt x="804" y="618"/>
                    <a:pt x="804" y="618"/>
                  </a:cubicBezTo>
                  <a:cubicBezTo>
                    <a:pt x="800" y="618"/>
                    <a:pt x="797" y="615"/>
                    <a:pt x="797" y="611"/>
                  </a:cubicBezTo>
                  <a:cubicBezTo>
                    <a:pt x="797" y="607"/>
                    <a:pt x="800" y="603"/>
                    <a:pt x="804" y="603"/>
                  </a:cubicBezTo>
                  <a:cubicBezTo>
                    <a:pt x="859" y="603"/>
                    <a:pt x="859" y="603"/>
                    <a:pt x="859" y="603"/>
                  </a:cubicBezTo>
                  <a:cubicBezTo>
                    <a:pt x="871" y="603"/>
                    <a:pt x="880" y="594"/>
                    <a:pt x="880" y="582"/>
                  </a:cubicBezTo>
                  <a:cubicBezTo>
                    <a:pt x="880" y="570"/>
                    <a:pt x="871" y="560"/>
                    <a:pt x="859" y="560"/>
                  </a:cubicBezTo>
                  <a:cubicBezTo>
                    <a:pt x="804" y="560"/>
                    <a:pt x="804" y="560"/>
                    <a:pt x="804" y="560"/>
                  </a:cubicBezTo>
                  <a:cubicBezTo>
                    <a:pt x="800" y="560"/>
                    <a:pt x="797" y="557"/>
                    <a:pt x="797" y="553"/>
                  </a:cubicBezTo>
                  <a:cubicBezTo>
                    <a:pt x="797" y="549"/>
                    <a:pt x="800" y="545"/>
                    <a:pt x="804" y="545"/>
                  </a:cubicBezTo>
                  <a:cubicBezTo>
                    <a:pt x="971" y="545"/>
                    <a:pt x="971" y="545"/>
                    <a:pt x="971" y="545"/>
                  </a:cubicBezTo>
                  <a:cubicBezTo>
                    <a:pt x="983" y="545"/>
                    <a:pt x="993" y="536"/>
                    <a:pt x="993" y="524"/>
                  </a:cubicBezTo>
                  <a:cubicBezTo>
                    <a:pt x="993" y="512"/>
                    <a:pt x="983" y="502"/>
                    <a:pt x="971" y="502"/>
                  </a:cubicBezTo>
                  <a:cubicBezTo>
                    <a:pt x="845" y="502"/>
                    <a:pt x="845" y="502"/>
                    <a:pt x="845" y="502"/>
                  </a:cubicBezTo>
                  <a:cubicBezTo>
                    <a:pt x="841" y="502"/>
                    <a:pt x="838" y="499"/>
                    <a:pt x="838" y="495"/>
                  </a:cubicBezTo>
                  <a:cubicBezTo>
                    <a:pt x="838" y="491"/>
                    <a:pt x="841" y="488"/>
                    <a:pt x="845" y="488"/>
                  </a:cubicBezTo>
                  <a:cubicBezTo>
                    <a:pt x="969" y="488"/>
                    <a:pt x="969" y="488"/>
                    <a:pt x="969" y="488"/>
                  </a:cubicBezTo>
                  <a:cubicBezTo>
                    <a:pt x="981" y="488"/>
                    <a:pt x="990" y="478"/>
                    <a:pt x="990" y="466"/>
                  </a:cubicBezTo>
                  <a:cubicBezTo>
                    <a:pt x="990" y="454"/>
                    <a:pt x="981" y="444"/>
                    <a:pt x="969" y="444"/>
                  </a:cubicBezTo>
                  <a:cubicBezTo>
                    <a:pt x="767" y="444"/>
                    <a:pt x="767" y="444"/>
                    <a:pt x="767" y="444"/>
                  </a:cubicBezTo>
                  <a:cubicBezTo>
                    <a:pt x="763" y="444"/>
                    <a:pt x="760" y="441"/>
                    <a:pt x="760" y="437"/>
                  </a:cubicBezTo>
                  <a:cubicBezTo>
                    <a:pt x="760" y="433"/>
                    <a:pt x="763" y="430"/>
                    <a:pt x="767" y="430"/>
                  </a:cubicBezTo>
                  <a:cubicBezTo>
                    <a:pt x="804" y="430"/>
                    <a:pt x="804" y="430"/>
                    <a:pt x="804" y="430"/>
                  </a:cubicBezTo>
                  <a:cubicBezTo>
                    <a:pt x="816" y="430"/>
                    <a:pt x="825" y="420"/>
                    <a:pt x="825" y="408"/>
                  </a:cubicBezTo>
                  <a:cubicBezTo>
                    <a:pt x="825" y="396"/>
                    <a:pt x="816" y="387"/>
                    <a:pt x="804" y="387"/>
                  </a:cubicBezTo>
                  <a:cubicBezTo>
                    <a:pt x="765" y="387"/>
                    <a:pt x="765" y="387"/>
                    <a:pt x="765" y="387"/>
                  </a:cubicBezTo>
                  <a:cubicBezTo>
                    <a:pt x="761" y="387"/>
                    <a:pt x="758" y="383"/>
                    <a:pt x="758" y="379"/>
                  </a:cubicBezTo>
                  <a:cubicBezTo>
                    <a:pt x="758" y="375"/>
                    <a:pt x="761" y="372"/>
                    <a:pt x="765" y="372"/>
                  </a:cubicBezTo>
                  <a:cubicBezTo>
                    <a:pt x="884" y="372"/>
                    <a:pt x="884" y="372"/>
                    <a:pt x="884" y="372"/>
                  </a:cubicBezTo>
                  <a:cubicBezTo>
                    <a:pt x="885" y="372"/>
                    <a:pt x="886" y="372"/>
                    <a:pt x="888" y="372"/>
                  </a:cubicBezTo>
                  <a:cubicBezTo>
                    <a:pt x="1591" y="372"/>
                    <a:pt x="1591" y="372"/>
                    <a:pt x="1591" y="372"/>
                  </a:cubicBezTo>
                  <a:cubicBezTo>
                    <a:pt x="1595" y="372"/>
                    <a:pt x="1598" y="376"/>
                    <a:pt x="1598" y="380"/>
                  </a:cubicBezTo>
                  <a:cubicBezTo>
                    <a:pt x="1598" y="384"/>
                    <a:pt x="1595" y="387"/>
                    <a:pt x="1591" y="387"/>
                  </a:cubicBezTo>
                  <a:cubicBezTo>
                    <a:pt x="854" y="387"/>
                    <a:pt x="854" y="387"/>
                    <a:pt x="854" y="387"/>
                  </a:cubicBezTo>
                  <a:cubicBezTo>
                    <a:pt x="842" y="387"/>
                    <a:pt x="833" y="397"/>
                    <a:pt x="833" y="409"/>
                  </a:cubicBezTo>
                  <a:cubicBezTo>
                    <a:pt x="833" y="420"/>
                    <a:pt x="842" y="430"/>
                    <a:pt x="854" y="430"/>
                  </a:cubicBezTo>
                  <a:cubicBezTo>
                    <a:pt x="1591" y="430"/>
                    <a:pt x="1591" y="430"/>
                    <a:pt x="1591" y="430"/>
                  </a:cubicBezTo>
                  <a:cubicBezTo>
                    <a:pt x="1595" y="430"/>
                    <a:pt x="1598" y="433"/>
                    <a:pt x="1598" y="437"/>
                  </a:cubicBezTo>
                  <a:cubicBezTo>
                    <a:pt x="1598" y="442"/>
                    <a:pt x="1595" y="445"/>
                    <a:pt x="1591" y="445"/>
                  </a:cubicBezTo>
                  <a:cubicBezTo>
                    <a:pt x="1038" y="445"/>
                    <a:pt x="1038" y="445"/>
                    <a:pt x="1038" y="445"/>
                  </a:cubicBezTo>
                  <a:cubicBezTo>
                    <a:pt x="1026" y="445"/>
                    <a:pt x="1017" y="454"/>
                    <a:pt x="1017" y="466"/>
                  </a:cubicBezTo>
                  <a:cubicBezTo>
                    <a:pt x="1017" y="478"/>
                    <a:pt x="1026" y="488"/>
                    <a:pt x="1038" y="488"/>
                  </a:cubicBezTo>
                  <a:cubicBezTo>
                    <a:pt x="1552" y="488"/>
                    <a:pt x="1552" y="488"/>
                    <a:pt x="1552" y="488"/>
                  </a:cubicBezTo>
                  <a:cubicBezTo>
                    <a:pt x="1556" y="488"/>
                    <a:pt x="1559" y="491"/>
                    <a:pt x="1559" y="495"/>
                  </a:cubicBezTo>
                  <a:cubicBezTo>
                    <a:pt x="1559" y="499"/>
                    <a:pt x="1556" y="503"/>
                    <a:pt x="1552" y="503"/>
                  </a:cubicBezTo>
                  <a:cubicBezTo>
                    <a:pt x="1038" y="503"/>
                    <a:pt x="1038" y="503"/>
                    <a:pt x="1038" y="503"/>
                  </a:cubicBezTo>
                  <a:cubicBezTo>
                    <a:pt x="1026" y="503"/>
                    <a:pt x="1017" y="512"/>
                    <a:pt x="1017" y="524"/>
                  </a:cubicBezTo>
                  <a:cubicBezTo>
                    <a:pt x="1017" y="536"/>
                    <a:pt x="1026" y="546"/>
                    <a:pt x="1038" y="546"/>
                  </a:cubicBezTo>
                  <a:cubicBezTo>
                    <a:pt x="1527" y="546"/>
                    <a:pt x="1527" y="546"/>
                    <a:pt x="1527" y="546"/>
                  </a:cubicBezTo>
                  <a:cubicBezTo>
                    <a:pt x="1531" y="546"/>
                    <a:pt x="1535" y="549"/>
                    <a:pt x="1535" y="553"/>
                  </a:cubicBezTo>
                  <a:cubicBezTo>
                    <a:pt x="1535" y="557"/>
                    <a:pt x="1531" y="560"/>
                    <a:pt x="1527" y="560"/>
                  </a:cubicBezTo>
                  <a:cubicBezTo>
                    <a:pt x="1018" y="560"/>
                    <a:pt x="1018" y="560"/>
                    <a:pt x="1018" y="560"/>
                  </a:cubicBezTo>
                  <a:cubicBezTo>
                    <a:pt x="1006" y="560"/>
                    <a:pt x="997" y="570"/>
                    <a:pt x="997" y="582"/>
                  </a:cubicBezTo>
                  <a:cubicBezTo>
                    <a:pt x="997" y="594"/>
                    <a:pt x="1006" y="604"/>
                    <a:pt x="1018" y="604"/>
                  </a:cubicBezTo>
                  <a:cubicBezTo>
                    <a:pt x="1525" y="604"/>
                    <a:pt x="1525" y="604"/>
                    <a:pt x="1525" y="604"/>
                  </a:cubicBezTo>
                  <a:cubicBezTo>
                    <a:pt x="1529" y="604"/>
                    <a:pt x="1533" y="607"/>
                    <a:pt x="1533" y="611"/>
                  </a:cubicBezTo>
                  <a:cubicBezTo>
                    <a:pt x="1533" y="615"/>
                    <a:pt x="1529" y="618"/>
                    <a:pt x="1525" y="618"/>
                  </a:cubicBezTo>
                  <a:cubicBezTo>
                    <a:pt x="1067" y="618"/>
                    <a:pt x="1067" y="618"/>
                    <a:pt x="1067" y="618"/>
                  </a:cubicBezTo>
                  <a:cubicBezTo>
                    <a:pt x="1055" y="618"/>
                    <a:pt x="1045" y="628"/>
                    <a:pt x="1045" y="640"/>
                  </a:cubicBezTo>
                  <a:cubicBezTo>
                    <a:pt x="1045" y="652"/>
                    <a:pt x="1055" y="661"/>
                    <a:pt x="1067" y="661"/>
                  </a:cubicBezTo>
                  <a:cubicBezTo>
                    <a:pt x="1435" y="661"/>
                    <a:pt x="1435" y="661"/>
                    <a:pt x="1435" y="661"/>
                  </a:cubicBezTo>
                  <a:cubicBezTo>
                    <a:pt x="1439" y="661"/>
                    <a:pt x="1443" y="665"/>
                    <a:pt x="1443" y="669"/>
                  </a:cubicBezTo>
                  <a:cubicBezTo>
                    <a:pt x="1443" y="673"/>
                    <a:pt x="1439" y="676"/>
                    <a:pt x="1435" y="676"/>
                  </a:cubicBezTo>
                  <a:cubicBezTo>
                    <a:pt x="1287" y="676"/>
                    <a:pt x="1287" y="676"/>
                    <a:pt x="1287" y="676"/>
                  </a:cubicBezTo>
                  <a:cubicBezTo>
                    <a:pt x="1275" y="676"/>
                    <a:pt x="1265" y="686"/>
                    <a:pt x="1265" y="698"/>
                  </a:cubicBezTo>
                  <a:cubicBezTo>
                    <a:pt x="1265" y="710"/>
                    <a:pt x="1275" y="719"/>
                    <a:pt x="1287" y="719"/>
                  </a:cubicBezTo>
                  <a:cubicBezTo>
                    <a:pt x="1453" y="719"/>
                    <a:pt x="1453" y="719"/>
                    <a:pt x="1453" y="719"/>
                  </a:cubicBezTo>
                  <a:cubicBezTo>
                    <a:pt x="1457" y="719"/>
                    <a:pt x="1460" y="723"/>
                    <a:pt x="1460" y="727"/>
                  </a:cubicBezTo>
                  <a:cubicBezTo>
                    <a:pt x="1460" y="731"/>
                    <a:pt x="1457" y="734"/>
                    <a:pt x="1453" y="734"/>
                  </a:cubicBezTo>
                  <a:cubicBezTo>
                    <a:pt x="1320" y="734"/>
                    <a:pt x="1320" y="734"/>
                    <a:pt x="1320" y="734"/>
                  </a:cubicBezTo>
                  <a:cubicBezTo>
                    <a:pt x="1308" y="734"/>
                    <a:pt x="1299" y="744"/>
                    <a:pt x="1299" y="755"/>
                  </a:cubicBezTo>
                  <a:cubicBezTo>
                    <a:pt x="1299" y="767"/>
                    <a:pt x="1308" y="777"/>
                    <a:pt x="1320" y="777"/>
                  </a:cubicBezTo>
                  <a:cubicBezTo>
                    <a:pt x="1548" y="777"/>
                    <a:pt x="1548" y="777"/>
                    <a:pt x="1548" y="777"/>
                  </a:cubicBezTo>
                  <a:cubicBezTo>
                    <a:pt x="1552" y="777"/>
                    <a:pt x="1555" y="780"/>
                    <a:pt x="1555" y="784"/>
                  </a:cubicBezTo>
                  <a:cubicBezTo>
                    <a:pt x="1555" y="788"/>
                    <a:pt x="1552" y="792"/>
                    <a:pt x="1548" y="792"/>
                  </a:cubicBezTo>
                  <a:cubicBezTo>
                    <a:pt x="1454" y="792"/>
                    <a:pt x="1454" y="792"/>
                    <a:pt x="1454" y="792"/>
                  </a:cubicBezTo>
                  <a:cubicBezTo>
                    <a:pt x="1442" y="792"/>
                    <a:pt x="1433" y="801"/>
                    <a:pt x="1433" y="813"/>
                  </a:cubicBezTo>
                  <a:cubicBezTo>
                    <a:pt x="1433" y="825"/>
                    <a:pt x="1442" y="835"/>
                    <a:pt x="1454" y="835"/>
                  </a:cubicBezTo>
                  <a:cubicBezTo>
                    <a:pt x="1623" y="835"/>
                    <a:pt x="1623" y="835"/>
                    <a:pt x="1623" y="835"/>
                  </a:cubicBezTo>
                  <a:cubicBezTo>
                    <a:pt x="1635" y="835"/>
                    <a:pt x="1644" y="825"/>
                    <a:pt x="1644" y="813"/>
                  </a:cubicBezTo>
                  <a:cubicBezTo>
                    <a:pt x="1644" y="801"/>
                    <a:pt x="1635" y="792"/>
                    <a:pt x="1623" y="792"/>
                  </a:cubicBezTo>
                  <a:cubicBezTo>
                    <a:pt x="1606" y="792"/>
                    <a:pt x="1606" y="792"/>
                    <a:pt x="1606" y="792"/>
                  </a:cubicBezTo>
                  <a:cubicBezTo>
                    <a:pt x="1602" y="792"/>
                    <a:pt x="1599" y="788"/>
                    <a:pt x="1599" y="784"/>
                  </a:cubicBezTo>
                  <a:cubicBezTo>
                    <a:pt x="1599" y="780"/>
                    <a:pt x="1602" y="777"/>
                    <a:pt x="1606" y="777"/>
                  </a:cubicBezTo>
                  <a:cubicBezTo>
                    <a:pt x="1682" y="777"/>
                    <a:pt x="1682" y="777"/>
                    <a:pt x="1682" y="777"/>
                  </a:cubicBezTo>
                  <a:cubicBezTo>
                    <a:pt x="1686" y="777"/>
                    <a:pt x="1689" y="780"/>
                    <a:pt x="1689" y="784"/>
                  </a:cubicBezTo>
                  <a:cubicBezTo>
                    <a:pt x="1689" y="788"/>
                    <a:pt x="1686" y="792"/>
                    <a:pt x="1682" y="792"/>
                  </a:cubicBezTo>
                  <a:cubicBezTo>
                    <a:pt x="1673" y="792"/>
                    <a:pt x="1673" y="792"/>
                    <a:pt x="1673" y="792"/>
                  </a:cubicBezTo>
                  <a:cubicBezTo>
                    <a:pt x="1661" y="792"/>
                    <a:pt x="1651" y="801"/>
                    <a:pt x="1651" y="813"/>
                  </a:cubicBezTo>
                  <a:cubicBezTo>
                    <a:pt x="1651" y="825"/>
                    <a:pt x="1661" y="835"/>
                    <a:pt x="1673" y="835"/>
                  </a:cubicBezTo>
                  <a:cubicBezTo>
                    <a:pt x="1681" y="835"/>
                    <a:pt x="1681" y="835"/>
                    <a:pt x="1681" y="835"/>
                  </a:cubicBezTo>
                  <a:cubicBezTo>
                    <a:pt x="1693" y="835"/>
                    <a:pt x="1702" y="845"/>
                    <a:pt x="1702" y="857"/>
                  </a:cubicBezTo>
                  <a:cubicBezTo>
                    <a:pt x="1702" y="869"/>
                    <a:pt x="1693" y="878"/>
                    <a:pt x="1681" y="878"/>
                  </a:cubicBezTo>
                  <a:cubicBezTo>
                    <a:pt x="1549" y="878"/>
                    <a:pt x="1549" y="878"/>
                    <a:pt x="1549" y="878"/>
                  </a:cubicBezTo>
                  <a:cubicBezTo>
                    <a:pt x="1538" y="878"/>
                    <a:pt x="1528" y="888"/>
                    <a:pt x="1528" y="900"/>
                  </a:cubicBezTo>
                  <a:cubicBezTo>
                    <a:pt x="1528" y="912"/>
                    <a:pt x="1538" y="922"/>
                    <a:pt x="1549" y="922"/>
                  </a:cubicBezTo>
                  <a:cubicBezTo>
                    <a:pt x="1696" y="922"/>
                    <a:pt x="1696" y="922"/>
                    <a:pt x="1696" y="922"/>
                  </a:cubicBezTo>
                  <a:cubicBezTo>
                    <a:pt x="1700" y="922"/>
                    <a:pt x="1703" y="925"/>
                    <a:pt x="1703" y="929"/>
                  </a:cubicBezTo>
                  <a:cubicBezTo>
                    <a:pt x="1703" y="933"/>
                    <a:pt x="1700" y="936"/>
                    <a:pt x="1696" y="936"/>
                  </a:cubicBezTo>
                  <a:cubicBezTo>
                    <a:pt x="1503" y="936"/>
                    <a:pt x="1503" y="936"/>
                    <a:pt x="1503" y="936"/>
                  </a:cubicBezTo>
                  <a:cubicBezTo>
                    <a:pt x="1491" y="936"/>
                    <a:pt x="1481" y="946"/>
                    <a:pt x="1481" y="958"/>
                  </a:cubicBezTo>
                  <a:cubicBezTo>
                    <a:pt x="1481" y="970"/>
                    <a:pt x="1491" y="979"/>
                    <a:pt x="1503" y="979"/>
                  </a:cubicBezTo>
                  <a:cubicBezTo>
                    <a:pt x="1711" y="979"/>
                    <a:pt x="1711" y="979"/>
                    <a:pt x="1711" y="979"/>
                  </a:cubicBezTo>
                  <a:cubicBezTo>
                    <a:pt x="1715" y="979"/>
                    <a:pt x="1718" y="983"/>
                    <a:pt x="1718" y="987"/>
                  </a:cubicBezTo>
                  <a:cubicBezTo>
                    <a:pt x="1718" y="991"/>
                    <a:pt x="1715" y="994"/>
                    <a:pt x="1711" y="994"/>
                  </a:cubicBezTo>
                  <a:cubicBezTo>
                    <a:pt x="1505" y="994"/>
                    <a:pt x="1505" y="994"/>
                    <a:pt x="1505" y="994"/>
                  </a:cubicBezTo>
                  <a:cubicBezTo>
                    <a:pt x="1493" y="994"/>
                    <a:pt x="1483" y="1004"/>
                    <a:pt x="1483" y="1016"/>
                  </a:cubicBezTo>
                  <a:cubicBezTo>
                    <a:pt x="1483" y="1028"/>
                    <a:pt x="1493" y="1037"/>
                    <a:pt x="1505" y="1037"/>
                  </a:cubicBezTo>
                  <a:cubicBezTo>
                    <a:pt x="1692" y="1037"/>
                    <a:pt x="1692" y="1037"/>
                    <a:pt x="1692" y="1037"/>
                  </a:cubicBezTo>
                  <a:cubicBezTo>
                    <a:pt x="1696" y="1037"/>
                    <a:pt x="1700" y="1040"/>
                    <a:pt x="1700" y="1045"/>
                  </a:cubicBezTo>
                  <a:cubicBezTo>
                    <a:pt x="1700" y="1049"/>
                    <a:pt x="1696" y="1052"/>
                    <a:pt x="1692" y="1052"/>
                  </a:cubicBezTo>
                  <a:cubicBezTo>
                    <a:pt x="1634" y="1052"/>
                    <a:pt x="1634" y="1052"/>
                    <a:pt x="1634" y="1052"/>
                  </a:cubicBezTo>
                  <a:cubicBezTo>
                    <a:pt x="1622" y="1052"/>
                    <a:pt x="1613" y="1062"/>
                    <a:pt x="1613" y="1073"/>
                  </a:cubicBezTo>
                  <a:cubicBezTo>
                    <a:pt x="1613" y="1085"/>
                    <a:pt x="1622" y="1095"/>
                    <a:pt x="1634" y="1095"/>
                  </a:cubicBezTo>
                  <a:cubicBezTo>
                    <a:pt x="1657" y="1095"/>
                    <a:pt x="1657" y="1095"/>
                    <a:pt x="1657" y="1095"/>
                  </a:cubicBezTo>
                  <a:cubicBezTo>
                    <a:pt x="1661" y="1095"/>
                    <a:pt x="1665" y="1098"/>
                    <a:pt x="1665" y="1102"/>
                  </a:cubicBezTo>
                  <a:cubicBezTo>
                    <a:pt x="1665" y="1106"/>
                    <a:pt x="1661" y="1110"/>
                    <a:pt x="1657" y="1110"/>
                  </a:cubicBezTo>
                  <a:cubicBezTo>
                    <a:pt x="1649" y="1110"/>
                    <a:pt x="1649" y="1110"/>
                    <a:pt x="1649" y="1110"/>
                  </a:cubicBezTo>
                  <a:cubicBezTo>
                    <a:pt x="1630" y="1110"/>
                    <a:pt x="1613" y="1126"/>
                    <a:pt x="1613" y="1146"/>
                  </a:cubicBezTo>
                  <a:cubicBezTo>
                    <a:pt x="1613" y="1166"/>
                    <a:pt x="1630" y="1182"/>
                    <a:pt x="1649" y="1182"/>
                  </a:cubicBezTo>
                  <a:cubicBezTo>
                    <a:pt x="1788" y="1182"/>
                    <a:pt x="1788" y="1182"/>
                    <a:pt x="1788" y="1182"/>
                  </a:cubicBezTo>
                  <a:cubicBezTo>
                    <a:pt x="1800" y="1182"/>
                    <a:pt x="1810" y="1172"/>
                    <a:pt x="1810" y="1160"/>
                  </a:cubicBezTo>
                  <a:cubicBezTo>
                    <a:pt x="1810" y="1148"/>
                    <a:pt x="1800" y="1139"/>
                    <a:pt x="1788" y="1139"/>
                  </a:cubicBezTo>
                  <a:cubicBezTo>
                    <a:pt x="1765" y="1139"/>
                    <a:pt x="1765" y="1139"/>
                    <a:pt x="1765" y="1139"/>
                  </a:cubicBezTo>
                  <a:cubicBezTo>
                    <a:pt x="1761" y="1139"/>
                    <a:pt x="1758" y="1135"/>
                    <a:pt x="1758" y="1131"/>
                  </a:cubicBezTo>
                  <a:cubicBezTo>
                    <a:pt x="1758" y="1127"/>
                    <a:pt x="1761" y="1124"/>
                    <a:pt x="1765" y="1124"/>
                  </a:cubicBezTo>
                  <a:cubicBezTo>
                    <a:pt x="1824" y="1124"/>
                    <a:pt x="1824" y="1124"/>
                    <a:pt x="1824" y="1124"/>
                  </a:cubicBezTo>
                  <a:cubicBezTo>
                    <a:pt x="1835" y="1124"/>
                    <a:pt x="1845" y="1114"/>
                    <a:pt x="1845" y="1102"/>
                  </a:cubicBezTo>
                  <a:cubicBezTo>
                    <a:pt x="1845" y="1090"/>
                    <a:pt x="1835" y="1081"/>
                    <a:pt x="1824" y="1081"/>
                  </a:cubicBezTo>
                  <a:cubicBezTo>
                    <a:pt x="1796" y="1081"/>
                    <a:pt x="1796" y="1081"/>
                    <a:pt x="1796" y="1081"/>
                  </a:cubicBezTo>
                  <a:cubicBezTo>
                    <a:pt x="1792" y="1081"/>
                    <a:pt x="1789" y="1077"/>
                    <a:pt x="1789" y="1073"/>
                  </a:cubicBezTo>
                  <a:cubicBezTo>
                    <a:pt x="1789" y="1069"/>
                    <a:pt x="1792" y="1066"/>
                    <a:pt x="1796" y="1066"/>
                  </a:cubicBezTo>
                  <a:cubicBezTo>
                    <a:pt x="1842" y="1066"/>
                    <a:pt x="1842" y="1066"/>
                    <a:pt x="1842" y="1066"/>
                  </a:cubicBezTo>
                  <a:cubicBezTo>
                    <a:pt x="1854" y="1066"/>
                    <a:pt x="1864" y="1056"/>
                    <a:pt x="1864" y="1045"/>
                  </a:cubicBezTo>
                  <a:cubicBezTo>
                    <a:pt x="1864" y="1033"/>
                    <a:pt x="1854" y="1023"/>
                    <a:pt x="1842" y="1023"/>
                  </a:cubicBezTo>
                  <a:cubicBezTo>
                    <a:pt x="1790" y="1023"/>
                    <a:pt x="1790" y="1023"/>
                    <a:pt x="1790" y="1023"/>
                  </a:cubicBezTo>
                  <a:cubicBezTo>
                    <a:pt x="1786" y="1023"/>
                    <a:pt x="1783" y="1020"/>
                    <a:pt x="1783" y="1016"/>
                  </a:cubicBezTo>
                  <a:cubicBezTo>
                    <a:pt x="1783" y="1012"/>
                    <a:pt x="1786" y="1008"/>
                    <a:pt x="1790" y="1008"/>
                  </a:cubicBezTo>
                  <a:cubicBezTo>
                    <a:pt x="1875" y="1008"/>
                    <a:pt x="1875" y="1008"/>
                    <a:pt x="1875" y="1008"/>
                  </a:cubicBezTo>
                  <a:cubicBezTo>
                    <a:pt x="1945" y="1008"/>
                    <a:pt x="2002" y="955"/>
                    <a:pt x="2007" y="887"/>
                  </a:cubicBezTo>
                  <a:cubicBezTo>
                    <a:pt x="2014" y="884"/>
                    <a:pt x="2019" y="877"/>
                    <a:pt x="2019" y="869"/>
                  </a:cubicBezTo>
                  <a:cubicBezTo>
                    <a:pt x="2019" y="859"/>
                    <a:pt x="2010" y="851"/>
                    <a:pt x="2000" y="851"/>
                  </a:cubicBezTo>
                  <a:close/>
                  <a:moveTo>
                    <a:pt x="867" y="358"/>
                  </a:moveTo>
                  <a:cubicBezTo>
                    <a:pt x="765" y="358"/>
                    <a:pt x="765" y="358"/>
                    <a:pt x="765" y="358"/>
                  </a:cubicBezTo>
                  <a:cubicBezTo>
                    <a:pt x="753" y="358"/>
                    <a:pt x="744" y="367"/>
                    <a:pt x="744" y="379"/>
                  </a:cubicBezTo>
                  <a:cubicBezTo>
                    <a:pt x="744" y="391"/>
                    <a:pt x="753" y="401"/>
                    <a:pt x="765" y="401"/>
                  </a:cubicBezTo>
                  <a:cubicBezTo>
                    <a:pt x="804" y="401"/>
                    <a:pt x="804" y="401"/>
                    <a:pt x="804" y="401"/>
                  </a:cubicBezTo>
                  <a:cubicBezTo>
                    <a:pt x="808" y="401"/>
                    <a:pt x="811" y="404"/>
                    <a:pt x="811" y="408"/>
                  </a:cubicBezTo>
                  <a:cubicBezTo>
                    <a:pt x="811" y="412"/>
                    <a:pt x="808" y="416"/>
                    <a:pt x="804" y="416"/>
                  </a:cubicBezTo>
                  <a:cubicBezTo>
                    <a:pt x="767" y="416"/>
                    <a:pt x="767" y="416"/>
                    <a:pt x="767" y="416"/>
                  </a:cubicBezTo>
                  <a:cubicBezTo>
                    <a:pt x="755" y="416"/>
                    <a:pt x="746" y="425"/>
                    <a:pt x="746" y="437"/>
                  </a:cubicBezTo>
                  <a:cubicBezTo>
                    <a:pt x="746" y="449"/>
                    <a:pt x="755" y="459"/>
                    <a:pt x="767" y="459"/>
                  </a:cubicBezTo>
                  <a:cubicBezTo>
                    <a:pt x="969" y="459"/>
                    <a:pt x="969" y="459"/>
                    <a:pt x="969" y="459"/>
                  </a:cubicBezTo>
                  <a:cubicBezTo>
                    <a:pt x="973" y="459"/>
                    <a:pt x="976" y="462"/>
                    <a:pt x="976" y="466"/>
                  </a:cubicBezTo>
                  <a:cubicBezTo>
                    <a:pt x="976" y="470"/>
                    <a:pt x="973" y="473"/>
                    <a:pt x="969" y="473"/>
                  </a:cubicBezTo>
                  <a:cubicBezTo>
                    <a:pt x="845" y="473"/>
                    <a:pt x="845" y="473"/>
                    <a:pt x="845" y="473"/>
                  </a:cubicBezTo>
                  <a:cubicBezTo>
                    <a:pt x="833" y="473"/>
                    <a:pt x="824" y="483"/>
                    <a:pt x="824" y="495"/>
                  </a:cubicBezTo>
                  <a:cubicBezTo>
                    <a:pt x="824" y="507"/>
                    <a:pt x="833" y="517"/>
                    <a:pt x="845" y="517"/>
                  </a:cubicBezTo>
                  <a:cubicBezTo>
                    <a:pt x="971" y="517"/>
                    <a:pt x="971" y="517"/>
                    <a:pt x="971" y="517"/>
                  </a:cubicBezTo>
                  <a:cubicBezTo>
                    <a:pt x="975" y="517"/>
                    <a:pt x="978" y="520"/>
                    <a:pt x="978" y="524"/>
                  </a:cubicBezTo>
                  <a:cubicBezTo>
                    <a:pt x="978" y="528"/>
                    <a:pt x="975" y="531"/>
                    <a:pt x="971" y="531"/>
                  </a:cubicBezTo>
                  <a:cubicBezTo>
                    <a:pt x="804" y="531"/>
                    <a:pt x="804" y="531"/>
                    <a:pt x="804" y="531"/>
                  </a:cubicBezTo>
                  <a:cubicBezTo>
                    <a:pt x="792" y="531"/>
                    <a:pt x="783" y="541"/>
                    <a:pt x="783" y="553"/>
                  </a:cubicBezTo>
                  <a:cubicBezTo>
                    <a:pt x="783" y="565"/>
                    <a:pt x="792" y="574"/>
                    <a:pt x="804" y="574"/>
                  </a:cubicBezTo>
                  <a:cubicBezTo>
                    <a:pt x="859" y="574"/>
                    <a:pt x="859" y="574"/>
                    <a:pt x="859" y="574"/>
                  </a:cubicBezTo>
                  <a:cubicBezTo>
                    <a:pt x="863" y="574"/>
                    <a:pt x="866" y="578"/>
                    <a:pt x="866" y="582"/>
                  </a:cubicBezTo>
                  <a:cubicBezTo>
                    <a:pt x="866" y="586"/>
                    <a:pt x="863" y="589"/>
                    <a:pt x="859" y="589"/>
                  </a:cubicBezTo>
                  <a:cubicBezTo>
                    <a:pt x="804" y="589"/>
                    <a:pt x="804" y="589"/>
                    <a:pt x="804" y="589"/>
                  </a:cubicBezTo>
                  <a:cubicBezTo>
                    <a:pt x="792" y="589"/>
                    <a:pt x="783" y="599"/>
                    <a:pt x="783" y="611"/>
                  </a:cubicBezTo>
                  <a:cubicBezTo>
                    <a:pt x="783" y="623"/>
                    <a:pt x="792" y="632"/>
                    <a:pt x="804" y="632"/>
                  </a:cubicBezTo>
                  <a:cubicBezTo>
                    <a:pt x="1010" y="632"/>
                    <a:pt x="1010" y="632"/>
                    <a:pt x="1010" y="632"/>
                  </a:cubicBezTo>
                  <a:cubicBezTo>
                    <a:pt x="1014" y="632"/>
                    <a:pt x="1017" y="635"/>
                    <a:pt x="1017" y="640"/>
                  </a:cubicBezTo>
                  <a:cubicBezTo>
                    <a:pt x="1017" y="644"/>
                    <a:pt x="1014" y="647"/>
                    <a:pt x="1010" y="647"/>
                  </a:cubicBezTo>
                  <a:cubicBezTo>
                    <a:pt x="762" y="647"/>
                    <a:pt x="762" y="647"/>
                    <a:pt x="762" y="647"/>
                  </a:cubicBezTo>
                  <a:cubicBezTo>
                    <a:pt x="750" y="647"/>
                    <a:pt x="740" y="656"/>
                    <a:pt x="740" y="668"/>
                  </a:cubicBezTo>
                  <a:cubicBezTo>
                    <a:pt x="740" y="680"/>
                    <a:pt x="750" y="690"/>
                    <a:pt x="762" y="690"/>
                  </a:cubicBezTo>
                  <a:cubicBezTo>
                    <a:pt x="1045" y="690"/>
                    <a:pt x="1045" y="690"/>
                    <a:pt x="1045" y="690"/>
                  </a:cubicBezTo>
                  <a:cubicBezTo>
                    <a:pt x="1049" y="690"/>
                    <a:pt x="1053" y="693"/>
                    <a:pt x="1053" y="697"/>
                  </a:cubicBezTo>
                  <a:cubicBezTo>
                    <a:pt x="1053" y="701"/>
                    <a:pt x="1049" y="705"/>
                    <a:pt x="1045" y="705"/>
                  </a:cubicBezTo>
                  <a:cubicBezTo>
                    <a:pt x="790" y="705"/>
                    <a:pt x="790" y="705"/>
                    <a:pt x="790" y="705"/>
                  </a:cubicBezTo>
                  <a:cubicBezTo>
                    <a:pt x="778" y="705"/>
                    <a:pt x="769" y="714"/>
                    <a:pt x="769" y="726"/>
                  </a:cubicBezTo>
                  <a:cubicBezTo>
                    <a:pt x="769" y="738"/>
                    <a:pt x="778" y="748"/>
                    <a:pt x="790" y="748"/>
                  </a:cubicBezTo>
                  <a:cubicBezTo>
                    <a:pt x="1103" y="748"/>
                    <a:pt x="1103" y="748"/>
                    <a:pt x="1103" y="748"/>
                  </a:cubicBezTo>
                  <a:cubicBezTo>
                    <a:pt x="1107" y="748"/>
                    <a:pt x="1110" y="751"/>
                    <a:pt x="1110" y="755"/>
                  </a:cubicBezTo>
                  <a:cubicBezTo>
                    <a:pt x="1110" y="759"/>
                    <a:pt x="1107" y="762"/>
                    <a:pt x="1103" y="762"/>
                  </a:cubicBezTo>
                  <a:cubicBezTo>
                    <a:pt x="904" y="762"/>
                    <a:pt x="904" y="762"/>
                    <a:pt x="904" y="762"/>
                  </a:cubicBezTo>
                  <a:cubicBezTo>
                    <a:pt x="892" y="762"/>
                    <a:pt x="883" y="772"/>
                    <a:pt x="883" y="784"/>
                  </a:cubicBezTo>
                  <a:cubicBezTo>
                    <a:pt x="883" y="796"/>
                    <a:pt x="892" y="806"/>
                    <a:pt x="904" y="806"/>
                  </a:cubicBezTo>
                  <a:cubicBezTo>
                    <a:pt x="1048" y="806"/>
                    <a:pt x="1048" y="806"/>
                    <a:pt x="1048" y="806"/>
                  </a:cubicBezTo>
                  <a:cubicBezTo>
                    <a:pt x="1053" y="806"/>
                    <a:pt x="1056" y="809"/>
                    <a:pt x="1056" y="813"/>
                  </a:cubicBezTo>
                  <a:cubicBezTo>
                    <a:pt x="1056" y="817"/>
                    <a:pt x="1053" y="820"/>
                    <a:pt x="1048" y="820"/>
                  </a:cubicBezTo>
                  <a:cubicBezTo>
                    <a:pt x="913" y="820"/>
                    <a:pt x="913" y="820"/>
                    <a:pt x="913" y="820"/>
                  </a:cubicBezTo>
                  <a:cubicBezTo>
                    <a:pt x="901" y="820"/>
                    <a:pt x="891" y="830"/>
                    <a:pt x="891" y="842"/>
                  </a:cubicBezTo>
                  <a:cubicBezTo>
                    <a:pt x="891" y="854"/>
                    <a:pt x="901" y="863"/>
                    <a:pt x="913" y="863"/>
                  </a:cubicBezTo>
                  <a:cubicBezTo>
                    <a:pt x="1053" y="863"/>
                    <a:pt x="1053" y="863"/>
                    <a:pt x="1053" y="863"/>
                  </a:cubicBezTo>
                  <a:cubicBezTo>
                    <a:pt x="1057" y="863"/>
                    <a:pt x="1060" y="867"/>
                    <a:pt x="1060" y="871"/>
                  </a:cubicBezTo>
                  <a:cubicBezTo>
                    <a:pt x="1060" y="875"/>
                    <a:pt x="1057" y="878"/>
                    <a:pt x="1053" y="878"/>
                  </a:cubicBezTo>
                  <a:cubicBezTo>
                    <a:pt x="919" y="878"/>
                    <a:pt x="919" y="878"/>
                    <a:pt x="919" y="878"/>
                  </a:cubicBezTo>
                  <a:cubicBezTo>
                    <a:pt x="907" y="878"/>
                    <a:pt x="897" y="888"/>
                    <a:pt x="897" y="900"/>
                  </a:cubicBezTo>
                  <a:cubicBezTo>
                    <a:pt x="897" y="912"/>
                    <a:pt x="907" y="921"/>
                    <a:pt x="919" y="921"/>
                  </a:cubicBezTo>
                  <a:cubicBezTo>
                    <a:pt x="1016" y="921"/>
                    <a:pt x="1016" y="921"/>
                    <a:pt x="1016" y="921"/>
                  </a:cubicBezTo>
                  <a:cubicBezTo>
                    <a:pt x="1020" y="921"/>
                    <a:pt x="1023" y="925"/>
                    <a:pt x="1023" y="929"/>
                  </a:cubicBezTo>
                  <a:cubicBezTo>
                    <a:pt x="1023" y="933"/>
                    <a:pt x="1020" y="936"/>
                    <a:pt x="1016" y="936"/>
                  </a:cubicBezTo>
                  <a:cubicBezTo>
                    <a:pt x="940" y="936"/>
                    <a:pt x="940" y="936"/>
                    <a:pt x="940" y="936"/>
                  </a:cubicBezTo>
                  <a:cubicBezTo>
                    <a:pt x="928" y="936"/>
                    <a:pt x="918" y="946"/>
                    <a:pt x="918" y="957"/>
                  </a:cubicBezTo>
                  <a:cubicBezTo>
                    <a:pt x="918" y="969"/>
                    <a:pt x="928" y="979"/>
                    <a:pt x="940" y="979"/>
                  </a:cubicBezTo>
                  <a:cubicBezTo>
                    <a:pt x="978" y="979"/>
                    <a:pt x="978" y="979"/>
                    <a:pt x="978" y="979"/>
                  </a:cubicBezTo>
                  <a:cubicBezTo>
                    <a:pt x="982" y="979"/>
                    <a:pt x="985" y="982"/>
                    <a:pt x="985" y="986"/>
                  </a:cubicBezTo>
                  <a:cubicBezTo>
                    <a:pt x="985" y="990"/>
                    <a:pt x="982" y="994"/>
                    <a:pt x="978" y="994"/>
                  </a:cubicBezTo>
                  <a:cubicBezTo>
                    <a:pt x="975" y="994"/>
                    <a:pt x="975" y="994"/>
                    <a:pt x="975" y="994"/>
                  </a:cubicBezTo>
                  <a:cubicBezTo>
                    <a:pt x="956" y="994"/>
                    <a:pt x="939" y="1010"/>
                    <a:pt x="939" y="1030"/>
                  </a:cubicBezTo>
                  <a:cubicBezTo>
                    <a:pt x="939" y="1050"/>
                    <a:pt x="956" y="1066"/>
                    <a:pt x="975" y="1066"/>
                  </a:cubicBezTo>
                  <a:cubicBezTo>
                    <a:pt x="1016" y="1066"/>
                    <a:pt x="1016" y="1066"/>
                    <a:pt x="1016" y="1066"/>
                  </a:cubicBezTo>
                  <a:cubicBezTo>
                    <a:pt x="1028" y="1066"/>
                    <a:pt x="1038" y="1076"/>
                    <a:pt x="1038" y="1088"/>
                  </a:cubicBezTo>
                  <a:cubicBezTo>
                    <a:pt x="1038" y="1100"/>
                    <a:pt x="1028" y="1109"/>
                    <a:pt x="1016" y="1109"/>
                  </a:cubicBezTo>
                  <a:cubicBezTo>
                    <a:pt x="443" y="1109"/>
                    <a:pt x="443" y="1109"/>
                    <a:pt x="443" y="1109"/>
                  </a:cubicBezTo>
                  <a:cubicBezTo>
                    <a:pt x="439" y="1109"/>
                    <a:pt x="435" y="1106"/>
                    <a:pt x="435" y="1102"/>
                  </a:cubicBezTo>
                  <a:cubicBezTo>
                    <a:pt x="435" y="1098"/>
                    <a:pt x="439" y="1095"/>
                    <a:pt x="443" y="1095"/>
                  </a:cubicBezTo>
                  <a:cubicBezTo>
                    <a:pt x="471" y="1095"/>
                    <a:pt x="471" y="1095"/>
                    <a:pt x="471" y="1095"/>
                  </a:cubicBezTo>
                  <a:cubicBezTo>
                    <a:pt x="483" y="1095"/>
                    <a:pt x="493" y="1085"/>
                    <a:pt x="493" y="1073"/>
                  </a:cubicBezTo>
                  <a:cubicBezTo>
                    <a:pt x="493" y="1061"/>
                    <a:pt x="483" y="1051"/>
                    <a:pt x="471" y="1051"/>
                  </a:cubicBezTo>
                  <a:cubicBezTo>
                    <a:pt x="443" y="1051"/>
                    <a:pt x="443" y="1051"/>
                    <a:pt x="443" y="1051"/>
                  </a:cubicBezTo>
                  <a:cubicBezTo>
                    <a:pt x="439" y="1051"/>
                    <a:pt x="435" y="1048"/>
                    <a:pt x="435" y="1044"/>
                  </a:cubicBezTo>
                  <a:cubicBezTo>
                    <a:pt x="435" y="1040"/>
                    <a:pt x="439" y="1037"/>
                    <a:pt x="443" y="1037"/>
                  </a:cubicBezTo>
                  <a:cubicBezTo>
                    <a:pt x="494" y="1037"/>
                    <a:pt x="494" y="1037"/>
                    <a:pt x="494" y="1037"/>
                  </a:cubicBezTo>
                  <a:cubicBezTo>
                    <a:pt x="506" y="1037"/>
                    <a:pt x="516" y="1027"/>
                    <a:pt x="516" y="1015"/>
                  </a:cubicBezTo>
                  <a:cubicBezTo>
                    <a:pt x="516" y="1003"/>
                    <a:pt x="506" y="994"/>
                    <a:pt x="494" y="994"/>
                  </a:cubicBezTo>
                  <a:cubicBezTo>
                    <a:pt x="437" y="994"/>
                    <a:pt x="437" y="994"/>
                    <a:pt x="437" y="994"/>
                  </a:cubicBezTo>
                  <a:cubicBezTo>
                    <a:pt x="433" y="994"/>
                    <a:pt x="430" y="990"/>
                    <a:pt x="430" y="986"/>
                  </a:cubicBezTo>
                  <a:cubicBezTo>
                    <a:pt x="430" y="982"/>
                    <a:pt x="433" y="979"/>
                    <a:pt x="437" y="979"/>
                  </a:cubicBezTo>
                  <a:cubicBezTo>
                    <a:pt x="550" y="979"/>
                    <a:pt x="550" y="979"/>
                    <a:pt x="550" y="979"/>
                  </a:cubicBezTo>
                  <a:cubicBezTo>
                    <a:pt x="562" y="979"/>
                    <a:pt x="571" y="969"/>
                    <a:pt x="571" y="957"/>
                  </a:cubicBezTo>
                  <a:cubicBezTo>
                    <a:pt x="571" y="946"/>
                    <a:pt x="562" y="936"/>
                    <a:pt x="550" y="936"/>
                  </a:cubicBezTo>
                  <a:cubicBezTo>
                    <a:pt x="446" y="936"/>
                    <a:pt x="446" y="936"/>
                    <a:pt x="446" y="936"/>
                  </a:cubicBezTo>
                  <a:cubicBezTo>
                    <a:pt x="442" y="936"/>
                    <a:pt x="438" y="933"/>
                    <a:pt x="438" y="929"/>
                  </a:cubicBezTo>
                  <a:cubicBezTo>
                    <a:pt x="438" y="925"/>
                    <a:pt x="442" y="921"/>
                    <a:pt x="446" y="921"/>
                  </a:cubicBezTo>
                  <a:cubicBezTo>
                    <a:pt x="592" y="921"/>
                    <a:pt x="592" y="921"/>
                    <a:pt x="592" y="921"/>
                  </a:cubicBezTo>
                  <a:cubicBezTo>
                    <a:pt x="604" y="921"/>
                    <a:pt x="613" y="912"/>
                    <a:pt x="613" y="900"/>
                  </a:cubicBezTo>
                  <a:cubicBezTo>
                    <a:pt x="613" y="888"/>
                    <a:pt x="604" y="878"/>
                    <a:pt x="592" y="878"/>
                  </a:cubicBezTo>
                  <a:cubicBezTo>
                    <a:pt x="416" y="878"/>
                    <a:pt x="416" y="878"/>
                    <a:pt x="416" y="878"/>
                  </a:cubicBezTo>
                  <a:cubicBezTo>
                    <a:pt x="412" y="878"/>
                    <a:pt x="409" y="875"/>
                    <a:pt x="409" y="871"/>
                  </a:cubicBezTo>
                  <a:cubicBezTo>
                    <a:pt x="409" y="867"/>
                    <a:pt x="412" y="863"/>
                    <a:pt x="416" y="863"/>
                  </a:cubicBezTo>
                  <a:cubicBezTo>
                    <a:pt x="606" y="863"/>
                    <a:pt x="606" y="863"/>
                    <a:pt x="606" y="863"/>
                  </a:cubicBezTo>
                  <a:cubicBezTo>
                    <a:pt x="618" y="863"/>
                    <a:pt x="628" y="854"/>
                    <a:pt x="628" y="842"/>
                  </a:cubicBezTo>
                  <a:cubicBezTo>
                    <a:pt x="628" y="830"/>
                    <a:pt x="618" y="820"/>
                    <a:pt x="606" y="820"/>
                  </a:cubicBezTo>
                  <a:cubicBezTo>
                    <a:pt x="376" y="820"/>
                    <a:pt x="376" y="820"/>
                    <a:pt x="376" y="820"/>
                  </a:cubicBezTo>
                  <a:cubicBezTo>
                    <a:pt x="372" y="820"/>
                    <a:pt x="369" y="817"/>
                    <a:pt x="369" y="813"/>
                  </a:cubicBezTo>
                  <a:cubicBezTo>
                    <a:pt x="369" y="809"/>
                    <a:pt x="372" y="806"/>
                    <a:pt x="376" y="806"/>
                  </a:cubicBezTo>
                  <a:cubicBezTo>
                    <a:pt x="529" y="806"/>
                    <a:pt x="529" y="806"/>
                    <a:pt x="529" y="806"/>
                  </a:cubicBezTo>
                  <a:cubicBezTo>
                    <a:pt x="541" y="806"/>
                    <a:pt x="550" y="796"/>
                    <a:pt x="550" y="784"/>
                  </a:cubicBezTo>
                  <a:cubicBezTo>
                    <a:pt x="550" y="772"/>
                    <a:pt x="541" y="762"/>
                    <a:pt x="529" y="762"/>
                  </a:cubicBezTo>
                  <a:cubicBezTo>
                    <a:pt x="336" y="762"/>
                    <a:pt x="336" y="762"/>
                    <a:pt x="336" y="762"/>
                  </a:cubicBezTo>
                  <a:cubicBezTo>
                    <a:pt x="332" y="762"/>
                    <a:pt x="329" y="759"/>
                    <a:pt x="329" y="755"/>
                  </a:cubicBezTo>
                  <a:cubicBezTo>
                    <a:pt x="329" y="751"/>
                    <a:pt x="332" y="748"/>
                    <a:pt x="336" y="748"/>
                  </a:cubicBezTo>
                  <a:cubicBezTo>
                    <a:pt x="352" y="748"/>
                    <a:pt x="352" y="748"/>
                    <a:pt x="352" y="748"/>
                  </a:cubicBezTo>
                  <a:cubicBezTo>
                    <a:pt x="364" y="748"/>
                    <a:pt x="374" y="738"/>
                    <a:pt x="374" y="726"/>
                  </a:cubicBezTo>
                  <a:cubicBezTo>
                    <a:pt x="374" y="714"/>
                    <a:pt x="364" y="705"/>
                    <a:pt x="352" y="705"/>
                  </a:cubicBezTo>
                  <a:cubicBezTo>
                    <a:pt x="272" y="705"/>
                    <a:pt x="272" y="705"/>
                    <a:pt x="272" y="705"/>
                  </a:cubicBezTo>
                  <a:cubicBezTo>
                    <a:pt x="268" y="705"/>
                    <a:pt x="265" y="701"/>
                    <a:pt x="265" y="697"/>
                  </a:cubicBezTo>
                  <a:cubicBezTo>
                    <a:pt x="265" y="693"/>
                    <a:pt x="268" y="690"/>
                    <a:pt x="272" y="690"/>
                  </a:cubicBezTo>
                  <a:cubicBezTo>
                    <a:pt x="275" y="690"/>
                    <a:pt x="275" y="690"/>
                    <a:pt x="275" y="690"/>
                  </a:cubicBezTo>
                  <a:cubicBezTo>
                    <a:pt x="287" y="690"/>
                    <a:pt x="296" y="680"/>
                    <a:pt x="296" y="668"/>
                  </a:cubicBezTo>
                  <a:cubicBezTo>
                    <a:pt x="296" y="656"/>
                    <a:pt x="287" y="647"/>
                    <a:pt x="275" y="647"/>
                  </a:cubicBezTo>
                  <a:cubicBezTo>
                    <a:pt x="236" y="647"/>
                    <a:pt x="236" y="647"/>
                    <a:pt x="236" y="647"/>
                  </a:cubicBezTo>
                  <a:cubicBezTo>
                    <a:pt x="231" y="647"/>
                    <a:pt x="228" y="644"/>
                    <a:pt x="228" y="640"/>
                  </a:cubicBezTo>
                  <a:cubicBezTo>
                    <a:pt x="228" y="635"/>
                    <a:pt x="231" y="632"/>
                    <a:pt x="236" y="632"/>
                  </a:cubicBezTo>
                  <a:cubicBezTo>
                    <a:pt x="265" y="632"/>
                    <a:pt x="265" y="632"/>
                    <a:pt x="265" y="632"/>
                  </a:cubicBezTo>
                  <a:cubicBezTo>
                    <a:pt x="277" y="632"/>
                    <a:pt x="287" y="623"/>
                    <a:pt x="287" y="611"/>
                  </a:cubicBezTo>
                  <a:cubicBezTo>
                    <a:pt x="287" y="599"/>
                    <a:pt x="277" y="589"/>
                    <a:pt x="265" y="589"/>
                  </a:cubicBezTo>
                  <a:cubicBezTo>
                    <a:pt x="189" y="589"/>
                    <a:pt x="189" y="589"/>
                    <a:pt x="189" y="589"/>
                  </a:cubicBezTo>
                  <a:cubicBezTo>
                    <a:pt x="185" y="589"/>
                    <a:pt x="182" y="586"/>
                    <a:pt x="182" y="582"/>
                  </a:cubicBezTo>
                  <a:cubicBezTo>
                    <a:pt x="182" y="578"/>
                    <a:pt x="185" y="574"/>
                    <a:pt x="189" y="574"/>
                  </a:cubicBezTo>
                  <a:cubicBezTo>
                    <a:pt x="380" y="574"/>
                    <a:pt x="380" y="574"/>
                    <a:pt x="380" y="574"/>
                  </a:cubicBezTo>
                  <a:cubicBezTo>
                    <a:pt x="392" y="574"/>
                    <a:pt x="402" y="565"/>
                    <a:pt x="402" y="553"/>
                  </a:cubicBezTo>
                  <a:cubicBezTo>
                    <a:pt x="402" y="541"/>
                    <a:pt x="392" y="531"/>
                    <a:pt x="380" y="531"/>
                  </a:cubicBezTo>
                  <a:cubicBezTo>
                    <a:pt x="161" y="531"/>
                    <a:pt x="161" y="531"/>
                    <a:pt x="161" y="531"/>
                  </a:cubicBezTo>
                  <a:cubicBezTo>
                    <a:pt x="157" y="531"/>
                    <a:pt x="154" y="528"/>
                    <a:pt x="154" y="524"/>
                  </a:cubicBezTo>
                  <a:cubicBezTo>
                    <a:pt x="154" y="520"/>
                    <a:pt x="157" y="517"/>
                    <a:pt x="161" y="517"/>
                  </a:cubicBezTo>
                  <a:cubicBezTo>
                    <a:pt x="432" y="517"/>
                    <a:pt x="432" y="517"/>
                    <a:pt x="432" y="517"/>
                  </a:cubicBezTo>
                  <a:cubicBezTo>
                    <a:pt x="444" y="517"/>
                    <a:pt x="454" y="507"/>
                    <a:pt x="454" y="495"/>
                  </a:cubicBezTo>
                  <a:cubicBezTo>
                    <a:pt x="454" y="483"/>
                    <a:pt x="444" y="473"/>
                    <a:pt x="432" y="473"/>
                  </a:cubicBezTo>
                  <a:cubicBezTo>
                    <a:pt x="179" y="473"/>
                    <a:pt x="179" y="473"/>
                    <a:pt x="179" y="473"/>
                  </a:cubicBezTo>
                  <a:cubicBezTo>
                    <a:pt x="175" y="473"/>
                    <a:pt x="172" y="470"/>
                    <a:pt x="172" y="466"/>
                  </a:cubicBezTo>
                  <a:cubicBezTo>
                    <a:pt x="172" y="462"/>
                    <a:pt x="175" y="459"/>
                    <a:pt x="179" y="459"/>
                  </a:cubicBezTo>
                  <a:cubicBezTo>
                    <a:pt x="517" y="459"/>
                    <a:pt x="517" y="459"/>
                    <a:pt x="517" y="459"/>
                  </a:cubicBezTo>
                  <a:cubicBezTo>
                    <a:pt x="529" y="459"/>
                    <a:pt x="539" y="449"/>
                    <a:pt x="539" y="437"/>
                  </a:cubicBezTo>
                  <a:cubicBezTo>
                    <a:pt x="539" y="425"/>
                    <a:pt x="529" y="416"/>
                    <a:pt x="517" y="416"/>
                  </a:cubicBezTo>
                  <a:cubicBezTo>
                    <a:pt x="163" y="416"/>
                    <a:pt x="163" y="416"/>
                    <a:pt x="163" y="416"/>
                  </a:cubicBezTo>
                  <a:cubicBezTo>
                    <a:pt x="159" y="416"/>
                    <a:pt x="156" y="412"/>
                    <a:pt x="156" y="408"/>
                  </a:cubicBezTo>
                  <a:cubicBezTo>
                    <a:pt x="156" y="404"/>
                    <a:pt x="159" y="401"/>
                    <a:pt x="163" y="401"/>
                  </a:cubicBezTo>
                  <a:cubicBezTo>
                    <a:pt x="521" y="401"/>
                    <a:pt x="521" y="401"/>
                    <a:pt x="521" y="401"/>
                  </a:cubicBezTo>
                  <a:cubicBezTo>
                    <a:pt x="533" y="401"/>
                    <a:pt x="543" y="391"/>
                    <a:pt x="543" y="379"/>
                  </a:cubicBezTo>
                  <a:cubicBezTo>
                    <a:pt x="543" y="377"/>
                    <a:pt x="543" y="375"/>
                    <a:pt x="542" y="372"/>
                  </a:cubicBezTo>
                  <a:cubicBezTo>
                    <a:pt x="624" y="372"/>
                    <a:pt x="624" y="372"/>
                    <a:pt x="624" y="372"/>
                  </a:cubicBezTo>
                  <a:cubicBezTo>
                    <a:pt x="636" y="372"/>
                    <a:pt x="645" y="363"/>
                    <a:pt x="645" y="351"/>
                  </a:cubicBezTo>
                  <a:cubicBezTo>
                    <a:pt x="645" y="339"/>
                    <a:pt x="636" y="329"/>
                    <a:pt x="624" y="329"/>
                  </a:cubicBezTo>
                  <a:cubicBezTo>
                    <a:pt x="601" y="329"/>
                    <a:pt x="601" y="329"/>
                    <a:pt x="601" y="329"/>
                  </a:cubicBezTo>
                  <a:cubicBezTo>
                    <a:pt x="597" y="329"/>
                    <a:pt x="593" y="326"/>
                    <a:pt x="593" y="322"/>
                  </a:cubicBezTo>
                  <a:cubicBezTo>
                    <a:pt x="593" y="318"/>
                    <a:pt x="597" y="315"/>
                    <a:pt x="601" y="315"/>
                  </a:cubicBezTo>
                  <a:cubicBezTo>
                    <a:pt x="720" y="315"/>
                    <a:pt x="720" y="315"/>
                    <a:pt x="720" y="315"/>
                  </a:cubicBezTo>
                  <a:cubicBezTo>
                    <a:pt x="732" y="315"/>
                    <a:pt x="742" y="305"/>
                    <a:pt x="742" y="293"/>
                  </a:cubicBezTo>
                  <a:cubicBezTo>
                    <a:pt x="742" y="281"/>
                    <a:pt x="732" y="271"/>
                    <a:pt x="720" y="271"/>
                  </a:cubicBezTo>
                  <a:cubicBezTo>
                    <a:pt x="599" y="271"/>
                    <a:pt x="599" y="271"/>
                    <a:pt x="599" y="271"/>
                  </a:cubicBezTo>
                  <a:cubicBezTo>
                    <a:pt x="595" y="271"/>
                    <a:pt x="592" y="268"/>
                    <a:pt x="592" y="264"/>
                  </a:cubicBezTo>
                  <a:cubicBezTo>
                    <a:pt x="592" y="260"/>
                    <a:pt x="595" y="257"/>
                    <a:pt x="599" y="257"/>
                  </a:cubicBezTo>
                  <a:cubicBezTo>
                    <a:pt x="733" y="257"/>
                    <a:pt x="733" y="257"/>
                    <a:pt x="733" y="257"/>
                  </a:cubicBezTo>
                  <a:cubicBezTo>
                    <a:pt x="745" y="257"/>
                    <a:pt x="755" y="247"/>
                    <a:pt x="755" y="235"/>
                  </a:cubicBezTo>
                  <a:cubicBezTo>
                    <a:pt x="755" y="223"/>
                    <a:pt x="745" y="214"/>
                    <a:pt x="733" y="214"/>
                  </a:cubicBezTo>
                  <a:cubicBezTo>
                    <a:pt x="580" y="214"/>
                    <a:pt x="580" y="214"/>
                    <a:pt x="580" y="214"/>
                  </a:cubicBezTo>
                  <a:cubicBezTo>
                    <a:pt x="576" y="214"/>
                    <a:pt x="572" y="210"/>
                    <a:pt x="572" y="206"/>
                  </a:cubicBezTo>
                  <a:cubicBezTo>
                    <a:pt x="572" y="202"/>
                    <a:pt x="576" y="199"/>
                    <a:pt x="580" y="199"/>
                  </a:cubicBezTo>
                  <a:cubicBezTo>
                    <a:pt x="748" y="199"/>
                    <a:pt x="748" y="199"/>
                    <a:pt x="748" y="199"/>
                  </a:cubicBezTo>
                  <a:cubicBezTo>
                    <a:pt x="760" y="199"/>
                    <a:pt x="769" y="189"/>
                    <a:pt x="769" y="177"/>
                  </a:cubicBezTo>
                  <a:cubicBezTo>
                    <a:pt x="769" y="165"/>
                    <a:pt x="760" y="156"/>
                    <a:pt x="748" y="156"/>
                  </a:cubicBezTo>
                  <a:cubicBezTo>
                    <a:pt x="560" y="156"/>
                    <a:pt x="560" y="156"/>
                    <a:pt x="560" y="156"/>
                  </a:cubicBezTo>
                  <a:cubicBezTo>
                    <a:pt x="556" y="156"/>
                    <a:pt x="553" y="152"/>
                    <a:pt x="553" y="148"/>
                  </a:cubicBezTo>
                  <a:cubicBezTo>
                    <a:pt x="553" y="144"/>
                    <a:pt x="556" y="141"/>
                    <a:pt x="560" y="141"/>
                  </a:cubicBezTo>
                  <a:cubicBezTo>
                    <a:pt x="754" y="141"/>
                    <a:pt x="754" y="141"/>
                    <a:pt x="754" y="141"/>
                  </a:cubicBezTo>
                  <a:cubicBezTo>
                    <a:pt x="765" y="141"/>
                    <a:pt x="775" y="131"/>
                    <a:pt x="775" y="120"/>
                  </a:cubicBezTo>
                  <a:cubicBezTo>
                    <a:pt x="775" y="108"/>
                    <a:pt x="765" y="98"/>
                    <a:pt x="754" y="98"/>
                  </a:cubicBezTo>
                  <a:cubicBezTo>
                    <a:pt x="621" y="98"/>
                    <a:pt x="621" y="98"/>
                    <a:pt x="621" y="98"/>
                  </a:cubicBezTo>
                  <a:cubicBezTo>
                    <a:pt x="617" y="98"/>
                    <a:pt x="614" y="95"/>
                    <a:pt x="614" y="91"/>
                  </a:cubicBezTo>
                  <a:cubicBezTo>
                    <a:pt x="614" y="87"/>
                    <a:pt x="617" y="83"/>
                    <a:pt x="621" y="83"/>
                  </a:cubicBezTo>
                  <a:cubicBezTo>
                    <a:pt x="1236" y="83"/>
                    <a:pt x="1236" y="83"/>
                    <a:pt x="1236" y="83"/>
                  </a:cubicBezTo>
                  <a:cubicBezTo>
                    <a:pt x="1240" y="83"/>
                    <a:pt x="1243" y="87"/>
                    <a:pt x="1243" y="91"/>
                  </a:cubicBezTo>
                  <a:cubicBezTo>
                    <a:pt x="1243" y="95"/>
                    <a:pt x="1240" y="98"/>
                    <a:pt x="1236" y="98"/>
                  </a:cubicBezTo>
                  <a:cubicBezTo>
                    <a:pt x="1224" y="98"/>
                    <a:pt x="1224" y="98"/>
                    <a:pt x="1224" y="98"/>
                  </a:cubicBezTo>
                  <a:cubicBezTo>
                    <a:pt x="1212" y="98"/>
                    <a:pt x="1203" y="108"/>
                    <a:pt x="1203" y="120"/>
                  </a:cubicBezTo>
                  <a:cubicBezTo>
                    <a:pt x="1203" y="131"/>
                    <a:pt x="1212" y="141"/>
                    <a:pt x="1224" y="141"/>
                  </a:cubicBezTo>
                  <a:cubicBezTo>
                    <a:pt x="1692" y="141"/>
                    <a:pt x="1692" y="141"/>
                    <a:pt x="1692" y="141"/>
                  </a:cubicBezTo>
                  <a:cubicBezTo>
                    <a:pt x="1696" y="141"/>
                    <a:pt x="1700" y="144"/>
                    <a:pt x="1700" y="148"/>
                  </a:cubicBezTo>
                  <a:cubicBezTo>
                    <a:pt x="1700" y="152"/>
                    <a:pt x="1696" y="156"/>
                    <a:pt x="1692" y="156"/>
                  </a:cubicBezTo>
                  <a:cubicBezTo>
                    <a:pt x="1074" y="156"/>
                    <a:pt x="1074" y="156"/>
                    <a:pt x="1074" y="156"/>
                  </a:cubicBezTo>
                  <a:cubicBezTo>
                    <a:pt x="1062" y="156"/>
                    <a:pt x="1053" y="165"/>
                    <a:pt x="1053" y="177"/>
                  </a:cubicBezTo>
                  <a:cubicBezTo>
                    <a:pt x="1053" y="189"/>
                    <a:pt x="1062" y="199"/>
                    <a:pt x="1074" y="199"/>
                  </a:cubicBezTo>
                  <a:cubicBezTo>
                    <a:pt x="1685" y="199"/>
                    <a:pt x="1685" y="199"/>
                    <a:pt x="1685" y="199"/>
                  </a:cubicBezTo>
                  <a:cubicBezTo>
                    <a:pt x="1689" y="199"/>
                    <a:pt x="1693" y="202"/>
                    <a:pt x="1693" y="206"/>
                  </a:cubicBezTo>
                  <a:cubicBezTo>
                    <a:pt x="1693" y="210"/>
                    <a:pt x="1689" y="214"/>
                    <a:pt x="1685" y="214"/>
                  </a:cubicBezTo>
                  <a:cubicBezTo>
                    <a:pt x="1144" y="214"/>
                    <a:pt x="1144" y="214"/>
                    <a:pt x="1144" y="214"/>
                  </a:cubicBezTo>
                  <a:cubicBezTo>
                    <a:pt x="1132" y="214"/>
                    <a:pt x="1122" y="223"/>
                    <a:pt x="1122" y="235"/>
                  </a:cubicBezTo>
                  <a:cubicBezTo>
                    <a:pt x="1122" y="247"/>
                    <a:pt x="1132" y="257"/>
                    <a:pt x="1144" y="257"/>
                  </a:cubicBezTo>
                  <a:cubicBezTo>
                    <a:pt x="1682" y="257"/>
                    <a:pt x="1682" y="257"/>
                    <a:pt x="1682" y="257"/>
                  </a:cubicBezTo>
                  <a:cubicBezTo>
                    <a:pt x="1686" y="257"/>
                    <a:pt x="1690" y="260"/>
                    <a:pt x="1690" y="264"/>
                  </a:cubicBezTo>
                  <a:cubicBezTo>
                    <a:pt x="1690" y="268"/>
                    <a:pt x="1686" y="271"/>
                    <a:pt x="1682" y="271"/>
                  </a:cubicBezTo>
                  <a:cubicBezTo>
                    <a:pt x="940" y="271"/>
                    <a:pt x="940" y="271"/>
                    <a:pt x="940" y="271"/>
                  </a:cubicBezTo>
                  <a:cubicBezTo>
                    <a:pt x="928" y="271"/>
                    <a:pt x="918" y="281"/>
                    <a:pt x="918" y="293"/>
                  </a:cubicBezTo>
                  <a:cubicBezTo>
                    <a:pt x="918" y="305"/>
                    <a:pt x="928" y="315"/>
                    <a:pt x="940" y="315"/>
                  </a:cubicBezTo>
                  <a:cubicBezTo>
                    <a:pt x="1553" y="315"/>
                    <a:pt x="1553" y="315"/>
                    <a:pt x="1553" y="315"/>
                  </a:cubicBezTo>
                  <a:cubicBezTo>
                    <a:pt x="1557" y="315"/>
                    <a:pt x="1560" y="318"/>
                    <a:pt x="1560" y="322"/>
                  </a:cubicBezTo>
                  <a:cubicBezTo>
                    <a:pt x="1560" y="326"/>
                    <a:pt x="1557" y="329"/>
                    <a:pt x="1553" y="329"/>
                  </a:cubicBezTo>
                  <a:cubicBezTo>
                    <a:pt x="888" y="329"/>
                    <a:pt x="888" y="329"/>
                    <a:pt x="888" y="329"/>
                  </a:cubicBezTo>
                  <a:cubicBezTo>
                    <a:pt x="876" y="329"/>
                    <a:pt x="866" y="339"/>
                    <a:pt x="866" y="351"/>
                  </a:cubicBezTo>
                  <a:cubicBezTo>
                    <a:pt x="866" y="353"/>
                    <a:pt x="866" y="356"/>
                    <a:pt x="867" y="358"/>
                  </a:cubicBez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userDrawn="1"/>
          </p:nvSpPr>
          <p:spPr bwMode="auto">
            <a:xfrm>
              <a:off x="6528" y="1085"/>
              <a:ext cx="151" cy="143"/>
            </a:xfrm>
            <a:custGeom>
              <a:avLst/>
              <a:gdLst>
                <a:gd name="T0" fmla="*/ 315 w 322"/>
                <a:gd name="T1" fmla="*/ 29 h 303"/>
                <a:gd name="T2" fmla="*/ 158 w 322"/>
                <a:gd name="T3" fmla="*/ 29 h 303"/>
                <a:gd name="T4" fmla="*/ 141 w 322"/>
                <a:gd name="T5" fmla="*/ 29 h 303"/>
                <a:gd name="T6" fmla="*/ 144 w 322"/>
                <a:gd name="T7" fmla="*/ 14 h 303"/>
                <a:gd name="T8" fmla="*/ 269 w 322"/>
                <a:gd name="T9" fmla="*/ 14 h 303"/>
                <a:gd name="T10" fmla="*/ 276 w 322"/>
                <a:gd name="T11" fmla="*/ 7 h 303"/>
                <a:gd name="T12" fmla="*/ 269 w 322"/>
                <a:gd name="T13" fmla="*/ 0 h 303"/>
                <a:gd name="T14" fmla="*/ 144 w 322"/>
                <a:gd name="T15" fmla="*/ 0 h 303"/>
                <a:gd name="T16" fmla="*/ 123 w 322"/>
                <a:gd name="T17" fmla="*/ 29 h 303"/>
                <a:gd name="T18" fmla="*/ 0 w 322"/>
                <a:gd name="T19" fmla="*/ 50 h 303"/>
                <a:gd name="T20" fmla="*/ 60 w 322"/>
                <a:gd name="T21" fmla="*/ 72 h 303"/>
                <a:gd name="T22" fmla="*/ 60 w 322"/>
                <a:gd name="T23" fmla="*/ 87 h 303"/>
                <a:gd name="T24" fmla="*/ 2 w 322"/>
                <a:gd name="T25" fmla="*/ 108 h 303"/>
                <a:gd name="T26" fmla="*/ 225 w 322"/>
                <a:gd name="T27" fmla="*/ 130 h 303"/>
                <a:gd name="T28" fmla="*/ 225 w 322"/>
                <a:gd name="T29" fmla="*/ 144 h 303"/>
                <a:gd name="T30" fmla="*/ 80 w 322"/>
                <a:gd name="T31" fmla="*/ 166 h 303"/>
                <a:gd name="T32" fmla="*/ 227 w 322"/>
                <a:gd name="T33" fmla="*/ 188 h 303"/>
                <a:gd name="T34" fmla="*/ 227 w 322"/>
                <a:gd name="T35" fmla="*/ 202 h 303"/>
                <a:gd name="T36" fmla="*/ 39 w 322"/>
                <a:gd name="T37" fmla="*/ 224 h 303"/>
                <a:gd name="T38" fmla="*/ 115 w 322"/>
                <a:gd name="T39" fmla="*/ 245 h 303"/>
                <a:gd name="T40" fmla="*/ 115 w 322"/>
                <a:gd name="T41" fmla="*/ 260 h 303"/>
                <a:gd name="T42" fmla="*/ 39 w 322"/>
                <a:gd name="T43" fmla="*/ 282 h 303"/>
                <a:gd name="T44" fmla="*/ 67 w 322"/>
                <a:gd name="T45" fmla="*/ 296 h 303"/>
                <a:gd name="T46" fmla="*/ 60 w 322"/>
                <a:gd name="T47" fmla="*/ 289 h 303"/>
                <a:gd name="T48" fmla="*/ 60 w 322"/>
                <a:gd name="T49" fmla="*/ 274 h 303"/>
                <a:gd name="T50" fmla="*/ 136 w 322"/>
                <a:gd name="T51" fmla="*/ 253 h 303"/>
                <a:gd name="T52" fmla="*/ 60 w 322"/>
                <a:gd name="T53" fmla="*/ 231 h 303"/>
                <a:gd name="T54" fmla="*/ 60 w 322"/>
                <a:gd name="T55" fmla="*/ 216 h 303"/>
                <a:gd name="T56" fmla="*/ 249 w 322"/>
                <a:gd name="T57" fmla="*/ 195 h 303"/>
                <a:gd name="T58" fmla="*/ 101 w 322"/>
                <a:gd name="T59" fmla="*/ 173 h 303"/>
                <a:gd name="T60" fmla="*/ 101 w 322"/>
                <a:gd name="T61" fmla="*/ 159 h 303"/>
                <a:gd name="T62" fmla="*/ 246 w 322"/>
                <a:gd name="T63" fmla="*/ 137 h 303"/>
                <a:gd name="T64" fmla="*/ 23 w 322"/>
                <a:gd name="T65" fmla="*/ 115 h 303"/>
                <a:gd name="T66" fmla="*/ 23 w 322"/>
                <a:gd name="T67" fmla="*/ 101 h 303"/>
                <a:gd name="T68" fmla="*/ 81 w 322"/>
                <a:gd name="T69" fmla="*/ 79 h 303"/>
                <a:gd name="T70" fmla="*/ 21 w 322"/>
                <a:gd name="T71" fmla="*/ 58 h 303"/>
                <a:gd name="T72" fmla="*/ 21 w 322"/>
                <a:gd name="T73" fmla="*/ 43 h 303"/>
                <a:gd name="T74" fmla="*/ 144 w 322"/>
                <a:gd name="T75" fmla="*/ 43 h 303"/>
                <a:gd name="T76" fmla="*/ 315 w 322"/>
                <a:gd name="T77" fmla="*/ 43 h 303"/>
                <a:gd name="T78" fmla="*/ 315 w 322"/>
                <a:gd name="T79" fmla="*/ 29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2" h="303">
                  <a:moveTo>
                    <a:pt x="315" y="29"/>
                  </a:moveTo>
                  <a:cubicBezTo>
                    <a:pt x="315" y="29"/>
                    <a:pt x="315" y="29"/>
                    <a:pt x="315" y="29"/>
                  </a:cubicBezTo>
                  <a:cubicBezTo>
                    <a:pt x="314" y="29"/>
                    <a:pt x="314" y="29"/>
                    <a:pt x="314" y="29"/>
                  </a:cubicBezTo>
                  <a:cubicBezTo>
                    <a:pt x="158" y="29"/>
                    <a:pt x="158" y="29"/>
                    <a:pt x="158" y="29"/>
                  </a:cubicBezTo>
                  <a:cubicBezTo>
                    <a:pt x="158" y="29"/>
                    <a:pt x="158" y="29"/>
                    <a:pt x="158" y="29"/>
                  </a:cubicBezTo>
                  <a:cubicBezTo>
                    <a:pt x="141" y="29"/>
                    <a:pt x="141" y="29"/>
                    <a:pt x="141" y="29"/>
                  </a:cubicBezTo>
                  <a:cubicBezTo>
                    <a:pt x="138" y="28"/>
                    <a:pt x="136" y="25"/>
                    <a:pt x="136" y="22"/>
                  </a:cubicBezTo>
                  <a:cubicBezTo>
                    <a:pt x="136" y="18"/>
                    <a:pt x="139" y="14"/>
                    <a:pt x="144" y="14"/>
                  </a:cubicBezTo>
                  <a:cubicBezTo>
                    <a:pt x="269" y="14"/>
                    <a:pt x="269" y="14"/>
                    <a:pt x="269" y="14"/>
                  </a:cubicBezTo>
                  <a:cubicBezTo>
                    <a:pt x="269" y="14"/>
                    <a:pt x="269" y="14"/>
                    <a:pt x="269" y="14"/>
                  </a:cubicBezTo>
                  <a:cubicBezTo>
                    <a:pt x="269" y="14"/>
                    <a:pt x="269" y="14"/>
                    <a:pt x="269" y="14"/>
                  </a:cubicBezTo>
                  <a:cubicBezTo>
                    <a:pt x="273" y="14"/>
                    <a:pt x="276" y="11"/>
                    <a:pt x="276" y="7"/>
                  </a:cubicBezTo>
                  <a:cubicBezTo>
                    <a:pt x="276" y="3"/>
                    <a:pt x="273" y="0"/>
                    <a:pt x="269" y="0"/>
                  </a:cubicBezTo>
                  <a:cubicBezTo>
                    <a:pt x="269" y="0"/>
                    <a:pt x="269" y="0"/>
                    <a:pt x="269" y="0"/>
                  </a:cubicBezTo>
                  <a:cubicBezTo>
                    <a:pt x="269" y="0"/>
                    <a:pt x="269" y="0"/>
                    <a:pt x="269" y="0"/>
                  </a:cubicBezTo>
                  <a:cubicBezTo>
                    <a:pt x="144" y="0"/>
                    <a:pt x="144" y="0"/>
                    <a:pt x="144" y="0"/>
                  </a:cubicBezTo>
                  <a:cubicBezTo>
                    <a:pt x="132" y="0"/>
                    <a:pt x="122" y="10"/>
                    <a:pt x="122" y="22"/>
                  </a:cubicBezTo>
                  <a:cubicBezTo>
                    <a:pt x="122" y="24"/>
                    <a:pt x="122" y="27"/>
                    <a:pt x="123" y="29"/>
                  </a:cubicBezTo>
                  <a:cubicBezTo>
                    <a:pt x="21" y="29"/>
                    <a:pt x="21" y="29"/>
                    <a:pt x="21" y="29"/>
                  </a:cubicBezTo>
                  <a:cubicBezTo>
                    <a:pt x="9" y="29"/>
                    <a:pt x="0" y="38"/>
                    <a:pt x="0" y="50"/>
                  </a:cubicBezTo>
                  <a:cubicBezTo>
                    <a:pt x="0" y="62"/>
                    <a:pt x="9" y="72"/>
                    <a:pt x="21" y="72"/>
                  </a:cubicBezTo>
                  <a:cubicBezTo>
                    <a:pt x="60" y="72"/>
                    <a:pt x="60" y="72"/>
                    <a:pt x="60" y="72"/>
                  </a:cubicBezTo>
                  <a:cubicBezTo>
                    <a:pt x="64" y="72"/>
                    <a:pt x="67" y="75"/>
                    <a:pt x="67" y="79"/>
                  </a:cubicBezTo>
                  <a:cubicBezTo>
                    <a:pt x="67" y="83"/>
                    <a:pt x="64" y="87"/>
                    <a:pt x="60" y="87"/>
                  </a:cubicBezTo>
                  <a:cubicBezTo>
                    <a:pt x="23" y="87"/>
                    <a:pt x="23" y="87"/>
                    <a:pt x="23" y="87"/>
                  </a:cubicBezTo>
                  <a:cubicBezTo>
                    <a:pt x="11" y="87"/>
                    <a:pt x="2" y="96"/>
                    <a:pt x="2" y="108"/>
                  </a:cubicBezTo>
                  <a:cubicBezTo>
                    <a:pt x="2" y="120"/>
                    <a:pt x="11" y="130"/>
                    <a:pt x="23" y="130"/>
                  </a:cubicBezTo>
                  <a:cubicBezTo>
                    <a:pt x="225" y="130"/>
                    <a:pt x="225" y="130"/>
                    <a:pt x="225" y="130"/>
                  </a:cubicBezTo>
                  <a:cubicBezTo>
                    <a:pt x="229" y="130"/>
                    <a:pt x="232" y="133"/>
                    <a:pt x="232" y="137"/>
                  </a:cubicBezTo>
                  <a:cubicBezTo>
                    <a:pt x="232" y="141"/>
                    <a:pt x="229" y="144"/>
                    <a:pt x="225" y="144"/>
                  </a:cubicBezTo>
                  <a:cubicBezTo>
                    <a:pt x="101" y="144"/>
                    <a:pt x="101" y="144"/>
                    <a:pt x="101" y="144"/>
                  </a:cubicBezTo>
                  <a:cubicBezTo>
                    <a:pt x="89" y="144"/>
                    <a:pt x="80" y="154"/>
                    <a:pt x="80" y="166"/>
                  </a:cubicBezTo>
                  <a:cubicBezTo>
                    <a:pt x="80" y="178"/>
                    <a:pt x="89" y="188"/>
                    <a:pt x="101" y="188"/>
                  </a:cubicBezTo>
                  <a:cubicBezTo>
                    <a:pt x="227" y="188"/>
                    <a:pt x="227" y="188"/>
                    <a:pt x="227" y="188"/>
                  </a:cubicBezTo>
                  <a:cubicBezTo>
                    <a:pt x="231" y="188"/>
                    <a:pt x="234" y="191"/>
                    <a:pt x="234" y="195"/>
                  </a:cubicBezTo>
                  <a:cubicBezTo>
                    <a:pt x="234" y="199"/>
                    <a:pt x="231" y="202"/>
                    <a:pt x="227" y="202"/>
                  </a:cubicBezTo>
                  <a:cubicBezTo>
                    <a:pt x="60" y="202"/>
                    <a:pt x="60" y="202"/>
                    <a:pt x="60" y="202"/>
                  </a:cubicBezTo>
                  <a:cubicBezTo>
                    <a:pt x="48" y="202"/>
                    <a:pt x="39" y="212"/>
                    <a:pt x="39" y="224"/>
                  </a:cubicBezTo>
                  <a:cubicBezTo>
                    <a:pt x="39" y="236"/>
                    <a:pt x="48" y="245"/>
                    <a:pt x="60" y="245"/>
                  </a:cubicBezTo>
                  <a:cubicBezTo>
                    <a:pt x="115" y="245"/>
                    <a:pt x="115" y="245"/>
                    <a:pt x="115" y="245"/>
                  </a:cubicBezTo>
                  <a:cubicBezTo>
                    <a:pt x="119" y="245"/>
                    <a:pt x="122" y="249"/>
                    <a:pt x="122" y="253"/>
                  </a:cubicBezTo>
                  <a:cubicBezTo>
                    <a:pt x="122" y="257"/>
                    <a:pt x="119" y="260"/>
                    <a:pt x="115" y="260"/>
                  </a:cubicBezTo>
                  <a:cubicBezTo>
                    <a:pt x="60" y="260"/>
                    <a:pt x="60" y="260"/>
                    <a:pt x="60" y="260"/>
                  </a:cubicBezTo>
                  <a:cubicBezTo>
                    <a:pt x="48" y="260"/>
                    <a:pt x="39" y="270"/>
                    <a:pt x="39" y="282"/>
                  </a:cubicBezTo>
                  <a:cubicBezTo>
                    <a:pt x="39" y="294"/>
                    <a:pt x="48" y="303"/>
                    <a:pt x="60" y="303"/>
                  </a:cubicBezTo>
                  <a:cubicBezTo>
                    <a:pt x="64" y="303"/>
                    <a:pt x="67" y="300"/>
                    <a:pt x="67" y="296"/>
                  </a:cubicBezTo>
                  <a:cubicBezTo>
                    <a:pt x="67" y="292"/>
                    <a:pt x="64" y="289"/>
                    <a:pt x="60" y="289"/>
                  </a:cubicBezTo>
                  <a:cubicBezTo>
                    <a:pt x="60" y="289"/>
                    <a:pt x="60" y="289"/>
                    <a:pt x="60" y="289"/>
                  </a:cubicBezTo>
                  <a:cubicBezTo>
                    <a:pt x="56" y="289"/>
                    <a:pt x="53" y="286"/>
                    <a:pt x="53" y="282"/>
                  </a:cubicBezTo>
                  <a:cubicBezTo>
                    <a:pt x="53" y="278"/>
                    <a:pt x="56" y="274"/>
                    <a:pt x="60" y="274"/>
                  </a:cubicBezTo>
                  <a:cubicBezTo>
                    <a:pt x="115" y="274"/>
                    <a:pt x="115" y="274"/>
                    <a:pt x="115" y="274"/>
                  </a:cubicBezTo>
                  <a:cubicBezTo>
                    <a:pt x="127" y="274"/>
                    <a:pt x="136" y="265"/>
                    <a:pt x="136" y="253"/>
                  </a:cubicBezTo>
                  <a:cubicBezTo>
                    <a:pt x="136" y="241"/>
                    <a:pt x="127" y="231"/>
                    <a:pt x="115" y="231"/>
                  </a:cubicBezTo>
                  <a:cubicBezTo>
                    <a:pt x="60" y="231"/>
                    <a:pt x="60" y="231"/>
                    <a:pt x="60" y="231"/>
                  </a:cubicBezTo>
                  <a:cubicBezTo>
                    <a:pt x="56" y="231"/>
                    <a:pt x="53" y="228"/>
                    <a:pt x="53" y="224"/>
                  </a:cubicBezTo>
                  <a:cubicBezTo>
                    <a:pt x="53" y="220"/>
                    <a:pt x="56" y="216"/>
                    <a:pt x="60" y="216"/>
                  </a:cubicBezTo>
                  <a:cubicBezTo>
                    <a:pt x="227" y="216"/>
                    <a:pt x="227" y="216"/>
                    <a:pt x="227" y="216"/>
                  </a:cubicBezTo>
                  <a:cubicBezTo>
                    <a:pt x="239" y="216"/>
                    <a:pt x="249" y="207"/>
                    <a:pt x="249" y="195"/>
                  </a:cubicBezTo>
                  <a:cubicBezTo>
                    <a:pt x="249" y="183"/>
                    <a:pt x="239" y="173"/>
                    <a:pt x="227" y="173"/>
                  </a:cubicBezTo>
                  <a:cubicBezTo>
                    <a:pt x="101" y="173"/>
                    <a:pt x="101" y="173"/>
                    <a:pt x="101" y="173"/>
                  </a:cubicBezTo>
                  <a:cubicBezTo>
                    <a:pt x="97" y="173"/>
                    <a:pt x="94" y="170"/>
                    <a:pt x="94" y="166"/>
                  </a:cubicBezTo>
                  <a:cubicBezTo>
                    <a:pt x="94" y="162"/>
                    <a:pt x="97" y="159"/>
                    <a:pt x="101" y="159"/>
                  </a:cubicBezTo>
                  <a:cubicBezTo>
                    <a:pt x="225" y="159"/>
                    <a:pt x="225" y="159"/>
                    <a:pt x="225" y="159"/>
                  </a:cubicBezTo>
                  <a:cubicBezTo>
                    <a:pt x="237" y="159"/>
                    <a:pt x="246" y="149"/>
                    <a:pt x="246" y="137"/>
                  </a:cubicBezTo>
                  <a:cubicBezTo>
                    <a:pt x="246" y="125"/>
                    <a:pt x="237" y="115"/>
                    <a:pt x="225" y="115"/>
                  </a:cubicBezTo>
                  <a:cubicBezTo>
                    <a:pt x="23" y="115"/>
                    <a:pt x="23" y="115"/>
                    <a:pt x="23" y="115"/>
                  </a:cubicBezTo>
                  <a:cubicBezTo>
                    <a:pt x="19" y="115"/>
                    <a:pt x="16" y="112"/>
                    <a:pt x="16" y="108"/>
                  </a:cubicBezTo>
                  <a:cubicBezTo>
                    <a:pt x="16" y="104"/>
                    <a:pt x="19" y="101"/>
                    <a:pt x="23" y="101"/>
                  </a:cubicBezTo>
                  <a:cubicBezTo>
                    <a:pt x="60" y="101"/>
                    <a:pt x="60" y="101"/>
                    <a:pt x="60" y="101"/>
                  </a:cubicBezTo>
                  <a:cubicBezTo>
                    <a:pt x="72" y="101"/>
                    <a:pt x="81" y="91"/>
                    <a:pt x="81" y="79"/>
                  </a:cubicBezTo>
                  <a:cubicBezTo>
                    <a:pt x="81" y="67"/>
                    <a:pt x="72" y="58"/>
                    <a:pt x="60" y="58"/>
                  </a:cubicBezTo>
                  <a:cubicBezTo>
                    <a:pt x="21" y="58"/>
                    <a:pt x="21" y="58"/>
                    <a:pt x="21" y="58"/>
                  </a:cubicBezTo>
                  <a:cubicBezTo>
                    <a:pt x="17" y="58"/>
                    <a:pt x="14" y="54"/>
                    <a:pt x="14" y="50"/>
                  </a:cubicBezTo>
                  <a:cubicBezTo>
                    <a:pt x="14" y="46"/>
                    <a:pt x="17" y="43"/>
                    <a:pt x="21" y="43"/>
                  </a:cubicBezTo>
                  <a:cubicBezTo>
                    <a:pt x="140" y="43"/>
                    <a:pt x="140" y="43"/>
                    <a:pt x="140" y="43"/>
                  </a:cubicBezTo>
                  <a:cubicBezTo>
                    <a:pt x="141" y="43"/>
                    <a:pt x="142" y="43"/>
                    <a:pt x="144" y="43"/>
                  </a:cubicBezTo>
                  <a:cubicBezTo>
                    <a:pt x="314" y="43"/>
                    <a:pt x="314" y="43"/>
                    <a:pt x="314" y="43"/>
                  </a:cubicBezTo>
                  <a:cubicBezTo>
                    <a:pt x="314" y="43"/>
                    <a:pt x="314" y="43"/>
                    <a:pt x="315" y="43"/>
                  </a:cubicBezTo>
                  <a:cubicBezTo>
                    <a:pt x="319" y="43"/>
                    <a:pt x="322" y="40"/>
                    <a:pt x="322" y="36"/>
                  </a:cubicBezTo>
                  <a:cubicBezTo>
                    <a:pt x="322" y="32"/>
                    <a:pt x="319" y="29"/>
                    <a:pt x="315"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userDrawn="1"/>
          </p:nvSpPr>
          <p:spPr bwMode="auto">
            <a:xfrm>
              <a:off x="6656" y="1140"/>
              <a:ext cx="74" cy="20"/>
            </a:xfrm>
            <a:custGeom>
              <a:avLst/>
              <a:gdLst>
                <a:gd name="T0" fmla="*/ 21 w 156"/>
                <a:gd name="T1" fmla="*/ 0 h 43"/>
                <a:gd name="T2" fmla="*/ 0 w 156"/>
                <a:gd name="T3" fmla="*/ 21 h 43"/>
                <a:gd name="T4" fmla="*/ 21 w 156"/>
                <a:gd name="T5" fmla="*/ 43 h 43"/>
                <a:gd name="T6" fmla="*/ 149 w 156"/>
                <a:gd name="T7" fmla="*/ 43 h 43"/>
                <a:gd name="T8" fmla="*/ 149 w 156"/>
                <a:gd name="T9" fmla="*/ 43 h 43"/>
                <a:gd name="T10" fmla="*/ 156 w 156"/>
                <a:gd name="T11" fmla="*/ 36 h 43"/>
                <a:gd name="T12" fmla="*/ 149 w 156"/>
                <a:gd name="T13" fmla="*/ 29 h 43"/>
                <a:gd name="T14" fmla="*/ 149 w 156"/>
                <a:gd name="T15" fmla="*/ 29 h 43"/>
                <a:gd name="T16" fmla="*/ 21 w 156"/>
                <a:gd name="T17" fmla="*/ 29 h 43"/>
                <a:gd name="T18" fmla="*/ 14 w 156"/>
                <a:gd name="T19" fmla="*/ 21 h 43"/>
                <a:gd name="T20" fmla="*/ 21 w 156"/>
                <a:gd name="T21" fmla="*/ 14 h 43"/>
                <a:gd name="T22" fmla="*/ 124 w 156"/>
                <a:gd name="T23" fmla="*/ 14 h 43"/>
                <a:gd name="T24" fmla="*/ 124 w 156"/>
                <a:gd name="T25" fmla="*/ 14 h 43"/>
                <a:gd name="T26" fmla="*/ 132 w 156"/>
                <a:gd name="T27" fmla="*/ 7 h 43"/>
                <a:gd name="T28" fmla="*/ 124 w 156"/>
                <a:gd name="T29" fmla="*/ 0 h 43"/>
                <a:gd name="T30" fmla="*/ 124 w 156"/>
                <a:gd name="T31" fmla="*/ 0 h 43"/>
                <a:gd name="T32" fmla="*/ 21 w 156"/>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43">
                  <a:moveTo>
                    <a:pt x="21" y="0"/>
                  </a:moveTo>
                  <a:cubicBezTo>
                    <a:pt x="9" y="0"/>
                    <a:pt x="0" y="9"/>
                    <a:pt x="0" y="21"/>
                  </a:cubicBezTo>
                  <a:cubicBezTo>
                    <a:pt x="0" y="33"/>
                    <a:pt x="9" y="43"/>
                    <a:pt x="21" y="43"/>
                  </a:cubicBezTo>
                  <a:cubicBezTo>
                    <a:pt x="149" y="43"/>
                    <a:pt x="149" y="43"/>
                    <a:pt x="149" y="43"/>
                  </a:cubicBezTo>
                  <a:cubicBezTo>
                    <a:pt x="149" y="43"/>
                    <a:pt x="149" y="43"/>
                    <a:pt x="149" y="43"/>
                  </a:cubicBezTo>
                  <a:cubicBezTo>
                    <a:pt x="153" y="43"/>
                    <a:pt x="156" y="40"/>
                    <a:pt x="156" y="36"/>
                  </a:cubicBezTo>
                  <a:cubicBezTo>
                    <a:pt x="156" y="32"/>
                    <a:pt x="153" y="29"/>
                    <a:pt x="149" y="29"/>
                  </a:cubicBezTo>
                  <a:cubicBezTo>
                    <a:pt x="149" y="29"/>
                    <a:pt x="149" y="29"/>
                    <a:pt x="149" y="29"/>
                  </a:cubicBezTo>
                  <a:cubicBezTo>
                    <a:pt x="21" y="29"/>
                    <a:pt x="21" y="29"/>
                    <a:pt x="21" y="29"/>
                  </a:cubicBezTo>
                  <a:cubicBezTo>
                    <a:pt x="17" y="29"/>
                    <a:pt x="14" y="25"/>
                    <a:pt x="14" y="21"/>
                  </a:cubicBezTo>
                  <a:cubicBezTo>
                    <a:pt x="14" y="17"/>
                    <a:pt x="17" y="14"/>
                    <a:pt x="21" y="14"/>
                  </a:cubicBezTo>
                  <a:cubicBezTo>
                    <a:pt x="124" y="14"/>
                    <a:pt x="124" y="14"/>
                    <a:pt x="124" y="14"/>
                  </a:cubicBezTo>
                  <a:cubicBezTo>
                    <a:pt x="124" y="14"/>
                    <a:pt x="124" y="14"/>
                    <a:pt x="124" y="14"/>
                  </a:cubicBezTo>
                  <a:cubicBezTo>
                    <a:pt x="128" y="14"/>
                    <a:pt x="132" y="11"/>
                    <a:pt x="132" y="7"/>
                  </a:cubicBezTo>
                  <a:cubicBezTo>
                    <a:pt x="132" y="3"/>
                    <a:pt x="128" y="0"/>
                    <a:pt x="124" y="0"/>
                  </a:cubicBezTo>
                  <a:cubicBezTo>
                    <a:pt x="124" y="0"/>
                    <a:pt x="124" y="0"/>
                    <a:pt x="124" y="0"/>
                  </a:cubicBez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userDrawn="1"/>
          </p:nvSpPr>
          <p:spPr bwMode="auto">
            <a:xfrm>
              <a:off x="6570" y="1112"/>
              <a:ext cx="144" cy="21"/>
            </a:xfrm>
            <a:custGeom>
              <a:avLst/>
              <a:gdLst>
                <a:gd name="T0" fmla="*/ 306 w 306"/>
                <a:gd name="T1" fmla="*/ 36 h 43"/>
                <a:gd name="T2" fmla="*/ 299 w 306"/>
                <a:gd name="T3" fmla="*/ 29 h 43"/>
                <a:gd name="T4" fmla="*/ 299 w 306"/>
                <a:gd name="T5" fmla="*/ 29 h 43"/>
                <a:gd name="T6" fmla="*/ 299 w 306"/>
                <a:gd name="T7" fmla="*/ 29 h 43"/>
                <a:gd name="T8" fmla="*/ 21 w 306"/>
                <a:gd name="T9" fmla="*/ 29 h 43"/>
                <a:gd name="T10" fmla="*/ 14 w 306"/>
                <a:gd name="T11" fmla="*/ 22 h 43"/>
                <a:gd name="T12" fmla="*/ 21 w 306"/>
                <a:gd name="T13" fmla="*/ 14 h 43"/>
                <a:gd name="T14" fmla="*/ 291 w 306"/>
                <a:gd name="T15" fmla="*/ 14 h 43"/>
                <a:gd name="T16" fmla="*/ 291 w 306"/>
                <a:gd name="T17" fmla="*/ 14 h 43"/>
                <a:gd name="T18" fmla="*/ 298 w 306"/>
                <a:gd name="T19" fmla="*/ 7 h 43"/>
                <a:gd name="T20" fmla="*/ 291 w 306"/>
                <a:gd name="T21" fmla="*/ 0 h 43"/>
                <a:gd name="T22" fmla="*/ 291 w 306"/>
                <a:gd name="T23" fmla="*/ 0 h 43"/>
                <a:gd name="T24" fmla="*/ 291 w 306"/>
                <a:gd name="T25" fmla="*/ 0 h 43"/>
                <a:gd name="T26" fmla="*/ 21 w 306"/>
                <a:gd name="T27" fmla="*/ 0 h 43"/>
                <a:gd name="T28" fmla="*/ 0 w 306"/>
                <a:gd name="T29" fmla="*/ 22 h 43"/>
                <a:gd name="T30" fmla="*/ 21 w 306"/>
                <a:gd name="T31" fmla="*/ 43 h 43"/>
                <a:gd name="T32" fmla="*/ 299 w 306"/>
                <a:gd name="T33" fmla="*/ 43 h 43"/>
                <a:gd name="T34" fmla="*/ 306 w 306"/>
                <a:gd name="T35"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43">
                  <a:moveTo>
                    <a:pt x="306" y="36"/>
                  </a:moveTo>
                  <a:cubicBezTo>
                    <a:pt x="306" y="32"/>
                    <a:pt x="303" y="29"/>
                    <a:pt x="299" y="29"/>
                  </a:cubicBezTo>
                  <a:cubicBezTo>
                    <a:pt x="299" y="29"/>
                    <a:pt x="299" y="29"/>
                    <a:pt x="299" y="29"/>
                  </a:cubicBezTo>
                  <a:cubicBezTo>
                    <a:pt x="299" y="29"/>
                    <a:pt x="299" y="29"/>
                    <a:pt x="299" y="29"/>
                  </a:cubicBezTo>
                  <a:cubicBezTo>
                    <a:pt x="21" y="29"/>
                    <a:pt x="21" y="29"/>
                    <a:pt x="21" y="29"/>
                  </a:cubicBezTo>
                  <a:cubicBezTo>
                    <a:pt x="17" y="29"/>
                    <a:pt x="14" y="26"/>
                    <a:pt x="14" y="22"/>
                  </a:cubicBezTo>
                  <a:cubicBezTo>
                    <a:pt x="14" y="18"/>
                    <a:pt x="17" y="14"/>
                    <a:pt x="21" y="14"/>
                  </a:cubicBezTo>
                  <a:cubicBezTo>
                    <a:pt x="291" y="14"/>
                    <a:pt x="291" y="14"/>
                    <a:pt x="291" y="14"/>
                  </a:cubicBezTo>
                  <a:cubicBezTo>
                    <a:pt x="291" y="14"/>
                    <a:pt x="291" y="14"/>
                    <a:pt x="291" y="14"/>
                  </a:cubicBezTo>
                  <a:cubicBezTo>
                    <a:pt x="295" y="14"/>
                    <a:pt x="298" y="11"/>
                    <a:pt x="298" y="7"/>
                  </a:cubicBezTo>
                  <a:cubicBezTo>
                    <a:pt x="298" y="3"/>
                    <a:pt x="295" y="0"/>
                    <a:pt x="291" y="0"/>
                  </a:cubicBezTo>
                  <a:cubicBezTo>
                    <a:pt x="291" y="0"/>
                    <a:pt x="291" y="0"/>
                    <a:pt x="291" y="0"/>
                  </a:cubicBezTo>
                  <a:cubicBezTo>
                    <a:pt x="291" y="0"/>
                    <a:pt x="291" y="0"/>
                    <a:pt x="291" y="0"/>
                  </a:cubicBezTo>
                  <a:cubicBezTo>
                    <a:pt x="21" y="0"/>
                    <a:pt x="21" y="0"/>
                    <a:pt x="21" y="0"/>
                  </a:cubicBezTo>
                  <a:cubicBezTo>
                    <a:pt x="10" y="0"/>
                    <a:pt x="0" y="10"/>
                    <a:pt x="0" y="22"/>
                  </a:cubicBezTo>
                  <a:cubicBezTo>
                    <a:pt x="0" y="34"/>
                    <a:pt x="10" y="43"/>
                    <a:pt x="21" y="43"/>
                  </a:cubicBezTo>
                  <a:cubicBezTo>
                    <a:pt x="299" y="43"/>
                    <a:pt x="299" y="43"/>
                    <a:pt x="299" y="43"/>
                  </a:cubicBezTo>
                  <a:cubicBezTo>
                    <a:pt x="303" y="43"/>
                    <a:pt x="306" y="40"/>
                    <a:pt x="306"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userDrawn="1"/>
          </p:nvSpPr>
          <p:spPr bwMode="auto">
            <a:xfrm>
              <a:off x="6656" y="1167"/>
              <a:ext cx="77" cy="20"/>
            </a:xfrm>
            <a:custGeom>
              <a:avLst/>
              <a:gdLst>
                <a:gd name="T0" fmla="*/ 156 w 163"/>
                <a:gd name="T1" fmla="*/ 29 h 43"/>
                <a:gd name="T2" fmla="*/ 156 w 163"/>
                <a:gd name="T3" fmla="*/ 29 h 43"/>
                <a:gd name="T4" fmla="*/ 156 w 163"/>
                <a:gd name="T5" fmla="*/ 29 h 43"/>
                <a:gd name="T6" fmla="*/ 21 w 163"/>
                <a:gd name="T7" fmla="*/ 29 h 43"/>
                <a:gd name="T8" fmla="*/ 14 w 163"/>
                <a:gd name="T9" fmla="*/ 21 h 43"/>
                <a:gd name="T10" fmla="*/ 21 w 163"/>
                <a:gd name="T11" fmla="*/ 14 h 43"/>
                <a:gd name="T12" fmla="*/ 130 w 163"/>
                <a:gd name="T13" fmla="*/ 14 h 43"/>
                <a:gd name="T14" fmla="*/ 130 w 163"/>
                <a:gd name="T15" fmla="*/ 14 h 43"/>
                <a:gd name="T16" fmla="*/ 131 w 163"/>
                <a:gd name="T17" fmla="*/ 14 h 43"/>
                <a:gd name="T18" fmla="*/ 138 w 163"/>
                <a:gd name="T19" fmla="*/ 7 h 43"/>
                <a:gd name="T20" fmla="*/ 131 w 163"/>
                <a:gd name="T21" fmla="*/ 0 h 43"/>
                <a:gd name="T22" fmla="*/ 131 w 163"/>
                <a:gd name="T23" fmla="*/ 0 h 43"/>
                <a:gd name="T24" fmla="*/ 131 w 163"/>
                <a:gd name="T25" fmla="*/ 0 h 43"/>
                <a:gd name="T26" fmla="*/ 21 w 163"/>
                <a:gd name="T27" fmla="*/ 0 h 43"/>
                <a:gd name="T28" fmla="*/ 0 w 163"/>
                <a:gd name="T29" fmla="*/ 21 h 43"/>
                <a:gd name="T30" fmla="*/ 21 w 163"/>
                <a:gd name="T31" fmla="*/ 43 h 43"/>
                <a:gd name="T32" fmla="*/ 156 w 163"/>
                <a:gd name="T33" fmla="*/ 43 h 43"/>
                <a:gd name="T34" fmla="*/ 163 w 163"/>
                <a:gd name="T35" fmla="*/ 36 h 43"/>
                <a:gd name="T36" fmla="*/ 156 w 163"/>
                <a:gd name="T3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43">
                  <a:moveTo>
                    <a:pt x="156" y="29"/>
                  </a:moveTo>
                  <a:cubicBezTo>
                    <a:pt x="156" y="29"/>
                    <a:pt x="156" y="29"/>
                    <a:pt x="156" y="29"/>
                  </a:cubicBezTo>
                  <a:cubicBezTo>
                    <a:pt x="156" y="29"/>
                    <a:pt x="156" y="29"/>
                    <a:pt x="156" y="29"/>
                  </a:cubicBezTo>
                  <a:cubicBezTo>
                    <a:pt x="21" y="29"/>
                    <a:pt x="21" y="29"/>
                    <a:pt x="21" y="29"/>
                  </a:cubicBezTo>
                  <a:cubicBezTo>
                    <a:pt x="17" y="29"/>
                    <a:pt x="14" y="25"/>
                    <a:pt x="14" y="21"/>
                  </a:cubicBezTo>
                  <a:cubicBezTo>
                    <a:pt x="14" y="17"/>
                    <a:pt x="17" y="14"/>
                    <a:pt x="21" y="14"/>
                  </a:cubicBezTo>
                  <a:cubicBezTo>
                    <a:pt x="130" y="14"/>
                    <a:pt x="130" y="14"/>
                    <a:pt x="130" y="14"/>
                  </a:cubicBezTo>
                  <a:cubicBezTo>
                    <a:pt x="130" y="14"/>
                    <a:pt x="130" y="14"/>
                    <a:pt x="130" y="14"/>
                  </a:cubicBezTo>
                  <a:cubicBezTo>
                    <a:pt x="130" y="14"/>
                    <a:pt x="130" y="14"/>
                    <a:pt x="131" y="14"/>
                  </a:cubicBezTo>
                  <a:cubicBezTo>
                    <a:pt x="134" y="14"/>
                    <a:pt x="138" y="11"/>
                    <a:pt x="138" y="7"/>
                  </a:cubicBezTo>
                  <a:cubicBezTo>
                    <a:pt x="138" y="3"/>
                    <a:pt x="134" y="0"/>
                    <a:pt x="131" y="0"/>
                  </a:cubicBezTo>
                  <a:cubicBezTo>
                    <a:pt x="131" y="0"/>
                    <a:pt x="131" y="0"/>
                    <a:pt x="131" y="0"/>
                  </a:cubicBezTo>
                  <a:cubicBezTo>
                    <a:pt x="131" y="0"/>
                    <a:pt x="131" y="0"/>
                    <a:pt x="131" y="0"/>
                  </a:cubicBezTo>
                  <a:cubicBezTo>
                    <a:pt x="21" y="0"/>
                    <a:pt x="21" y="0"/>
                    <a:pt x="21" y="0"/>
                  </a:cubicBezTo>
                  <a:cubicBezTo>
                    <a:pt x="9" y="0"/>
                    <a:pt x="0" y="9"/>
                    <a:pt x="0" y="21"/>
                  </a:cubicBezTo>
                  <a:cubicBezTo>
                    <a:pt x="0" y="33"/>
                    <a:pt x="9" y="43"/>
                    <a:pt x="21" y="43"/>
                  </a:cubicBezTo>
                  <a:cubicBezTo>
                    <a:pt x="156" y="43"/>
                    <a:pt x="156" y="43"/>
                    <a:pt x="156" y="43"/>
                  </a:cubicBezTo>
                  <a:cubicBezTo>
                    <a:pt x="160" y="43"/>
                    <a:pt x="163" y="40"/>
                    <a:pt x="163" y="36"/>
                  </a:cubicBezTo>
                  <a:cubicBezTo>
                    <a:pt x="163" y="32"/>
                    <a:pt x="160" y="29"/>
                    <a:pt x="156"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userDrawn="1"/>
          </p:nvSpPr>
          <p:spPr bwMode="auto">
            <a:xfrm>
              <a:off x="6647" y="1194"/>
              <a:ext cx="78" cy="21"/>
            </a:xfrm>
            <a:custGeom>
              <a:avLst/>
              <a:gdLst>
                <a:gd name="T0" fmla="*/ 166 w 166"/>
                <a:gd name="T1" fmla="*/ 36 h 44"/>
                <a:gd name="T2" fmla="*/ 159 w 166"/>
                <a:gd name="T3" fmla="*/ 29 h 44"/>
                <a:gd name="T4" fmla="*/ 159 w 166"/>
                <a:gd name="T5" fmla="*/ 29 h 44"/>
                <a:gd name="T6" fmla="*/ 21 w 166"/>
                <a:gd name="T7" fmla="*/ 29 h 44"/>
                <a:gd name="T8" fmla="*/ 14 w 166"/>
                <a:gd name="T9" fmla="*/ 22 h 44"/>
                <a:gd name="T10" fmla="*/ 21 w 166"/>
                <a:gd name="T11" fmla="*/ 15 h 44"/>
                <a:gd name="T12" fmla="*/ 152 w 166"/>
                <a:gd name="T13" fmla="*/ 15 h 44"/>
                <a:gd name="T14" fmla="*/ 152 w 166"/>
                <a:gd name="T15" fmla="*/ 15 h 44"/>
                <a:gd name="T16" fmla="*/ 159 w 166"/>
                <a:gd name="T17" fmla="*/ 8 h 44"/>
                <a:gd name="T18" fmla="*/ 152 w 166"/>
                <a:gd name="T19" fmla="*/ 0 h 44"/>
                <a:gd name="T20" fmla="*/ 152 w 166"/>
                <a:gd name="T21" fmla="*/ 0 h 44"/>
                <a:gd name="T22" fmla="*/ 21 w 166"/>
                <a:gd name="T23" fmla="*/ 0 h 44"/>
                <a:gd name="T24" fmla="*/ 0 w 166"/>
                <a:gd name="T25" fmla="*/ 22 h 44"/>
                <a:gd name="T26" fmla="*/ 21 w 166"/>
                <a:gd name="T27" fmla="*/ 44 h 44"/>
                <a:gd name="T28" fmla="*/ 159 w 166"/>
                <a:gd name="T29" fmla="*/ 44 h 44"/>
                <a:gd name="T30" fmla="*/ 159 w 166"/>
                <a:gd name="T31" fmla="*/ 44 h 44"/>
                <a:gd name="T32" fmla="*/ 166 w 166"/>
                <a:gd name="T33"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44">
                  <a:moveTo>
                    <a:pt x="166" y="36"/>
                  </a:moveTo>
                  <a:cubicBezTo>
                    <a:pt x="166" y="33"/>
                    <a:pt x="163" y="29"/>
                    <a:pt x="159" y="29"/>
                  </a:cubicBezTo>
                  <a:cubicBezTo>
                    <a:pt x="159" y="29"/>
                    <a:pt x="159" y="29"/>
                    <a:pt x="159" y="29"/>
                  </a:cubicBezTo>
                  <a:cubicBezTo>
                    <a:pt x="21" y="29"/>
                    <a:pt x="21" y="29"/>
                    <a:pt x="21" y="29"/>
                  </a:cubicBezTo>
                  <a:cubicBezTo>
                    <a:pt x="17" y="29"/>
                    <a:pt x="14" y="26"/>
                    <a:pt x="14" y="22"/>
                  </a:cubicBezTo>
                  <a:cubicBezTo>
                    <a:pt x="14" y="18"/>
                    <a:pt x="17" y="15"/>
                    <a:pt x="21" y="15"/>
                  </a:cubicBezTo>
                  <a:cubicBezTo>
                    <a:pt x="152" y="15"/>
                    <a:pt x="152" y="15"/>
                    <a:pt x="152" y="15"/>
                  </a:cubicBezTo>
                  <a:cubicBezTo>
                    <a:pt x="152" y="15"/>
                    <a:pt x="152" y="15"/>
                    <a:pt x="152" y="15"/>
                  </a:cubicBezTo>
                  <a:cubicBezTo>
                    <a:pt x="155" y="15"/>
                    <a:pt x="159" y="11"/>
                    <a:pt x="159" y="8"/>
                  </a:cubicBezTo>
                  <a:cubicBezTo>
                    <a:pt x="159" y="4"/>
                    <a:pt x="155" y="1"/>
                    <a:pt x="152" y="0"/>
                  </a:cubicBezTo>
                  <a:cubicBezTo>
                    <a:pt x="152" y="0"/>
                    <a:pt x="152" y="0"/>
                    <a:pt x="152" y="0"/>
                  </a:cubicBezTo>
                  <a:cubicBezTo>
                    <a:pt x="21" y="0"/>
                    <a:pt x="21" y="0"/>
                    <a:pt x="21" y="0"/>
                  </a:cubicBezTo>
                  <a:cubicBezTo>
                    <a:pt x="9" y="0"/>
                    <a:pt x="0" y="10"/>
                    <a:pt x="0" y="22"/>
                  </a:cubicBezTo>
                  <a:cubicBezTo>
                    <a:pt x="0" y="34"/>
                    <a:pt x="9" y="44"/>
                    <a:pt x="21" y="44"/>
                  </a:cubicBezTo>
                  <a:cubicBezTo>
                    <a:pt x="159" y="44"/>
                    <a:pt x="159" y="44"/>
                    <a:pt x="159" y="44"/>
                  </a:cubicBezTo>
                  <a:cubicBezTo>
                    <a:pt x="159" y="44"/>
                    <a:pt x="159" y="44"/>
                    <a:pt x="159" y="44"/>
                  </a:cubicBezTo>
                  <a:cubicBezTo>
                    <a:pt x="163" y="43"/>
                    <a:pt x="166" y="40"/>
                    <a:pt x="166"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userDrawn="1"/>
          </p:nvSpPr>
          <p:spPr bwMode="auto">
            <a:xfrm>
              <a:off x="6670" y="1221"/>
              <a:ext cx="42" cy="20"/>
            </a:xfrm>
            <a:custGeom>
              <a:avLst/>
              <a:gdLst>
                <a:gd name="T0" fmla="*/ 74 w 91"/>
                <a:gd name="T1" fmla="*/ 29 h 43"/>
                <a:gd name="T2" fmla="*/ 22 w 91"/>
                <a:gd name="T3" fmla="*/ 29 h 43"/>
                <a:gd name="T4" fmla="*/ 15 w 91"/>
                <a:gd name="T5" fmla="*/ 22 h 43"/>
                <a:gd name="T6" fmla="*/ 22 w 91"/>
                <a:gd name="T7" fmla="*/ 15 h 43"/>
                <a:gd name="T8" fmla="*/ 84 w 91"/>
                <a:gd name="T9" fmla="*/ 15 h 43"/>
                <a:gd name="T10" fmla="*/ 84 w 91"/>
                <a:gd name="T11" fmla="*/ 15 h 43"/>
                <a:gd name="T12" fmla="*/ 84 w 91"/>
                <a:gd name="T13" fmla="*/ 15 h 43"/>
                <a:gd name="T14" fmla="*/ 91 w 91"/>
                <a:gd name="T15" fmla="*/ 7 h 43"/>
                <a:gd name="T16" fmla="*/ 84 w 91"/>
                <a:gd name="T17" fmla="*/ 0 h 43"/>
                <a:gd name="T18" fmla="*/ 83 w 91"/>
                <a:gd name="T19" fmla="*/ 0 h 43"/>
                <a:gd name="T20" fmla="*/ 83 w 91"/>
                <a:gd name="T21" fmla="*/ 0 h 43"/>
                <a:gd name="T22" fmla="*/ 22 w 91"/>
                <a:gd name="T23" fmla="*/ 0 h 43"/>
                <a:gd name="T24" fmla="*/ 0 w 91"/>
                <a:gd name="T25" fmla="*/ 22 h 43"/>
                <a:gd name="T26" fmla="*/ 22 w 91"/>
                <a:gd name="T27" fmla="*/ 43 h 43"/>
                <a:gd name="T28" fmla="*/ 74 w 91"/>
                <a:gd name="T29" fmla="*/ 43 h 43"/>
                <a:gd name="T30" fmla="*/ 74 w 91"/>
                <a:gd name="T31" fmla="*/ 43 h 43"/>
                <a:gd name="T32" fmla="*/ 81 w 91"/>
                <a:gd name="T33" fmla="*/ 36 h 43"/>
                <a:gd name="T34" fmla="*/ 74 w 9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43">
                  <a:moveTo>
                    <a:pt x="74" y="29"/>
                  </a:moveTo>
                  <a:cubicBezTo>
                    <a:pt x="22" y="29"/>
                    <a:pt x="22" y="29"/>
                    <a:pt x="22" y="29"/>
                  </a:cubicBezTo>
                  <a:cubicBezTo>
                    <a:pt x="18" y="29"/>
                    <a:pt x="15" y="26"/>
                    <a:pt x="15" y="22"/>
                  </a:cubicBezTo>
                  <a:cubicBezTo>
                    <a:pt x="15" y="18"/>
                    <a:pt x="18" y="15"/>
                    <a:pt x="22" y="15"/>
                  </a:cubicBezTo>
                  <a:cubicBezTo>
                    <a:pt x="84" y="15"/>
                    <a:pt x="84" y="15"/>
                    <a:pt x="84" y="15"/>
                  </a:cubicBezTo>
                  <a:cubicBezTo>
                    <a:pt x="84" y="15"/>
                    <a:pt x="84" y="15"/>
                    <a:pt x="84" y="15"/>
                  </a:cubicBezTo>
                  <a:cubicBezTo>
                    <a:pt x="84" y="15"/>
                    <a:pt x="84" y="15"/>
                    <a:pt x="84" y="15"/>
                  </a:cubicBezTo>
                  <a:cubicBezTo>
                    <a:pt x="87" y="15"/>
                    <a:pt x="91" y="11"/>
                    <a:pt x="91" y="7"/>
                  </a:cubicBezTo>
                  <a:cubicBezTo>
                    <a:pt x="91" y="3"/>
                    <a:pt x="87" y="0"/>
                    <a:pt x="84" y="0"/>
                  </a:cubicBezTo>
                  <a:cubicBezTo>
                    <a:pt x="83" y="0"/>
                    <a:pt x="83" y="0"/>
                    <a:pt x="83" y="0"/>
                  </a:cubicBezTo>
                  <a:cubicBezTo>
                    <a:pt x="83" y="0"/>
                    <a:pt x="83" y="0"/>
                    <a:pt x="83" y="0"/>
                  </a:cubicBezTo>
                  <a:cubicBezTo>
                    <a:pt x="22" y="0"/>
                    <a:pt x="22" y="0"/>
                    <a:pt x="22" y="0"/>
                  </a:cubicBezTo>
                  <a:cubicBezTo>
                    <a:pt x="10" y="0"/>
                    <a:pt x="0" y="10"/>
                    <a:pt x="0" y="22"/>
                  </a:cubicBezTo>
                  <a:cubicBezTo>
                    <a:pt x="0" y="34"/>
                    <a:pt x="10" y="43"/>
                    <a:pt x="22" y="43"/>
                  </a:cubicBezTo>
                  <a:cubicBezTo>
                    <a:pt x="74" y="43"/>
                    <a:pt x="74" y="43"/>
                    <a:pt x="74" y="43"/>
                  </a:cubicBezTo>
                  <a:cubicBezTo>
                    <a:pt x="74" y="43"/>
                    <a:pt x="74" y="43"/>
                    <a:pt x="74" y="43"/>
                  </a:cubicBezTo>
                  <a:cubicBezTo>
                    <a:pt x="77" y="43"/>
                    <a:pt x="81" y="40"/>
                    <a:pt x="81" y="36"/>
                  </a:cubicBezTo>
                  <a:cubicBezTo>
                    <a:pt x="81" y="32"/>
                    <a:pt x="77" y="29"/>
                    <a:pt x="74"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70778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Section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Subsection Title</a:t>
            </a:r>
          </a:p>
        </p:txBody>
      </p:sp>
      <p:pic>
        <p:nvPicPr>
          <p:cNvPr id="238" name="Picture 237"/>
          <p:cNvPicPr>
            <a:picLocks noChangeAspect="1"/>
          </p:cNvPicPr>
          <p:nvPr userDrawn="1"/>
        </p:nvPicPr>
        <p:blipFill>
          <a:blip r:embed="rId2"/>
          <a:stretch>
            <a:fillRect/>
          </a:stretch>
        </p:blipFill>
        <p:spPr>
          <a:xfrm>
            <a:off x="7762541" y="4126542"/>
            <a:ext cx="4934424" cy="3292466"/>
          </a:xfrm>
          <a:prstGeom prst="rect">
            <a:avLst/>
          </a:prstGeom>
        </p:spPr>
      </p:pic>
    </p:spTree>
    <p:extLst>
      <p:ext uri="{BB962C8B-B14F-4D97-AF65-F5344CB8AC3E}">
        <p14:creationId xmlns:p14="http://schemas.microsoft.com/office/powerpoint/2010/main" val="262026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107C1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Section title</a:t>
            </a:r>
          </a:p>
        </p:txBody>
      </p:sp>
      <p:sp>
        <p:nvSpPr>
          <p:cNvPr id="4"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Subsection Title</a:t>
            </a:r>
          </a:p>
        </p:txBody>
      </p:sp>
      <p:pic>
        <p:nvPicPr>
          <p:cNvPr id="122" name="Picture 121"/>
          <p:cNvPicPr>
            <a:picLocks noChangeAspect="1"/>
          </p:cNvPicPr>
          <p:nvPr userDrawn="1"/>
        </p:nvPicPr>
        <p:blipFill>
          <a:blip r:embed="rId2"/>
          <a:stretch>
            <a:fillRect/>
          </a:stretch>
        </p:blipFill>
        <p:spPr>
          <a:xfrm>
            <a:off x="7762541" y="4126542"/>
            <a:ext cx="4934424" cy="3292466"/>
          </a:xfrm>
          <a:prstGeom prst="rect">
            <a:avLst/>
          </a:prstGeom>
        </p:spPr>
      </p:pic>
    </p:spTree>
    <p:extLst>
      <p:ext uri="{BB962C8B-B14F-4D97-AF65-F5344CB8AC3E}">
        <p14:creationId xmlns:p14="http://schemas.microsoft.com/office/powerpoint/2010/main" val="3101681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Section title</a:t>
            </a:r>
          </a:p>
        </p:txBody>
      </p:sp>
      <p:sp>
        <p:nvSpPr>
          <p:cNvPr id="4"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Subsection Title</a:t>
            </a:r>
          </a:p>
        </p:txBody>
      </p:sp>
      <p:pic>
        <p:nvPicPr>
          <p:cNvPr id="239" name="Picture 238"/>
          <p:cNvPicPr>
            <a:picLocks noChangeAspect="1"/>
          </p:cNvPicPr>
          <p:nvPr userDrawn="1"/>
        </p:nvPicPr>
        <p:blipFill>
          <a:blip r:embed="rId2"/>
          <a:stretch>
            <a:fillRect/>
          </a:stretch>
        </p:blipFill>
        <p:spPr>
          <a:xfrm>
            <a:off x="7762541" y="4126542"/>
            <a:ext cx="4934424" cy="3292466"/>
          </a:xfrm>
          <a:prstGeom prst="rect">
            <a:avLst/>
          </a:prstGeom>
        </p:spPr>
      </p:pic>
    </p:spTree>
    <p:extLst>
      <p:ext uri="{BB962C8B-B14F-4D97-AF65-F5344CB8AC3E}">
        <p14:creationId xmlns:p14="http://schemas.microsoft.com/office/powerpoint/2010/main" val="3624215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1">
    <p:bg>
      <p:bgPr>
        <a:solidFill>
          <a:srgbClr val="0072C6"/>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8588069" y="1978220"/>
            <a:ext cx="3854937" cy="4987354"/>
          </a:xfrm>
          <a:prstGeom prst="rect">
            <a:avLst/>
          </a:prstGeom>
        </p:spPr>
      </p:pic>
      <p:sp>
        <p:nvSpPr>
          <p:cNvPr id="6" name="Title 4"/>
          <p:cNvSpPr>
            <a:spLocks noGrp="1"/>
          </p:cNvSpPr>
          <p:nvPr>
            <p:ph type="title" hasCustomPrompt="1"/>
          </p:nvPr>
        </p:nvSpPr>
        <p:spPr>
          <a:xfrm>
            <a:off x="274639" y="1209973"/>
            <a:ext cx="10056812" cy="2751698"/>
          </a:xfrm>
        </p:spPr>
        <p:txBody>
          <a:bodyPr/>
          <a:lstStyle>
            <a:lvl1pPr>
              <a:defRPr sz="7200"/>
            </a:lvl1pPr>
          </a:lstStyle>
          <a:p>
            <a:r>
              <a:rPr lang="en-US" b="1">
                <a:solidFill>
                  <a:schemeClr val="tx1"/>
                </a:solidFill>
              </a:rPr>
              <a:t>Demonstration:</a:t>
            </a:r>
            <a:r>
              <a:rPr lang="en-US">
                <a:solidFill>
                  <a:schemeClr val="tx1"/>
                </a:solidFill>
              </a:rPr>
              <a:t> </a:t>
            </a:r>
            <a:br>
              <a:rPr lang="en-US">
                <a:solidFill>
                  <a:schemeClr val="tx1"/>
                </a:solidFill>
              </a:rPr>
            </a:br>
            <a:r>
              <a:rPr lang="en-US">
                <a:solidFill>
                  <a:schemeClr val="tx1"/>
                </a:solidFill>
              </a:rPr>
              <a:t>Demo Title</a:t>
            </a:r>
          </a:p>
        </p:txBody>
      </p:sp>
    </p:spTree>
    <p:extLst>
      <p:ext uri="{BB962C8B-B14F-4D97-AF65-F5344CB8AC3E}">
        <p14:creationId xmlns:p14="http://schemas.microsoft.com/office/powerpoint/2010/main" val="645137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02027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692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a:defRPr sz="2448"/>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94312679"/>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346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107C1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592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76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996285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Knowledge Measure">
    <p:bg>
      <p:bgPr>
        <a:solidFill>
          <a:srgbClr val="004B1C"/>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0" cy="3120854"/>
          </a:xfrm>
        </p:spPr>
        <p:txBody>
          <a:bodyP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baseline="0">
                <a:solidFill>
                  <a:schemeClr val="bg1"/>
                </a:solidFill>
              </a:defRPr>
            </a:lvl1pPr>
          </a:lstStyle>
          <a:p>
            <a:pPr lvl="0"/>
            <a:r>
              <a:rPr lang="en-US"/>
              <a:t>Question 1</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Question 2</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Question 3</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Question 4</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Question 5</a:t>
            </a:r>
          </a:p>
        </p:txBody>
      </p:sp>
      <p:sp>
        <p:nvSpPr>
          <p:cNvPr id="6" name="Title 5"/>
          <p:cNvSpPr>
            <a:spLocks noGrp="1"/>
          </p:cNvSpPr>
          <p:nvPr>
            <p:ph type="title" hasCustomPrompt="1"/>
          </p:nvPr>
        </p:nvSpPr>
        <p:spPr/>
        <p:txBody>
          <a:bodyPr/>
          <a:lstStyle>
            <a:lvl1pPr>
              <a:defRPr>
                <a:solidFill>
                  <a:schemeClr val="bg1"/>
                </a:solidFill>
              </a:defRPr>
            </a:lvl1pPr>
          </a:lstStyle>
          <a:p>
            <a:r>
              <a:rPr lang="en-US"/>
              <a:t>Knowledge Measure</a:t>
            </a:r>
          </a:p>
        </p:txBody>
      </p:sp>
      <p:pic>
        <p:nvPicPr>
          <p:cNvPr id="5" name="Picture 4"/>
          <p:cNvPicPr>
            <a:picLocks noChangeAspect="1"/>
          </p:cNvPicPr>
          <p:nvPr userDrawn="1"/>
        </p:nvPicPr>
        <p:blipFill>
          <a:blip r:embed="rId2"/>
          <a:stretch>
            <a:fillRect/>
          </a:stretch>
        </p:blipFill>
        <p:spPr>
          <a:xfrm>
            <a:off x="7874423" y="4187676"/>
            <a:ext cx="4827756" cy="3221292"/>
          </a:xfrm>
          <a:prstGeom prst="rect">
            <a:avLst/>
          </a:prstGeom>
        </p:spPr>
      </p:pic>
    </p:spTree>
    <p:extLst>
      <p:ext uri="{BB962C8B-B14F-4D97-AF65-F5344CB8AC3E}">
        <p14:creationId xmlns:p14="http://schemas.microsoft.com/office/powerpoint/2010/main" val="46636084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110663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36268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a:t>Click to edit Master title style</a:t>
            </a:r>
          </a:p>
        </p:txBody>
      </p:sp>
      <p:sp>
        <p:nvSpPr>
          <p:cNvPr id="5" name="Slide Number Placeholder 4"/>
          <p:cNvSpPr>
            <a:spLocks noGrp="1"/>
          </p:cNvSpPr>
          <p:nvPr>
            <p:ph type="sldNum" sz="quarter" idx="12"/>
          </p:nvPr>
        </p:nvSpPr>
        <p:spPr>
          <a:xfrm>
            <a:off x="9028104" y="6482889"/>
            <a:ext cx="2798207" cy="372394"/>
          </a:xfrm>
          <a:prstGeom prst="rect">
            <a:avLst/>
          </a:prstGeom>
        </p:spPr>
        <p:txBody>
          <a:bodyPr/>
          <a:lstStyle>
            <a:lvl1pPr>
              <a:defRPr sz="918"/>
            </a:lvl1p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410404" y="1165754"/>
            <a:ext cx="11398029" cy="1793120"/>
          </a:xfrm>
        </p:spPr>
        <p:txBody>
          <a:bodyPr/>
          <a:lstStyle>
            <a:lvl1pPr>
              <a:defRPr sz="1836"/>
            </a:lvl1pPr>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767316" y="6481594"/>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918">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25467934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520196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EULA">
    <p:bg>
      <p:bgPr>
        <a:solidFill>
          <a:schemeClr val="bg1"/>
        </a:solidFill>
        <a:effectLst/>
      </p:bgPr>
    </p:bg>
    <p:spTree>
      <p:nvGrpSpPr>
        <p:cNvPr id="1" name=""/>
        <p:cNvGrpSpPr/>
        <p:nvPr/>
      </p:nvGrpSpPr>
      <p:grpSpPr>
        <a:xfrm>
          <a:off x="0" y="0"/>
          <a:ext cx="0" cy="0"/>
          <a:chOff x="0" y="0"/>
          <a:chExt cx="0" cy="0"/>
        </a:xfrm>
      </p:grpSpPr>
      <p:sp>
        <p:nvSpPr>
          <p:cNvPr id="11" name="TextBox 10"/>
          <p:cNvSpPr txBox="1"/>
          <p:nvPr userDrawn="1"/>
        </p:nvSpPr>
        <p:spPr>
          <a:xfrm>
            <a:off x="304800" y="3412435"/>
            <a:ext cx="11684000" cy="3064564"/>
          </a:xfrm>
          <a:prstGeom prst="rect">
            <a:avLst/>
          </a:prstGeom>
          <a:noFill/>
          <a:ln>
            <a:noFill/>
          </a:ln>
        </p:spPr>
        <p:txBody>
          <a:bodyPr vert="horz" wrap="square" lIns="243755" tIns="182816" rIns="121879" bIns="60938" rtlCol="0" anchor="t" anchorCtr="0">
            <a:noAutofit/>
          </a:bodyPr>
          <a:lstStyle/>
          <a:p>
            <a:pPr defTabSz="609355">
              <a:lnSpc>
                <a:spcPct val="90000"/>
              </a:lnSpc>
              <a:spcAft>
                <a:spcPts val="800"/>
              </a:spcAft>
              <a:defRPr/>
            </a:pPr>
            <a:r>
              <a:rPr lang="en-US" sz="1224">
                <a:solidFill>
                  <a:srgbClr val="000000">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355">
              <a:lnSpc>
                <a:spcPct val="90000"/>
              </a:lnSpc>
              <a:spcAft>
                <a:spcPts val="800"/>
              </a:spcAft>
              <a:defRPr/>
            </a:pPr>
            <a:r>
              <a:rPr lang="en-US" sz="1224">
                <a:solidFill>
                  <a:srgbClr val="000000">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355">
              <a:lnSpc>
                <a:spcPct val="90000"/>
              </a:lnSpc>
              <a:spcAft>
                <a:spcPts val="400"/>
              </a:spcAft>
              <a:defRPr/>
            </a:pPr>
            <a:r>
              <a:rPr lang="en-US" sz="1224">
                <a:solidFill>
                  <a:srgbClr val="000000">
                    <a:alpha val="87000"/>
                  </a:srgbClr>
                </a:solidFill>
                <a:cs typeface="Segoe UI" panose="020B0502040204020203" pitchFamily="34" charset="0"/>
              </a:rPr>
              <a:t>For more information, see Use of Microsoft Copyrighted Content at</a:t>
            </a:r>
          </a:p>
          <a:p>
            <a:pPr algn="ctr" defTabSz="609355">
              <a:lnSpc>
                <a:spcPct val="90000"/>
              </a:lnSpc>
              <a:spcAft>
                <a:spcPts val="800"/>
              </a:spcAft>
              <a:defRPr/>
            </a:pPr>
            <a:r>
              <a:rPr lang="en-US" sz="1224" u="sng">
                <a:solidFill>
                  <a:prstClr val="black"/>
                </a:solidFill>
                <a:cs typeface="Segoe UI" panose="020B0502040204020203" pitchFamily="34" charset="0"/>
                <a:hlinkClick r:id="rId3" tooltip="http://www.microsoft.com/en-us/legal/intellectualproperty/Permissions/default.aspx"/>
              </a:rPr>
              <a:t>http://www.microsoft.com/en-us/legal/intellectualproperty/Permissions/default.aspx</a:t>
            </a:r>
            <a:endParaRPr lang="en-US" sz="1224">
              <a:solidFill>
                <a:prstClr val="black"/>
              </a:solidFill>
              <a:cs typeface="Segoe UI" panose="020B0502040204020203" pitchFamily="34" charset="0"/>
            </a:endParaRPr>
          </a:p>
          <a:p>
            <a:pPr defTabSz="609355">
              <a:lnSpc>
                <a:spcPct val="90000"/>
              </a:lnSpc>
              <a:spcAft>
                <a:spcPts val="800"/>
              </a:spcAft>
              <a:defRPr/>
            </a:pPr>
            <a:r>
              <a:rPr lang="en-IN" sz="1224">
                <a:solidFill>
                  <a:srgbClr val="000000">
                    <a:alpha val="87000"/>
                  </a:srgbClr>
                </a:solidFill>
                <a:cs typeface="Segoe UI" panose="020B0502040204020203" pitchFamily="34" charset="0"/>
              </a:rPr>
              <a:t>DirectX, Hyper-V, Internet Explorer, Microsoft, Outlook, OneDrive, SQL Server, Windows, Microsoft Azure, Windows PowerShell, Windows Server, Windows Vista, and Zune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a:p>
            <a:pPr defTabSz="609355">
              <a:lnSpc>
                <a:spcPct val="90000"/>
              </a:lnSpc>
              <a:spcAft>
                <a:spcPts val="800"/>
              </a:spcAft>
              <a:defRPr/>
            </a:pPr>
            <a:endParaRPr lang="en-US" sz="1360">
              <a:solidFill>
                <a:srgbClr val="000000">
                  <a:alpha val="87000"/>
                </a:srgbClr>
              </a:solidFill>
              <a:cs typeface="Segoe UI" panose="020B0502040204020203" pitchFamily="34" charset="0"/>
            </a:endParaRPr>
          </a:p>
        </p:txBody>
      </p:sp>
      <p:sp>
        <p:nvSpPr>
          <p:cNvPr id="13" name="TextBox 12"/>
          <p:cNvSpPr txBox="1"/>
          <p:nvPr userDrawn="1"/>
        </p:nvSpPr>
        <p:spPr>
          <a:xfrm>
            <a:off x="310777" y="103985"/>
            <a:ext cx="3149600" cy="406400"/>
          </a:xfrm>
          <a:prstGeom prst="rect">
            <a:avLst/>
          </a:prstGeom>
          <a:noFill/>
          <a:ln>
            <a:noFill/>
          </a:ln>
        </p:spPr>
        <p:txBody>
          <a:bodyPr vert="horz" wrap="none" lIns="243755" tIns="182816" rIns="121879" bIns="60938" rtlCol="0" anchor="ctr" anchorCtr="0">
            <a:noAutofit/>
          </a:bodyPr>
          <a:lstStyle/>
          <a:p>
            <a:pPr defTabSz="609355">
              <a:defRPr/>
            </a:pPr>
            <a:r>
              <a:rPr lang="en-US" sz="1496" b="1">
                <a:solidFill>
                  <a:srgbClr val="000000"/>
                </a:solidFill>
                <a:cs typeface="Segoe UI" panose="020B0502040204020203" pitchFamily="34" charset="0"/>
              </a:rPr>
              <a:t>Conditions and Terms of Use</a:t>
            </a:r>
            <a:endParaRPr lang="en-US" sz="1496">
              <a:solidFill>
                <a:srgbClr val="000000"/>
              </a:solidFill>
              <a:cs typeface="Segoe UI" panose="020B0502040204020203" pitchFamily="34" charset="0"/>
            </a:endParaRPr>
          </a:p>
        </p:txBody>
      </p:sp>
      <p:sp>
        <p:nvSpPr>
          <p:cNvPr id="14" name="TextBox 13"/>
          <p:cNvSpPr txBox="1"/>
          <p:nvPr userDrawn="1"/>
        </p:nvSpPr>
        <p:spPr>
          <a:xfrm>
            <a:off x="307790" y="2868962"/>
            <a:ext cx="3149600" cy="370545"/>
          </a:xfrm>
          <a:prstGeom prst="rect">
            <a:avLst/>
          </a:prstGeom>
          <a:noFill/>
          <a:ln>
            <a:noFill/>
          </a:ln>
        </p:spPr>
        <p:txBody>
          <a:bodyPr vert="horz" wrap="none" lIns="243755" tIns="182816" rIns="121879" bIns="60938" rtlCol="0" anchor="ctr" anchorCtr="0">
            <a:noAutofit/>
          </a:bodyPr>
          <a:lstStyle/>
          <a:p>
            <a:pPr defTabSz="609355">
              <a:defRPr/>
            </a:pPr>
            <a:r>
              <a:rPr lang="en-US" sz="1496" b="1">
                <a:solidFill>
                  <a:srgbClr val="000000"/>
                </a:solidFill>
                <a:cs typeface="Segoe UI" panose="020B0502040204020203" pitchFamily="34" charset="0"/>
              </a:rPr>
              <a:t>Copyright and Trademarks</a:t>
            </a:r>
          </a:p>
        </p:txBody>
      </p:sp>
      <p:sp>
        <p:nvSpPr>
          <p:cNvPr id="15" name="TextBox 14"/>
          <p:cNvSpPr txBox="1"/>
          <p:nvPr userDrawn="1"/>
        </p:nvSpPr>
        <p:spPr>
          <a:xfrm>
            <a:off x="304800" y="378530"/>
            <a:ext cx="3149600" cy="406400"/>
          </a:xfrm>
          <a:prstGeom prst="rect">
            <a:avLst/>
          </a:prstGeom>
          <a:noFill/>
          <a:ln>
            <a:noFill/>
          </a:ln>
        </p:spPr>
        <p:txBody>
          <a:bodyPr vert="horz" wrap="none" lIns="243755" tIns="182816" rIns="121879" bIns="60938" rtlCol="0" anchor="ctr" anchorCtr="0">
            <a:noAutofit/>
          </a:bodyPr>
          <a:lstStyle/>
          <a:p>
            <a:pPr defTabSz="609355">
              <a:defRPr/>
            </a:pPr>
            <a:r>
              <a:rPr lang="en-US" sz="1088">
                <a:solidFill>
                  <a:srgbClr val="277EB5"/>
                </a:solidFill>
                <a:cs typeface="Segoe UI" panose="020B0502040204020203" pitchFamily="34" charset="0"/>
              </a:rPr>
              <a:t>Microsoft Confidential</a:t>
            </a:r>
          </a:p>
        </p:txBody>
      </p:sp>
      <p:sp>
        <p:nvSpPr>
          <p:cNvPr id="16" name="TextBox 15"/>
          <p:cNvSpPr txBox="1"/>
          <p:nvPr userDrawn="1"/>
        </p:nvSpPr>
        <p:spPr>
          <a:xfrm>
            <a:off x="304800" y="3114289"/>
            <a:ext cx="3149600" cy="406400"/>
          </a:xfrm>
          <a:prstGeom prst="rect">
            <a:avLst/>
          </a:prstGeom>
          <a:noFill/>
          <a:ln>
            <a:noFill/>
          </a:ln>
        </p:spPr>
        <p:txBody>
          <a:bodyPr vert="horz" wrap="none" lIns="243755" tIns="182816" rIns="121879" bIns="60938" rtlCol="0" anchor="ctr" anchorCtr="0">
            <a:noAutofit/>
          </a:bodyPr>
          <a:lstStyle/>
          <a:p>
            <a:pPr defTabSz="609355">
              <a:defRPr/>
            </a:pPr>
            <a:r>
              <a:rPr lang="en-US" sz="1088">
                <a:solidFill>
                  <a:srgbClr val="277EB5"/>
                </a:solidFill>
                <a:cs typeface="Segoe UI" panose="020B0502040204020203" pitchFamily="34" charset="0"/>
              </a:rPr>
              <a:t>© 2016 Microsoft Corporation. All rights reserved.</a:t>
            </a:r>
          </a:p>
        </p:txBody>
      </p:sp>
      <p:sp>
        <p:nvSpPr>
          <p:cNvPr id="17" name="TextBox 16"/>
          <p:cNvSpPr txBox="1"/>
          <p:nvPr userDrawn="1"/>
        </p:nvSpPr>
        <p:spPr>
          <a:xfrm>
            <a:off x="304800" y="613936"/>
            <a:ext cx="11684000" cy="2438400"/>
          </a:xfrm>
          <a:prstGeom prst="rect">
            <a:avLst/>
          </a:prstGeom>
          <a:noFill/>
          <a:ln>
            <a:noFill/>
          </a:ln>
        </p:spPr>
        <p:txBody>
          <a:bodyPr vert="horz" wrap="square" lIns="243755" tIns="182816" rIns="121879" bIns="60938" rtlCol="0" anchor="t" anchorCtr="0">
            <a:normAutofit/>
          </a:bodyPr>
          <a:lstStyle/>
          <a:p>
            <a:pPr defTabSz="609355">
              <a:spcAft>
                <a:spcPts val="800"/>
              </a:spcAft>
              <a:defRPr/>
            </a:pPr>
            <a:r>
              <a:rPr lang="en-US" sz="1224">
                <a:solidFill>
                  <a:srgbClr val="000000">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355">
              <a:spcAft>
                <a:spcPts val="800"/>
              </a:spcAft>
              <a:defRPr/>
            </a:pPr>
            <a:r>
              <a:rPr lang="en-US" sz="1224">
                <a:solidFill>
                  <a:srgbClr val="000000">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355">
              <a:spcAft>
                <a:spcPts val="800"/>
              </a:spcAft>
              <a:defRPr/>
            </a:pPr>
            <a:r>
              <a:rPr lang="en-US" sz="1224">
                <a:solidFill>
                  <a:srgbClr val="000000">
                    <a:alpha val="87000"/>
                  </a:srgbClr>
                </a:solidFill>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355">
              <a:spcAft>
                <a:spcPts val="800"/>
              </a:spcAft>
              <a:defRPr/>
            </a:pPr>
            <a:endParaRPr lang="en-US" sz="1360">
              <a:solidFill>
                <a:srgbClr val="000000">
                  <a:alpha val="87000"/>
                </a:srgbClr>
              </a:solidFill>
              <a:cs typeface="Segoe UI" panose="020B0502040204020203" pitchFamily="34" charset="0"/>
            </a:endParaRPr>
          </a:p>
        </p:txBody>
      </p:sp>
    </p:spTree>
    <p:custDataLst>
      <p:tags r:id="rId1"/>
    </p:custDataLst>
    <p:extLst>
      <p:ext uri="{BB962C8B-B14F-4D97-AF65-F5344CB8AC3E}">
        <p14:creationId xmlns:p14="http://schemas.microsoft.com/office/powerpoint/2010/main" val="2347038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29" Type="http://schemas.openxmlformats.org/officeDocument/2006/relationships/slideLayout" Target="../slideLayouts/slideLayout39.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slideLayout" Target="../slideLayouts/slideLayout38.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31" Type="http://schemas.openxmlformats.org/officeDocument/2006/relationships/image" Target="../media/image2.pn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image" Target="../media/image2.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image" Target="../media/image2.png"/><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theme" Target="../theme/theme4.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image" Target="../media/image2.png"/><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image" Target="../media/image8.jpg"/><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slideLayout" Target="../slideLayouts/slideLayout175.xml"/><Relationship Id="rId39" Type="http://schemas.openxmlformats.org/officeDocument/2006/relationships/slideLayout" Target="../slideLayouts/slideLayout188.xml"/><Relationship Id="rId21" Type="http://schemas.openxmlformats.org/officeDocument/2006/relationships/slideLayout" Target="../slideLayouts/slideLayout170.xml"/><Relationship Id="rId34" Type="http://schemas.openxmlformats.org/officeDocument/2006/relationships/slideLayout" Target="../slideLayouts/slideLayout183.xml"/><Relationship Id="rId42" Type="http://schemas.openxmlformats.org/officeDocument/2006/relationships/slideLayout" Target="../slideLayouts/slideLayout191.xml"/><Relationship Id="rId47" Type="http://schemas.openxmlformats.org/officeDocument/2006/relationships/tags" Target="../tags/tag4.xml"/><Relationship Id="rId50" Type="http://schemas.openxmlformats.org/officeDocument/2006/relationships/image" Target="../media/image10.emf"/><Relationship Id="rId7" Type="http://schemas.openxmlformats.org/officeDocument/2006/relationships/slideLayout" Target="../slideLayouts/slideLayout15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9" Type="http://schemas.openxmlformats.org/officeDocument/2006/relationships/slideLayout" Target="../slideLayouts/slideLayout178.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32" Type="http://schemas.openxmlformats.org/officeDocument/2006/relationships/slideLayout" Target="../slideLayouts/slideLayout181.xml"/><Relationship Id="rId37" Type="http://schemas.openxmlformats.org/officeDocument/2006/relationships/slideLayout" Target="../slideLayouts/slideLayout186.xml"/><Relationship Id="rId40" Type="http://schemas.openxmlformats.org/officeDocument/2006/relationships/slideLayout" Target="../slideLayouts/slideLayout189.xml"/><Relationship Id="rId45" Type="http://schemas.openxmlformats.org/officeDocument/2006/relationships/slideLayout" Target="../slideLayouts/slideLayout194.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slideLayout" Target="../slideLayouts/slideLayout177.xml"/><Relationship Id="rId36" Type="http://schemas.openxmlformats.org/officeDocument/2006/relationships/slideLayout" Target="../slideLayouts/slideLayout185.xml"/><Relationship Id="rId49" Type="http://schemas.openxmlformats.org/officeDocument/2006/relationships/tags" Target="../tags/tag6.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31" Type="http://schemas.openxmlformats.org/officeDocument/2006/relationships/slideLayout" Target="../slideLayouts/slideLayout180.xml"/><Relationship Id="rId44" Type="http://schemas.openxmlformats.org/officeDocument/2006/relationships/slideLayout" Target="../slideLayouts/slideLayout193.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slideLayout" Target="../slideLayouts/slideLayout176.xml"/><Relationship Id="rId30" Type="http://schemas.openxmlformats.org/officeDocument/2006/relationships/slideLayout" Target="../slideLayouts/slideLayout179.xml"/><Relationship Id="rId35" Type="http://schemas.openxmlformats.org/officeDocument/2006/relationships/slideLayout" Target="../slideLayouts/slideLayout184.xml"/><Relationship Id="rId43" Type="http://schemas.openxmlformats.org/officeDocument/2006/relationships/slideLayout" Target="../slideLayouts/slideLayout192.xml"/><Relationship Id="rId48" Type="http://schemas.openxmlformats.org/officeDocument/2006/relationships/tags" Target="../tags/tag5.xml"/><Relationship Id="rId8" Type="http://schemas.openxmlformats.org/officeDocument/2006/relationships/slideLayout" Target="../slideLayouts/slideLayout157.xml"/><Relationship Id="rId3" Type="http://schemas.openxmlformats.org/officeDocument/2006/relationships/slideLayout" Target="../slideLayouts/slideLayout152.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33" Type="http://schemas.openxmlformats.org/officeDocument/2006/relationships/slideLayout" Target="../slideLayouts/slideLayout182.xml"/><Relationship Id="rId38" Type="http://schemas.openxmlformats.org/officeDocument/2006/relationships/slideLayout" Target="../slideLayouts/slideLayout187.xml"/><Relationship Id="rId46" Type="http://schemas.openxmlformats.org/officeDocument/2006/relationships/theme" Target="../theme/theme7.xml"/><Relationship Id="rId20" Type="http://schemas.openxmlformats.org/officeDocument/2006/relationships/slideLayout" Target="../slideLayouts/slideLayout169.xml"/><Relationship Id="rId41" Type="http://schemas.openxmlformats.org/officeDocument/2006/relationships/slideLayout" Target="../slideLayouts/slideLayout190.xml"/><Relationship Id="rId1" Type="http://schemas.openxmlformats.org/officeDocument/2006/relationships/slideLayout" Target="../slideLayouts/slideLayout150.xml"/><Relationship Id="rId6"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12219106" y="5937251"/>
            <a:ext cx="188435" cy="382308"/>
          </a:xfrm>
          <a:prstGeom prst="rect">
            <a:avLst/>
          </a:prstGeom>
          <a:noFill/>
        </p:spPr>
        <p:txBody>
          <a:bodyPr wrap="none" rtlCol="0">
            <a:spAutoFit/>
          </a:bodyPr>
          <a:lstStyle/>
          <a:p>
            <a:pPr defTabSz="931607"/>
            <a:endParaRPr lang="en-US" sz="1836" dirty="0">
              <a:solidFill>
                <a:prstClr val="black"/>
              </a:solidFill>
            </a:endParaRPr>
          </a:p>
        </p:txBody>
      </p:sp>
      <p:sp>
        <p:nvSpPr>
          <p:cNvPr id="9" name="Title Placeholder 8"/>
          <p:cNvSpPr>
            <a:spLocks noGrp="1"/>
          </p:cNvSpPr>
          <p:nvPr>
            <p:ph type="title"/>
          </p:nvPr>
        </p:nvSpPr>
        <p:spPr>
          <a:xfrm>
            <a:off x="621824" y="280105"/>
            <a:ext cx="11192828" cy="1165754"/>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21824" y="1632057"/>
            <a:ext cx="11192828" cy="46160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6C770997-4A99-4043-97DC-DA94969F2B06}"/>
              </a:ext>
            </a:extLst>
          </p:cNvPr>
          <p:cNvSpPr txBox="1"/>
          <p:nvPr userDrawn="1"/>
        </p:nvSpPr>
        <p:spPr>
          <a:xfrm>
            <a:off x="127396" y="6669292"/>
            <a:ext cx="2381664" cy="286306"/>
          </a:xfrm>
          <a:prstGeom prst="rect">
            <a:avLst/>
          </a:prstGeom>
          <a:noFill/>
        </p:spPr>
        <p:txBody>
          <a:bodyPr wrap="square" rtlCol="0">
            <a:spAutoFit/>
          </a:bodyPr>
          <a:lstStyle/>
          <a:p>
            <a:r>
              <a:rPr lang="en-US" sz="1224" dirty="0">
                <a:solidFill>
                  <a:schemeClr val="bg1"/>
                </a:solidFill>
              </a:rPr>
              <a:t>www.ThatAwesomeTrainer.com</a:t>
            </a:r>
          </a:p>
        </p:txBody>
      </p:sp>
    </p:spTree>
    <p:extLst>
      <p:ext uri="{BB962C8B-B14F-4D97-AF65-F5344CB8AC3E}">
        <p14:creationId xmlns:p14="http://schemas.microsoft.com/office/powerpoint/2010/main" val="2083938081"/>
      </p:ext>
    </p:extLst>
  </p:cSld>
  <p:clrMap bg1="lt1" tx1="dk1" bg2="lt2" tx2="dk2" accent1="accent1" accent2="accent2" accent3="accent3" accent4="accent4" accent5="accent5" accent6="accent6" hlink="hlink" folHlink="folHlink"/>
  <p:sldLayoutIdLst>
    <p:sldLayoutId id="2147484344" r:id="rId1"/>
    <p:sldLayoutId id="2147484345" r:id="rId2"/>
    <p:sldLayoutId id="2147484346" r:id="rId3"/>
    <p:sldLayoutId id="2147484347" r:id="rId4"/>
    <p:sldLayoutId id="2147484348" r:id="rId5"/>
    <p:sldLayoutId id="2147484349" r:id="rId6"/>
    <p:sldLayoutId id="2147484385" r:id="rId7"/>
    <p:sldLayoutId id="2147484403" r:id="rId8"/>
    <p:sldLayoutId id="2147484526" r:id="rId9"/>
    <p:sldLayoutId id="2147484595" r:id="rId10"/>
  </p:sldLayoutIdLst>
  <p:hf hdr="0" ftr="0" dt="0"/>
  <p:txStyles>
    <p:titleStyle>
      <a:lvl1pPr marL="0" marR="0" indent="0" algn="l" defTabSz="466209" rtl="0" eaLnBrk="1" fontAlgn="auto" latinLnBrk="0" hangingPunct="1">
        <a:lnSpc>
          <a:spcPts val="3570"/>
        </a:lnSpc>
        <a:spcBef>
          <a:spcPct val="0"/>
        </a:spcBef>
        <a:spcAft>
          <a:spcPts val="0"/>
        </a:spcAft>
        <a:buClrTx/>
        <a:buSzTx/>
        <a:buFontTx/>
        <a:buNone/>
        <a:tabLst/>
        <a:defRPr kumimoji="0" lang="en-US" sz="3672" b="0" i="0" u="none" strike="noStrike" kern="1200" cap="none" spc="0" normalizeH="0" baseline="0">
          <a:ln>
            <a:noFill/>
          </a:ln>
          <a:solidFill>
            <a:srgbClr val="424CA0"/>
          </a:solidFill>
          <a:effectLst/>
          <a:uLnTx/>
          <a:uFillTx/>
          <a:latin typeface="+mj-lt"/>
          <a:ea typeface="+mj-ea"/>
          <a:cs typeface="Segoe UI Light"/>
        </a:defRPr>
      </a:lvl1pPr>
    </p:titleStyle>
    <p:bodyStyle>
      <a:lvl1pPr marL="0" indent="0" algn="l" defTabSz="932418" rtl="0" eaLnBrk="1" latinLnBrk="0" hangingPunct="1">
        <a:spcBef>
          <a:spcPct val="20000"/>
        </a:spcBef>
        <a:buFont typeface="Arial"/>
        <a:buNone/>
        <a:defRPr sz="2448" kern="1200">
          <a:solidFill>
            <a:srgbClr val="404040"/>
          </a:solidFill>
          <a:latin typeface="+mn-lt"/>
          <a:ea typeface="+mn-ea"/>
          <a:cs typeface="+mn-cs"/>
        </a:defRPr>
      </a:lvl1pPr>
      <a:lvl2pPr marL="349656" indent="-349656" algn="l" defTabSz="932418" rtl="0" eaLnBrk="1" latinLnBrk="0" hangingPunct="1">
        <a:spcBef>
          <a:spcPct val="20000"/>
        </a:spcBef>
        <a:buClr>
          <a:schemeClr val="accent4"/>
        </a:buClr>
        <a:buFont typeface="Arial"/>
        <a:buChar char="•"/>
        <a:defRPr lang="en-US" sz="2040" kern="1200" dirty="0" smtClean="0">
          <a:solidFill>
            <a:srgbClr val="404040"/>
          </a:solidFill>
          <a:latin typeface="Century Gothic"/>
          <a:ea typeface="+mn-ea"/>
          <a:cs typeface="+mn-cs"/>
        </a:defRPr>
      </a:lvl2pPr>
      <a:lvl3pPr marL="650750" indent="-349656" algn="l" defTabSz="932418" rtl="0" eaLnBrk="1" latinLnBrk="0" hangingPunct="1">
        <a:spcBef>
          <a:spcPct val="20000"/>
        </a:spcBef>
        <a:buClr>
          <a:schemeClr val="accent4"/>
        </a:buClr>
        <a:buFont typeface="Arial"/>
        <a:buChar char="•"/>
        <a:defRPr lang="en-US" sz="1836" kern="1200" dirty="0" smtClean="0">
          <a:solidFill>
            <a:srgbClr val="404040"/>
          </a:solidFill>
          <a:latin typeface="Century Gothic"/>
          <a:ea typeface="+mn-ea"/>
          <a:cs typeface="+mn-cs"/>
        </a:defRPr>
      </a:lvl3pPr>
      <a:lvl4pPr marL="940512" indent="-349656" algn="l" defTabSz="932418" rtl="0" eaLnBrk="1" latinLnBrk="0" hangingPunct="1">
        <a:spcBef>
          <a:spcPct val="20000"/>
        </a:spcBef>
        <a:buClr>
          <a:schemeClr val="accent4"/>
        </a:buClr>
        <a:buFont typeface="Arial"/>
        <a:buChar char="•"/>
        <a:defRPr lang="en-US" sz="1836" kern="1200" dirty="0" smtClean="0">
          <a:solidFill>
            <a:srgbClr val="404040"/>
          </a:solidFill>
          <a:latin typeface="Century Gothic"/>
          <a:ea typeface="+mn-ea"/>
          <a:cs typeface="+mn-cs"/>
        </a:defRPr>
      </a:lvl4pPr>
      <a:lvl5pPr marL="1212467" indent="-349656" algn="l" defTabSz="932418" rtl="0" eaLnBrk="1" latinLnBrk="0" hangingPunct="1">
        <a:spcBef>
          <a:spcPct val="20000"/>
        </a:spcBef>
        <a:buClr>
          <a:schemeClr val="accent4"/>
        </a:buClr>
        <a:buFont typeface="Arial"/>
        <a:buChar char="•"/>
        <a:defRPr lang="en-US" sz="1836" kern="1200" dirty="0">
          <a:solidFill>
            <a:srgbClr val="404040"/>
          </a:solidFill>
          <a:latin typeface="Century Gothic"/>
          <a:ea typeface="+mn-ea"/>
          <a:cs typeface="+mn-cs"/>
        </a:defRPr>
      </a:lvl5pPr>
      <a:lvl6pPr marL="2564149" indent="-233104" algn="l" defTabSz="932418"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357" indent="-233104" algn="l" defTabSz="932418"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565" indent="-233104" algn="l" defTabSz="932418"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774" indent="-233104" algn="l" defTabSz="932418"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5257933"/>
      </p:ext>
    </p:extLst>
  </p:cSld>
  <p:clrMap bg1="lt1" tx1="dk1" bg2="lt2" tx2="dk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 id="2147484416" r:id="rId12"/>
    <p:sldLayoutId id="2147484417" r:id="rId13"/>
    <p:sldLayoutId id="2147484418" r:id="rId14"/>
    <p:sldLayoutId id="2147484419" r:id="rId15"/>
    <p:sldLayoutId id="2147484420" r:id="rId16"/>
    <p:sldLayoutId id="2147484421" r:id="rId17"/>
    <p:sldLayoutId id="2147484422" r:id="rId18"/>
    <p:sldLayoutId id="2147484423" r:id="rId19"/>
    <p:sldLayoutId id="2147484424" r:id="rId20"/>
    <p:sldLayoutId id="2147484425" r:id="rId21"/>
    <p:sldLayoutId id="2147484426" r:id="rId22"/>
    <p:sldLayoutId id="2147484427" r:id="rId23"/>
    <p:sldLayoutId id="2147484428" r:id="rId24"/>
    <p:sldLayoutId id="2147484429" r:id="rId25"/>
    <p:sldLayoutId id="2147484430" r:id="rId26"/>
    <p:sldLayoutId id="2147484431" r:id="rId27"/>
    <p:sldLayoutId id="2147484432" r:id="rId28"/>
    <p:sldLayoutId id="2147484433"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950049658"/>
      </p:ext>
    </p:extLst>
  </p:cSld>
  <p:clrMap bg1="lt1" tx1="dk1" bg2="lt2" tx2="dk2" accent1="accent1" accent2="accent2" accent3="accent3" accent4="accent4" accent5="accent5" accent6="accent6" hlink="hlink" folHlink="folHlink"/>
  <p:sldLayoutIdLst>
    <p:sldLayoutId id="2147484435" r:id="rId1"/>
    <p:sldLayoutId id="2147484436" r:id="rId2"/>
    <p:sldLayoutId id="2147484437" r:id="rId3"/>
    <p:sldLayoutId id="2147484438" r:id="rId4"/>
    <p:sldLayoutId id="2147484439" r:id="rId5"/>
    <p:sldLayoutId id="2147484440" r:id="rId6"/>
    <p:sldLayoutId id="2147484441" r:id="rId7"/>
    <p:sldLayoutId id="2147484442" r:id="rId8"/>
    <p:sldLayoutId id="2147484443" r:id="rId9"/>
    <p:sldLayoutId id="2147484444" r:id="rId10"/>
    <p:sldLayoutId id="2147484445" r:id="rId11"/>
    <p:sldLayoutId id="2147484446" r:id="rId12"/>
    <p:sldLayoutId id="2147484447" r:id="rId13"/>
    <p:sldLayoutId id="2147484448" r:id="rId14"/>
    <p:sldLayoutId id="2147484449" r:id="rId15"/>
    <p:sldLayoutId id="2147484450" r:id="rId16"/>
    <p:sldLayoutId id="2147484451" r:id="rId17"/>
    <p:sldLayoutId id="2147484452" r:id="rId18"/>
    <p:sldLayoutId id="2147484453" r:id="rId19"/>
    <p:sldLayoutId id="2147484454" r:id="rId20"/>
    <p:sldLayoutId id="2147484455" r:id="rId21"/>
    <p:sldLayoutId id="2147484456" r:id="rId22"/>
    <p:sldLayoutId id="2147484457" r:id="rId23"/>
    <p:sldLayoutId id="2147484458" r:id="rId24"/>
    <p:sldLayoutId id="2147484459" r:id="rId25"/>
    <p:sldLayoutId id="2147484460" r:id="rId26"/>
    <p:sldLayoutId id="2147484461" r:id="rId27"/>
    <p:sldLayoutId id="2147484462" r:id="rId28"/>
    <p:sldLayoutId id="2147484463" r:id="rId29"/>
    <p:sldLayoutId id="2147484464"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705804958"/>
      </p:ext>
    </p:extLst>
  </p:cSld>
  <p:clrMap bg1="lt1" tx1="dk1" bg2="lt2" tx2="dk2" accent1="accent1" accent2="accent2" accent3="accent3" accent4="accent4" accent5="accent5" accent6="accent6" hlink="hlink" folHlink="folHlink"/>
  <p:sldLayoutIdLst>
    <p:sldLayoutId id="2147484466" r:id="rId1"/>
    <p:sldLayoutId id="2147484467" r:id="rId2"/>
    <p:sldLayoutId id="2147484468" r:id="rId3"/>
    <p:sldLayoutId id="2147484469" r:id="rId4"/>
    <p:sldLayoutId id="2147484470" r:id="rId5"/>
    <p:sldLayoutId id="2147484471" r:id="rId6"/>
    <p:sldLayoutId id="2147484472" r:id="rId7"/>
    <p:sldLayoutId id="2147484473" r:id="rId8"/>
    <p:sldLayoutId id="2147484474" r:id="rId9"/>
    <p:sldLayoutId id="2147484475" r:id="rId10"/>
    <p:sldLayoutId id="2147484476" r:id="rId11"/>
    <p:sldLayoutId id="2147484477" r:id="rId12"/>
    <p:sldLayoutId id="2147484478" r:id="rId13"/>
    <p:sldLayoutId id="2147484479" r:id="rId14"/>
    <p:sldLayoutId id="2147484480" r:id="rId15"/>
    <p:sldLayoutId id="2147484481" r:id="rId16"/>
    <p:sldLayoutId id="2147484482" r:id="rId17"/>
    <p:sldLayoutId id="2147484483" r:id="rId18"/>
    <p:sldLayoutId id="2147484484" r:id="rId19"/>
    <p:sldLayoutId id="2147484485" r:id="rId20"/>
    <p:sldLayoutId id="2147484486" r:id="rId21"/>
    <p:sldLayoutId id="2147484487" r:id="rId22"/>
    <p:sldLayoutId id="2147484488" r:id="rId23"/>
    <p:sldLayoutId id="2147484489" r:id="rId24"/>
    <p:sldLayoutId id="2147484490" r:id="rId25"/>
    <p:sldLayoutId id="2147484491" r:id="rId26"/>
    <p:sldLayoutId id="2147484492" r:id="rId27"/>
    <p:sldLayoutId id="2147484493" r:id="rId28"/>
    <p:sldLayoutId id="2147484494" r:id="rId29"/>
    <p:sldLayoutId id="2147484495"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1"/>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54585987"/>
      </p:ext>
    </p:extLst>
  </p:cSld>
  <p:clrMap bg1="lt1" tx1="dk1" bg2="lt2" tx2="dk2" accent1="accent1" accent2="accent2" accent3="accent3" accent4="accent4" accent5="accent5" accent6="accent6" hlink="hlink" folHlink="folHlink"/>
  <p:sldLayoutIdLst>
    <p:sldLayoutId id="2147484497"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 id="2147484515" r:id="rId19"/>
    <p:sldLayoutId id="2147484516" r:id="rId20"/>
    <p:sldLayoutId id="2147484517" r:id="rId21"/>
    <p:sldLayoutId id="2147484518" r:id="rId22"/>
    <p:sldLayoutId id="2147484519" r:id="rId23"/>
    <p:sldLayoutId id="2147484520" r:id="rId24"/>
    <p:sldLayoutId id="2147484521" r:id="rId25"/>
    <p:sldLayoutId id="2147484522" r:id="rId26"/>
    <p:sldLayoutId id="2147484523" r:id="rId27"/>
    <p:sldLayoutId id="2147484524" r:id="rId28"/>
    <p:sldLayoutId id="2147484525"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solidFill>
            <a:srgbClr val="0078D7"/>
          </a:soli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solidFill>
            <a:srgbClr val="000000"/>
          </a:soli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2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2219106" y="5937251"/>
            <a:ext cx="188435" cy="382308"/>
          </a:xfrm>
          <a:prstGeom prst="rect">
            <a:avLst/>
          </a:prstGeom>
          <a:noFill/>
        </p:spPr>
        <p:txBody>
          <a:bodyPr wrap="none" rtlCol="0">
            <a:spAutoFit/>
          </a:bodyPr>
          <a:lstStyle/>
          <a:p>
            <a:pPr defTabSz="931607"/>
            <a:endParaRPr lang="en-US" sz="1836" dirty="0">
              <a:solidFill>
                <a:prstClr val="black"/>
              </a:solidFill>
            </a:endParaRPr>
          </a:p>
        </p:txBody>
      </p:sp>
      <p:sp>
        <p:nvSpPr>
          <p:cNvPr id="9" name="Title Placeholder 8"/>
          <p:cNvSpPr>
            <a:spLocks noGrp="1"/>
          </p:cNvSpPr>
          <p:nvPr>
            <p:ph type="title"/>
          </p:nvPr>
        </p:nvSpPr>
        <p:spPr>
          <a:xfrm>
            <a:off x="621824" y="280105"/>
            <a:ext cx="11192828" cy="1165754"/>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21824" y="1632057"/>
            <a:ext cx="11192828" cy="46160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366AA394-BFB9-4EC5-BE48-0F9705F817FF}"/>
              </a:ext>
            </a:extLst>
          </p:cNvPr>
          <p:cNvSpPr/>
          <p:nvPr userDrawn="1"/>
        </p:nvSpPr>
        <p:spPr>
          <a:xfrm>
            <a:off x="0" y="6627168"/>
            <a:ext cx="12436475" cy="37668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836">
              <a:solidFill>
                <a:schemeClr val="accent4">
                  <a:lumMod val="75000"/>
                </a:schemeClr>
              </a:solidFill>
            </a:endParaRPr>
          </a:p>
        </p:txBody>
      </p:sp>
      <p:sp>
        <p:nvSpPr>
          <p:cNvPr id="7" name="Rectangle 6">
            <a:extLst>
              <a:ext uri="{FF2B5EF4-FFF2-40B4-BE49-F238E27FC236}">
                <a16:creationId xmlns:a16="http://schemas.microsoft.com/office/drawing/2014/main" id="{86B374D5-5744-4147-B311-13B6E1E8798F}"/>
              </a:ext>
            </a:extLst>
          </p:cNvPr>
          <p:cNvSpPr/>
          <p:nvPr userDrawn="1"/>
        </p:nvSpPr>
        <p:spPr>
          <a:xfrm>
            <a:off x="18513" y="6661782"/>
            <a:ext cx="5653273" cy="318286"/>
          </a:xfrm>
          <a:prstGeom prst="rect">
            <a:avLst/>
          </a:prstGeom>
          <a:noFill/>
          <a:ln>
            <a:noFill/>
          </a:ln>
        </p:spPr>
        <p:txBody>
          <a:bodyPr wrap="square" lIns="93260" tIns="46630" rIns="93260" bIns="4663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1" i="0" u="none" strike="noStrike" kern="1200" cap="none" spc="0" normalizeH="0" baseline="0" noProof="0" dirty="0">
                <a:ln w="10160">
                  <a:solidFill>
                    <a:schemeClr val="accent4">
                      <a:lumMod val="75000"/>
                    </a:schemeClr>
                  </a:solidFill>
                  <a:prstDash val="solid"/>
                </a:ln>
                <a:solidFill>
                  <a:schemeClr val="bg1"/>
                </a:solidFill>
                <a:effectLst>
                  <a:outerShdw blurRad="38100" dist="22860" dir="5400000" algn="tl" rotWithShape="0">
                    <a:srgbClr val="000000">
                      <a:alpha val="30000"/>
                    </a:srgbClr>
                  </a:outerShdw>
                </a:effectLst>
                <a:uLnTx/>
                <a:uFillTx/>
                <a:latin typeface="Segoe UI"/>
                <a:ea typeface="+mn-ea"/>
                <a:cs typeface="+mn-cs"/>
              </a:rPr>
              <a:t>Introduction to the Query Store</a:t>
            </a:r>
          </a:p>
        </p:txBody>
      </p:sp>
    </p:spTree>
    <p:extLst>
      <p:ext uri="{BB962C8B-B14F-4D97-AF65-F5344CB8AC3E}">
        <p14:creationId xmlns:p14="http://schemas.microsoft.com/office/powerpoint/2010/main" val="2758043847"/>
      </p:ext>
    </p:extLst>
  </p:cSld>
  <p:clrMap bg1="lt1" tx1="dk1" bg2="lt2" tx2="dk2" accent1="accent1" accent2="accent2" accent3="accent3" accent4="accent4" accent5="accent5" accent6="accent6" hlink="hlink" folHlink="folHlink"/>
  <p:sldLayoutIdLst>
    <p:sldLayoutId id="2147484528" r:id="rId1"/>
    <p:sldLayoutId id="2147484529" r:id="rId2"/>
    <p:sldLayoutId id="2147484530" r:id="rId3"/>
    <p:sldLayoutId id="2147484531" r:id="rId4"/>
    <p:sldLayoutId id="2147484532" r:id="rId5"/>
    <p:sldLayoutId id="2147484533" r:id="rId6"/>
    <p:sldLayoutId id="2147484534" r:id="rId7"/>
    <p:sldLayoutId id="2147484535" r:id="rId8"/>
    <p:sldLayoutId id="2147484536" r:id="rId9"/>
    <p:sldLayoutId id="2147484537" r:id="rId10"/>
    <p:sldLayoutId id="2147484538" r:id="rId11"/>
    <p:sldLayoutId id="2147484539" r:id="rId12"/>
    <p:sldLayoutId id="2147484540" r:id="rId13"/>
    <p:sldLayoutId id="2147484541" r:id="rId14"/>
    <p:sldLayoutId id="2147484542" r:id="rId15"/>
    <p:sldLayoutId id="2147484543" r:id="rId16"/>
    <p:sldLayoutId id="2147484544" r:id="rId17"/>
    <p:sldLayoutId id="2147484545" r:id="rId18"/>
    <p:sldLayoutId id="2147484546" r:id="rId19"/>
    <p:sldLayoutId id="2147484547" r:id="rId20"/>
    <p:sldLayoutId id="2147484548" r:id="rId21"/>
  </p:sldLayoutIdLst>
  <p:txStyles>
    <p:titleStyle>
      <a:lvl1pPr marL="0" marR="0" indent="0" algn="l" defTabSz="466209" rtl="0" eaLnBrk="1" fontAlgn="auto" latinLnBrk="0" hangingPunct="1">
        <a:lnSpc>
          <a:spcPts val="3570"/>
        </a:lnSpc>
        <a:spcBef>
          <a:spcPct val="0"/>
        </a:spcBef>
        <a:spcAft>
          <a:spcPts val="0"/>
        </a:spcAft>
        <a:buClrTx/>
        <a:buSzTx/>
        <a:buFontTx/>
        <a:buNone/>
        <a:tabLst/>
        <a:defRPr kumimoji="0" lang="en-US" sz="3672" b="0" i="0" u="none" strike="noStrike" kern="1200" cap="none" spc="0" normalizeH="0" baseline="0">
          <a:ln>
            <a:noFill/>
          </a:ln>
          <a:solidFill>
            <a:schemeClr val="accent4">
              <a:lumMod val="50000"/>
            </a:schemeClr>
          </a:solidFill>
          <a:effectLst/>
          <a:uLnTx/>
          <a:uFillTx/>
          <a:latin typeface="+mj-lt"/>
          <a:ea typeface="+mj-ea"/>
          <a:cs typeface="Segoe UI Light"/>
        </a:defRPr>
      </a:lvl1pPr>
    </p:titleStyle>
    <p:bodyStyle>
      <a:lvl1pPr marL="0" indent="0" algn="l" defTabSz="932418" rtl="0" eaLnBrk="1" latinLnBrk="0" hangingPunct="1">
        <a:spcBef>
          <a:spcPct val="20000"/>
        </a:spcBef>
        <a:buFont typeface="Arial"/>
        <a:buNone/>
        <a:defRPr sz="2448" kern="1200">
          <a:solidFill>
            <a:srgbClr val="404040"/>
          </a:solidFill>
          <a:latin typeface="+mn-lt"/>
          <a:ea typeface="+mn-ea"/>
          <a:cs typeface="+mn-cs"/>
        </a:defRPr>
      </a:lvl1pPr>
      <a:lvl2pPr marL="349656" indent="-349656" algn="l" defTabSz="932418" rtl="0" eaLnBrk="1" latinLnBrk="0" hangingPunct="1">
        <a:spcBef>
          <a:spcPct val="20000"/>
        </a:spcBef>
        <a:buClr>
          <a:schemeClr val="accent4"/>
        </a:buClr>
        <a:buFont typeface="Arial"/>
        <a:buChar char="•"/>
        <a:defRPr lang="en-US" sz="2040" kern="1200" dirty="0" smtClean="0">
          <a:solidFill>
            <a:srgbClr val="404040"/>
          </a:solidFill>
          <a:latin typeface="Century Gothic"/>
          <a:ea typeface="+mn-ea"/>
          <a:cs typeface="+mn-cs"/>
        </a:defRPr>
      </a:lvl2pPr>
      <a:lvl3pPr marL="650750" indent="-349656" algn="l" defTabSz="932418" rtl="0" eaLnBrk="1" latinLnBrk="0" hangingPunct="1">
        <a:spcBef>
          <a:spcPct val="20000"/>
        </a:spcBef>
        <a:buClr>
          <a:schemeClr val="accent4"/>
        </a:buClr>
        <a:buFont typeface="Arial"/>
        <a:buChar char="•"/>
        <a:defRPr lang="en-US" sz="1836" kern="1200" dirty="0" smtClean="0">
          <a:solidFill>
            <a:srgbClr val="404040"/>
          </a:solidFill>
          <a:latin typeface="Century Gothic"/>
          <a:ea typeface="+mn-ea"/>
          <a:cs typeface="+mn-cs"/>
        </a:defRPr>
      </a:lvl3pPr>
      <a:lvl4pPr marL="940512" indent="-349656" algn="l" defTabSz="932418" rtl="0" eaLnBrk="1" latinLnBrk="0" hangingPunct="1">
        <a:spcBef>
          <a:spcPct val="20000"/>
        </a:spcBef>
        <a:buClr>
          <a:schemeClr val="accent4"/>
        </a:buClr>
        <a:buFont typeface="Arial"/>
        <a:buChar char="•"/>
        <a:defRPr lang="en-US" sz="1836" kern="1200" dirty="0" smtClean="0">
          <a:solidFill>
            <a:srgbClr val="404040"/>
          </a:solidFill>
          <a:latin typeface="Century Gothic"/>
          <a:ea typeface="+mn-ea"/>
          <a:cs typeface="+mn-cs"/>
        </a:defRPr>
      </a:lvl4pPr>
      <a:lvl5pPr marL="1212467" indent="-349656" algn="l" defTabSz="932418" rtl="0" eaLnBrk="1" latinLnBrk="0" hangingPunct="1">
        <a:spcBef>
          <a:spcPct val="20000"/>
        </a:spcBef>
        <a:buClr>
          <a:schemeClr val="accent4"/>
        </a:buClr>
        <a:buFont typeface="Arial"/>
        <a:buChar char="•"/>
        <a:defRPr lang="en-US" sz="1836" kern="1200" dirty="0">
          <a:solidFill>
            <a:srgbClr val="404040"/>
          </a:solidFill>
          <a:latin typeface="Century Gothic"/>
          <a:ea typeface="+mn-ea"/>
          <a:cs typeface="+mn-cs"/>
        </a:defRPr>
      </a:lvl5pPr>
      <a:lvl6pPr marL="2564149" indent="-233104" algn="l" defTabSz="932418"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357" indent="-233104" algn="l" defTabSz="932418"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565" indent="-233104" algn="l" defTabSz="932418"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774" indent="-233104" algn="l" defTabSz="932418"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68786" y="326411"/>
            <a:ext cx="11098906" cy="470856"/>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68786" y="1436145"/>
            <a:ext cx="11098906" cy="4915597"/>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0"/>
          <a:srcRect l="762"/>
          <a:stretch/>
        </p:blipFill>
        <p:spPr>
          <a:xfrm rot="5400000">
            <a:off x="9600625" y="2909627"/>
            <a:ext cx="6994525" cy="119392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algn="l" defTabSz="951028" fontAlgn="base">
              <a:spcBef>
                <a:spcPct val="0"/>
              </a:spcBef>
              <a:spcAft>
                <a:spcPct val="0"/>
              </a:spcAft>
            </a:pPr>
            <a:endParaRPr lang="de-DE" sz="204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userDrawn="1">
            <p:custDataLst>
              <p:tags r:id="rId4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algn="l" defTabSz="951028" fontAlgn="base">
              <a:spcBef>
                <a:spcPct val="0"/>
              </a:spcBef>
              <a:spcAft>
                <a:spcPct val="0"/>
              </a:spcAft>
            </a:pPr>
            <a:endParaRPr lang="de-DE" sz="204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userDrawn="1">
            <p:custDataLst>
              <p:tags r:id="rId49"/>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543" tIns="158543" rIns="158543" bIns="158543"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11734938"/>
      </p:ext>
    </p:extLst>
  </p:cSld>
  <p:clrMap bg1="lt1" tx1="dk1" bg2="lt2" tx2="dk2" accent1="accent1" accent2="accent2" accent3="accent3" accent4="accent4" accent5="accent5" accent6="accent6" hlink="hlink" folHlink="folHlink"/>
  <p:sldLayoutIdLst>
    <p:sldLayoutId id="2147484550" r:id="rId1"/>
    <p:sldLayoutId id="2147484551" r:id="rId2"/>
    <p:sldLayoutId id="2147484552" r:id="rId3"/>
    <p:sldLayoutId id="2147484553" r:id="rId4"/>
    <p:sldLayoutId id="2147484554" r:id="rId5"/>
    <p:sldLayoutId id="2147484555" r:id="rId6"/>
    <p:sldLayoutId id="2147484556" r:id="rId7"/>
    <p:sldLayoutId id="2147484557" r:id="rId8"/>
    <p:sldLayoutId id="2147484558" r:id="rId9"/>
    <p:sldLayoutId id="2147484559" r:id="rId10"/>
    <p:sldLayoutId id="2147484560" r:id="rId11"/>
    <p:sldLayoutId id="2147484561" r:id="rId12"/>
    <p:sldLayoutId id="2147484562" r:id="rId13"/>
    <p:sldLayoutId id="2147484563" r:id="rId14"/>
    <p:sldLayoutId id="2147484564" r:id="rId15"/>
    <p:sldLayoutId id="2147484565" r:id="rId16"/>
    <p:sldLayoutId id="2147484566" r:id="rId17"/>
    <p:sldLayoutId id="2147484567" r:id="rId18"/>
    <p:sldLayoutId id="2147484568" r:id="rId19"/>
    <p:sldLayoutId id="2147484569" r:id="rId20"/>
    <p:sldLayoutId id="2147484570" r:id="rId21"/>
    <p:sldLayoutId id="2147484571" r:id="rId22"/>
    <p:sldLayoutId id="2147484572" r:id="rId23"/>
    <p:sldLayoutId id="2147484573" r:id="rId24"/>
    <p:sldLayoutId id="2147484574" r:id="rId25"/>
    <p:sldLayoutId id="2147484575" r:id="rId26"/>
    <p:sldLayoutId id="2147484576" r:id="rId27"/>
    <p:sldLayoutId id="2147484577" r:id="rId28"/>
    <p:sldLayoutId id="2147484578" r:id="rId29"/>
    <p:sldLayoutId id="2147484579" r:id="rId30"/>
    <p:sldLayoutId id="2147484580" r:id="rId31"/>
    <p:sldLayoutId id="2147484581" r:id="rId32"/>
    <p:sldLayoutId id="2147484582" r:id="rId33"/>
    <p:sldLayoutId id="2147484583" r:id="rId34"/>
    <p:sldLayoutId id="2147484584" r:id="rId35"/>
    <p:sldLayoutId id="2147484585" r:id="rId36"/>
    <p:sldLayoutId id="2147484586" r:id="rId37"/>
    <p:sldLayoutId id="2147484587" r:id="rId38"/>
    <p:sldLayoutId id="2147484588" r:id="rId39"/>
    <p:sldLayoutId id="2147484589" r:id="rId40"/>
    <p:sldLayoutId id="2147484590" r:id="rId41"/>
    <p:sldLayoutId id="2147484591" r:id="rId42"/>
    <p:sldLayoutId id="2147484592" r:id="rId43"/>
    <p:sldLayoutId id="2147484593" r:id="rId44"/>
    <p:sldLayoutId id="2147484594" r:id="rId45"/>
  </p:sldLayoutIdLst>
  <p:hf sldNum="0" hdr="0" ftr="0" dt="0"/>
  <p:txStyles>
    <p:titleStyle>
      <a:lvl1pPr algn="l" defTabSz="951304" rtl="0" eaLnBrk="1" latinLnBrk="0" hangingPunct="1">
        <a:lnSpc>
          <a:spcPts val="3692"/>
        </a:lnSpc>
        <a:spcBef>
          <a:spcPct val="0"/>
        </a:spcBef>
        <a:buNone/>
        <a:defRPr lang="en-GB" sz="3264" b="0" kern="1200" cap="none" spc="-51" baseline="0" dirty="0" smtClean="0">
          <a:ln w="3175">
            <a:noFill/>
          </a:ln>
          <a:solidFill>
            <a:schemeClr val="tx1"/>
          </a:solidFill>
          <a:effectLst/>
          <a:latin typeface="+mj-lt"/>
          <a:ea typeface="+mn-ea"/>
          <a:cs typeface="Segoe UI" pitchFamily="34" charset="0"/>
        </a:defRPr>
      </a:lvl1pPr>
    </p:titleStyle>
    <p:bodyStyle>
      <a:lvl1pPr marL="317083" indent="-317083" algn="l" defTabSz="951248" rtl="0" eaLnBrk="1" latinLnBrk="0" hangingPunct="1">
        <a:lnSpc>
          <a:spcPct val="100000"/>
        </a:lnSpc>
        <a:spcBef>
          <a:spcPts val="685"/>
        </a:spcBef>
        <a:buClr>
          <a:schemeClr val="tx1"/>
        </a:buClr>
        <a:buSzPct val="90000"/>
        <a:buFont typeface="Wingdings" panose="05000000000000000000" pitchFamily="2" charset="2"/>
        <a:buChar char=""/>
        <a:defRPr lang="en-US" sz="2448" kern="1200" spc="0" baseline="0" dirty="0" smtClean="0">
          <a:solidFill>
            <a:schemeClr val="tx1"/>
          </a:solidFill>
          <a:latin typeface="+mn-lt"/>
          <a:ea typeface="+mn-ea"/>
          <a:cs typeface="Segoe UI" panose="020B0502040204020203" pitchFamily="34" charset="0"/>
        </a:defRPr>
      </a:lvl1pPr>
      <a:lvl2pPr marL="634166" indent="-317083" algn="l" defTabSz="951248" rtl="0" eaLnBrk="1" latinLnBrk="0" hangingPunct="1">
        <a:lnSpc>
          <a:spcPct val="100000"/>
        </a:lnSpc>
        <a:spcBef>
          <a:spcPts val="490"/>
        </a:spcBef>
        <a:buClr>
          <a:schemeClr val="tx1"/>
        </a:buClr>
        <a:buSzPct val="90000"/>
        <a:buFont typeface="Wingdings" panose="05000000000000000000" pitchFamily="2" charset="2"/>
        <a:buChar char=""/>
        <a:defRPr lang="en-US" sz="2040" kern="1200" spc="0" baseline="0" dirty="0" smtClean="0">
          <a:solidFill>
            <a:schemeClr val="tx1"/>
          </a:solidFill>
          <a:latin typeface="+mn-lt"/>
          <a:ea typeface="+mn-ea"/>
          <a:cs typeface="+mn-cs"/>
        </a:defRPr>
      </a:lvl2pPr>
      <a:lvl3pPr marL="951248" indent="-317083" algn="l" defTabSz="951248" rtl="0" eaLnBrk="1" latinLnBrk="0" hangingPunct="1">
        <a:lnSpc>
          <a:spcPct val="100000"/>
        </a:lnSpc>
        <a:spcBef>
          <a:spcPts val="392"/>
        </a:spcBef>
        <a:buClr>
          <a:schemeClr val="tx1"/>
        </a:buClr>
        <a:buSzPct val="90000"/>
        <a:buFont typeface="Wingdings" panose="05000000000000000000" pitchFamily="2" charset="2"/>
        <a:buChar char=""/>
        <a:defRPr lang="en-US" sz="1632" kern="1200" spc="0" baseline="0" dirty="0" smtClean="0">
          <a:solidFill>
            <a:schemeClr val="tx1"/>
          </a:solidFill>
          <a:latin typeface="+mn-lt"/>
          <a:ea typeface="+mn-ea"/>
          <a:cs typeface="+mn-cs"/>
        </a:defRPr>
      </a:lvl3pPr>
      <a:lvl4pPr marL="1268331" indent="-317083" algn="l" defTabSz="951248"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4pPr>
      <a:lvl5pPr marL="1585414" indent="-335735" algn="l" defTabSz="951248"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5pPr>
      <a:lvl6pPr marL="317083" indent="-317083" algn="l" defTabSz="951248" rtl="0" eaLnBrk="1" latinLnBrk="0" hangingPunct="1">
        <a:lnSpc>
          <a:spcPct val="100000"/>
        </a:lnSpc>
        <a:spcBef>
          <a:spcPts val="490"/>
        </a:spcBef>
        <a:buSzPct val="100000"/>
        <a:buFont typeface="+mj-lt"/>
        <a:buAutoNum type="arabicPeriod"/>
        <a:defRPr sz="2040" kern="1200" baseline="0">
          <a:solidFill>
            <a:schemeClr val="tx1"/>
          </a:solidFill>
          <a:latin typeface="+mn-lt"/>
          <a:ea typeface="+mn-ea"/>
          <a:cs typeface="+mn-cs"/>
        </a:defRPr>
      </a:lvl6pPr>
      <a:lvl7pPr marL="634166" indent="-317083" algn="l" defTabSz="951248" rtl="0" eaLnBrk="1" latinLnBrk="0" hangingPunct="1">
        <a:lnSpc>
          <a:spcPct val="100000"/>
        </a:lnSpc>
        <a:spcBef>
          <a:spcPts val="490"/>
        </a:spcBef>
        <a:buSzPct val="90000"/>
        <a:buFont typeface="+mj-lt"/>
        <a:buAutoNum type="alphaLcPeriod"/>
        <a:defRPr lang="en-US" sz="1632" b="0" i="0" u="none" kern="1200" baseline="0" noProof="0" dirty="0">
          <a:ln>
            <a:noFill/>
          </a:ln>
          <a:solidFill>
            <a:schemeClr val="tx1"/>
          </a:solidFill>
          <a:latin typeface="+mn-lt"/>
          <a:ea typeface="+mn-ea"/>
          <a:cs typeface="Arial" panose="020B0604020202020204" pitchFamily="34" charset="0"/>
        </a:defRPr>
      </a:lvl7pPr>
      <a:lvl8pPr marL="0" indent="0" algn="l" defTabSz="951248" rtl="0" eaLnBrk="1" latinLnBrk="0" hangingPunct="1">
        <a:lnSpc>
          <a:spcPct val="100000"/>
        </a:lnSpc>
        <a:spcBef>
          <a:spcPts val="294"/>
        </a:spcBef>
        <a:buSzPct val="90000"/>
        <a:buFontTx/>
        <a:buNone/>
        <a:defRPr sz="1224" kern="1200" baseline="0">
          <a:solidFill>
            <a:schemeClr val="tx1"/>
          </a:solidFill>
          <a:latin typeface="+mn-lt"/>
          <a:ea typeface="+mn-ea"/>
          <a:cs typeface="+mn-cs"/>
        </a:defRPr>
      </a:lvl8pPr>
      <a:lvl9pPr marL="0" indent="0" algn="l" defTabSz="951248" rtl="0" eaLnBrk="1" latinLnBrk="0" hangingPunct="1">
        <a:lnSpc>
          <a:spcPct val="100000"/>
        </a:lnSpc>
        <a:spcBef>
          <a:spcPts val="245"/>
        </a:spcBef>
        <a:buSzPct val="90000"/>
        <a:buFont typeface="Wingdings" panose="05000000000000000000" pitchFamily="2" charset="2"/>
        <a:buNone/>
        <a:defRPr sz="1020" kern="1200" baseline="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34.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png"/><Relationship Id="rId9" Type="http://schemas.openxmlformats.org/officeDocument/2006/relationships/image" Target="../media/image19.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15.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1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19.xml"/></Relationships>
</file>

<file path=ppt/slides/_rels/slide1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12.xml"/><Relationship Id="rId7" Type="http://schemas.openxmlformats.org/officeDocument/2006/relationships/diagramColors" Target="../diagrams/colors4.xml"/><Relationship Id="rId2" Type="http://schemas.openxmlformats.org/officeDocument/2006/relationships/slideLayout" Target="../slideLayouts/slideLayout157.xml"/><Relationship Id="rId1" Type="http://schemas.openxmlformats.org/officeDocument/2006/relationships/tags" Target="../tags/tag2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5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2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25.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11.xml"/><Relationship Id="rId1" Type="http://schemas.openxmlformats.org/officeDocument/2006/relationships/tags" Target="../tags/tag2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29.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9.sv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39.sv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diagramColors" Target="../diagrams/colors1.xm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 Id="rId5" Type="http://schemas.openxmlformats.org/officeDocument/2006/relationships/image" Target="../media/image6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 Id="rId5" Type="http://schemas.openxmlformats.org/officeDocument/2006/relationships/image" Target="../media/image64.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5.xml"/><Relationship Id="rId1" Type="http://schemas.openxmlformats.org/officeDocument/2006/relationships/tags" Target="../tags/tag14.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vp reconnect logo">
            <a:extLst>
              <a:ext uri="{FF2B5EF4-FFF2-40B4-BE49-F238E27FC236}">
                <a16:creationId xmlns:a16="http://schemas.microsoft.com/office/drawing/2014/main" id="{5F4A8CD3-D5A8-4143-9E3A-4F0707267D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71" y="5659860"/>
            <a:ext cx="2163285" cy="7198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175565F-9629-43D4-B37E-491F83822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6672" y="5290941"/>
            <a:ext cx="1607443" cy="1607443"/>
          </a:xfrm>
          <a:prstGeom prst="rect">
            <a:avLst/>
          </a:prstGeom>
        </p:spPr>
      </p:pic>
      <p:sp>
        <p:nvSpPr>
          <p:cNvPr id="14" name="TextBox 13">
            <a:extLst>
              <a:ext uri="{FF2B5EF4-FFF2-40B4-BE49-F238E27FC236}">
                <a16:creationId xmlns:a16="http://schemas.microsoft.com/office/drawing/2014/main" id="{58F322D1-571A-45D1-A3A3-EE3DD7FF3C6A}"/>
              </a:ext>
            </a:extLst>
          </p:cNvPr>
          <p:cNvSpPr txBox="1"/>
          <p:nvPr/>
        </p:nvSpPr>
        <p:spPr>
          <a:xfrm>
            <a:off x="3770267" y="1630848"/>
            <a:ext cx="8133133" cy="3295923"/>
          </a:xfrm>
          <a:prstGeom prst="rect">
            <a:avLst/>
          </a:prstGeom>
          <a:noFill/>
        </p:spPr>
        <p:txBody>
          <a:bodyPr wrap="square" rtlCol="0">
            <a:spAutoFit/>
          </a:bodyPr>
          <a:lstStyle/>
          <a:p>
            <a:pPr defTabSz="932597">
              <a:defRPr/>
            </a:pPr>
            <a:r>
              <a:rPr lang="en-US" sz="3264" u="sng" dirty="0">
                <a:solidFill>
                  <a:prstClr val="white"/>
                </a:solidFill>
                <a:latin typeface="Arial" panose="020B0604020202020204" pitchFamily="34" charset="0"/>
                <a:cs typeface="Arial" panose="020B0604020202020204" pitchFamily="34" charset="0"/>
              </a:rPr>
              <a:t>John Deardurff </a:t>
            </a:r>
          </a:p>
          <a:p>
            <a:pPr defTabSz="932597">
              <a:defRPr/>
            </a:pPr>
            <a:r>
              <a:rPr lang="en-US" sz="2448" dirty="0">
                <a:solidFill>
                  <a:prstClr val="white"/>
                </a:solidFill>
                <a:latin typeface="Arial" panose="020B0604020202020204" pitchFamily="34" charset="0"/>
                <a:cs typeface="Arial" panose="020B0604020202020204" pitchFamily="34" charset="0"/>
              </a:rPr>
              <a:t>Microsoft Customer Engineer (Global Technical Team)</a:t>
            </a:r>
          </a:p>
          <a:p>
            <a:pPr defTabSz="932597">
              <a:defRPr/>
            </a:pPr>
            <a:r>
              <a:rPr lang="en-US" sz="2448" dirty="0">
                <a:solidFill>
                  <a:prstClr val="white"/>
                </a:solidFill>
                <a:latin typeface="Arial" panose="020B0604020202020204" pitchFamily="34" charset="0"/>
                <a:cs typeface="Arial" panose="020B0604020202020204" pitchFamily="34" charset="0"/>
              </a:rPr>
              <a:t>Microsoft Certified Trainer (Regional Lead)</a:t>
            </a:r>
          </a:p>
          <a:p>
            <a:pPr defTabSz="932597">
              <a:defRPr/>
            </a:pPr>
            <a:r>
              <a:rPr lang="en-US" sz="2448" dirty="0">
                <a:solidFill>
                  <a:prstClr val="white"/>
                </a:solidFill>
                <a:latin typeface="Arial" panose="020B0604020202020204" pitchFamily="34" charset="0"/>
                <a:cs typeface="Arial" panose="020B0604020202020204" pitchFamily="34" charset="0"/>
              </a:rPr>
              <a:t>MVP: Data Platform (2016 – 2018)</a:t>
            </a:r>
          </a:p>
          <a:p>
            <a:pPr defTabSz="932597">
              <a:defRPr/>
            </a:pPr>
            <a:r>
              <a:rPr lang="en-US" sz="2448" dirty="0">
                <a:solidFill>
                  <a:prstClr val="white"/>
                </a:solidFill>
                <a:latin typeface="Arial" panose="020B0604020202020204" pitchFamily="34" charset="0"/>
                <a:cs typeface="Arial" panose="020B0604020202020204" pitchFamily="34" charset="0"/>
              </a:rPr>
              <a:t>Email: John.Deardurff@Microsoft.com</a:t>
            </a:r>
          </a:p>
          <a:p>
            <a:pPr defTabSz="932597">
              <a:defRPr/>
            </a:pPr>
            <a:r>
              <a:rPr lang="en-US" sz="2448" dirty="0">
                <a:solidFill>
                  <a:prstClr val="white"/>
                </a:solidFill>
                <a:latin typeface="Arial" panose="020B0604020202020204" pitchFamily="34" charset="0"/>
                <a:cs typeface="Arial" panose="020B0604020202020204" pitchFamily="34" charset="0"/>
              </a:rPr>
              <a:t>Twitter: @SQLMCT</a:t>
            </a:r>
          </a:p>
          <a:p>
            <a:pPr defTabSz="932597">
              <a:defRPr/>
            </a:pPr>
            <a:r>
              <a:rPr lang="en-US" sz="2448" dirty="0">
                <a:solidFill>
                  <a:prstClr val="white"/>
                </a:solidFill>
                <a:latin typeface="Arial" panose="020B0604020202020204" pitchFamily="34" charset="0"/>
                <a:cs typeface="Arial" panose="020B0604020202020204" pitchFamily="34" charset="0"/>
              </a:rPr>
              <a:t>Website: www.SQLMCT.com</a:t>
            </a:r>
          </a:p>
          <a:p>
            <a:pPr defTabSz="932597">
              <a:defRPr/>
            </a:pPr>
            <a:r>
              <a:rPr lang="en-US" sz="2448" dirty="0">
                <a:solidFill>
                  <a:prstClr val="white"/>
                </a:solidFill>
                <a:latin typeface="Arial" panose="020B0604020202020204" pitchFamily="34" charset="0"/>
                <a:cs typeface="Arial" panose="020B0604020202020204" pitchFamily="34" charset="0"/>
              </a:rPr>
              <a:t>GitHub: github.com\SQLMCT</a:t>
            </a:r>
          </a:p>
        </p:txBody>
      </p:sp>
      <p:pic>
        <p:nvPicPr>
          <p:cNvPr id="3" name="Picture 2" descr="A person wearing glasses and looking at the camera&#10;&#10;Description automatically generated">
            <a:extLst>
              <a:ext uri="{FF2B5EF4-FFF2-40B4-BE49-F238E27FC236}">
                <a16:creationId xmlns:a16="http://schemas.microsoft.com/office/drawing/2014/main" id="{64A39F5A-E418-45B8-9669-C872A8582F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538" y="1750203"/>
            <a:ext cx="2994500" cy="29945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 name="Picture 2">
            <a:extLst>
              <a:ext uri="{FF2B5EF4-FFF2-40B4-BE49-F238E27FC236}">
                <a16:creationId xmlns:a16="http://schemas.microsoft.com/office/drawing/2014/main" id="{D060B391-0B37-4C2B-9530-1749C6AD6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1441" y="5282432"/>
            <a:ext cx="1607443" cy="160744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E5684DD-3E09-4869-BDAD-AF76AA4219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50978" y="5290941"/>
            <a:ext cx="1607443" cy="16074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9E05C38-6E25-47B1-A21C-A0665965F6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6209" y="5290941"/>
            <a:ext cx="1607443" cy="160744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67D70A4-BBFF-4866-A1EC-54FCAA0D07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86382" y="5269294"/>
            <a:ext cx="1652965" cy="1652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157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612" y="300676"/>
            <a:ext cx="11191240" cy="1165754"/>
          </a:xfrm>
        </p:spPr>
        <p:txBody>
          <a:bodyPr/>
          <a:lstStyle/>
          <a:p>
            <a:r>
              <a:rPr lang="en-GB" dirty="0"/>
              <a:t>Troubleshooting Wait Types</a:t>
            </a:r>
          </a:p>
        </p:txBody>
      </p:sp>
      <p:graphicFrame>
        <p:nvGraphicFramePr>
          <p:cNvPr id="6" name="Diagram 5">
            <a:extLst>
              <a:ext uri="{FF2B5EF4-FFF2-40B4-BE49-F238E27FC236}">
                <a16:creationId xmlns:a16="http://schemas.microsoft.com/office/drawing/2014/main" id="{3B4C1370-BA18-468B-80AB-324E17F97302}"/>
              </a:ext>
            </a:extLst>
          </p:cNvPr>
          <p:cNvGraphicFramePr/>
          <p:nvPr/>
        </p:nvGraphicFramePr>
        <p:xfrm>
          <a:off x="235561" y="1423925"/>
          <a:ext cx="9082257" cy="4189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D4FBC61C-1601-4191-8431-2373C0FC274D}"/>
              </a:ext>
            </a:extLst>
          </p:cNvPr>
          <p:cNvPicPr>
            <a:picLocks noChangeAspect="1"/>
          </p:cNvPicPr>
          <p:nvPr/>
        </p:nvPicPr>
        <p:blipFill>
          <a:blip r:embed="rId8"/>
          <a:stretch>
            <a:fillRect/>
          </a:stretch>
        </p:blipFill>
        <p:spPr>
          <a:xfrm>
            <a:off x="9648678" y="1763020"/>
            <a:ext cx="2584081" cy="3511699"/>
          </a:xfrm>
          <a:prstGeom prst="rect">
            <a:avLst/>
          </a:prstGeom>
          <a:ln w="57150">
            <a:solidFill>
              <a:schemeClr val="accent4">
                <a:lumMod val="75000"/>
              </a:schemeClr>
            </a:solidFill>
          </a:ln>
        </p:spPr>
      </p:pic>
    </p:spTree>
    <p:extLst>
      <p:ext uri="{BB962C8B-B14F-4D97-AF65-F5344CB8AC3E}">
        <p14:creationId xmlns:p14="http://schemas.microsoft.com/office/powerpoint/2010/main" val="2874486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SQL Server Disk I/O (Write-Ahead Logging)</a:t>
            </a:r>
          </a:p>
        </p:txBody>
      </p:sp>
      <p:sp>
        <p:nvSpPr>
          <p:cNvPr id="128" name="TextBox 127">
            <a:extLst>
              <a:ext uri="{FF2B5EF4-FFF2-40B4-BE49-F238E27FC236}">
                <a16:creationId xmlns:a16="http://schemas.microsoft.com/office/drawing/2014/main" id="{5D6EA8E1-65D6-4563-B3B2-38276C9BE816}"/>
              </a:ext>
            </a:extLst>
          </p:cNvPr>
          <p:cNvSpPr txBox="1"/>
          <p:nvPr/>
        </p:nvSpPr>
        <p:spPr>
          <a:xfrm>
            <a:off x="713716" y="4417461"/>
            <a:ext cx="2996584" cy="657359"/>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prstClr val="black"/>
                </a:solidFill>
                <a:effectLst/>
                <a:uLnTx/>
                <a:uFillTx/>
              </a:rPr>
              <a:t>2. Modification is </a:t>
            </a:r>
            <a:r>
              <a:rPr lang="en-US" sz="1836" kern="0" dirty="0">
                <a:solidFill>
                  <a:prstClr val="black"/>
                </a:solidFill>
              </a:rPr>
              <a:t>recorded</a:t>
            </a:r>
            <a:r>
              <a:rPr kumimoji="0" lang="en-US" sz="1836" b="0" i="0" u="none" strike="noStrike" kern="0" cap="none" spc="0" normalizeH="0" baseline="0" noProof="0" dirty="0">
                <a:ln>
                  <a:noFill/>
                </a:ln>
                <a:solidFill>
                  <a:prstClr val="black"/>
                </a:solidFill>
                <a:effectLst/>
                <a:uLnTx/>
                <a:uFillTx/>
              </a:rPr>
              <a:t> in the log</a:t>
            </a:r>
            <a:r>
              <a:rPr lang="en-US" sz="1836" kern="0" dirty="0">
                <a:solidFill>
                  <a:prstClr val="black"/>
                </a:solidFill>
              </a:rPr>
              <a:t> cache.</a:t>
            </a:r>
            <a:endParaRPr kumimoji="0" lang="en-US" sz="1836" b="0" i="0" u="none" strike="noStrike" kern="0" cap="none" spc="0" normalizeH="0" baseline="0" noProof="0" dirty="0">
              <a:ln>
                <a:noFill/>
              </a:ln>
              <a:solidFill>
                <a:prstClr val="black"/>
              </a:solidFill>
              <a:effectLst/>
              <a:uLnTx/>
              <a:uFillTx/>
            </a:endParaRPr>
          </a:p>
        </p:txBody>
      </p:sp>
      <p:sp>
        <p:nvSpPr>
          <p:cNvPr id="129" name="TextBox 128">
            <a:extLst>
              <a:ext uri="{FF2B5EF4-FFF2-40B4-BE49-F238E27FC236}">
                <a16:creationId xmlns:a16="http://schemas.microsoft.com/office/drawing/2014/main" id="{DFD75873-0085-458D-B838-95D20A48EA99}"/>
              </a:ext>
            </a:extLst>
          </p:cNvPr>
          <p:cNvSpPr txBox="1"/>
          <p:nvPr/>
        </p:nvSpPr>
        <p:spPr>
          <a:xfrm>
            <a:off x="9228567" y="4890174"/>
            <a:ext cx="3043763" cy="958583"/>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prstClr val="black"/>
                </a:solidFill>
                <a:effectLst/>
                <a:uLnTx/>
                <a:uFillTx/>
              </a:rPr>
              <a:t>5. At checkpoint, dirty data pages are written to the database file.</a:t>
            </a:r>
          </a:p>
        </p:txBody>
      </p:sp>
      <p:sp>
        <p:nvSpPr>
          <p:cNvPr id="130" name="Rounded Rectangle 8">
            <a:extLst>
              <a:ext uri="{FF2B5EF4-FFF2-40B4-BE49-F238E27FC236}">
                <a16:creationId xmlns:a16="http://schemas.microsoft.com/office/drawing/2014/main" id="{1AF36927-5CA5-44A9-83C0-909D24B8C879}"/>
              </a:ext>
            </a:extLst>
          </p:cNvPr>
          <p:cNvSpPr/>
          <p:nvPr/>
        </p:nvSpPr>
        <p:spPr>
          <a:xfrm>
            <a:off x="441133" y="1555300"/>
            <a:ext cx="5049748" cy="1443289"/>
          </a:xfrm>
          <a:prstGeom prst="roundRect">
            <a:avLst/>
          </a:prstGeom>
          <a:solidFill>
            <a:sysClr val="window" lastClr="FFFFFF"/>
          </a:solidFill>
          <a:ln w="25400" cap="flat" cmpd="sng" algn="ctr">
            <a:solidFill>
              <a:srgbClr val="2098D5">
                <a:lumMod val="50000"/>
              </a:srgbClr>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sp>
        <p:nvSpPr>
          <p:cNvPr id="131" name="TextBox 130">
            <a:extLst>
              <a:ext uri="{FF2B5EF4-FFF2-40B4-BE49-F238E27FC236}">
                <a16:creationId xmlns:a16="http://schemas.microsoft.com/office/drawing/2014/main" id="{2214ED2E-9340-401A-A338-D0995F950DFE}"/>
              </a:ext>
            </a:extLst>
          </p:cNvPr>
          <p:cNvSpPr txBox="1"/>
          <p:nvPr/>
        </p:nvSpPr>
        <p:spPr>
          <a:xfrm>
            <a:off x="713716" y="3319370"/>
            <a:ext cx="3206409" cy="670445"/>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prstClr val="black"/>
                </a:solidFill>
                <a:effectLst/>
                <a:uLnTx/>
                <a:uFillTx/>
              </a:rPr>
              <a:t>1. Data modification is sent to buffer cache in memory.</a:t>
            </a:r>
          </a:p>
        </p:txBody>
      </p:sp>
      <p:sp>
        <p:nvSpPr>
          <p:cNvPr id="132" name="TextBox 131">
            <a:extLst>
              <a:ext uri="{FF2B5EF4-FFF2-40B4-BE49-F238E27FC236}">
                <a16:creationId xmlns:a16="http://schemas.microsoft.com/office/drawing/2014/main" id="{0D37DD11-7CC8-4BFF-AD27-A0330DBF215F}"/>
              </a:ext>
            </a:extLst>
          </p:cNvPr>
          <p:cNvSpPr txBox="1"/>
          <p:nvPr/>
        </p:nvSpPr>
        <p:spPr>
          <a:xfrm>
            <a:off x="721099" y="5501095"/>
            <a:ext cx="3206409" cy="958583"/>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prstClr val="black"/>
                </a:solidFill>
                <a:effectLst/>
                <a:uLnTx/>
                <a:uFillTx/>
              </a:rPr>
              <a:t>3. Data pages are located or read into the buffer cache and then modified.</a:t>
            </a:r>
          </a:p>
        </p:txBody>
      </p:sp>
      <p:sp>
        <p:nvSpPr>
          <p:cNvPr id="133" name="TextBox 132">
            <a:extLst>
              <a:ext uri="{FF2B5EF4-FFF2-40B4-BE49-F238E27FC236}">
                <a16:creationId xmlns:a16="http://schemas.microsoft.com/office/drawing/2014/main" id="{D60C361E-FCC1-4E79-965A-3CA612C7BC34}"/>
              </a:ext>
            </a:extLst>
          </p:cNvPr>
          <p:cNvSpPr txBox="1"/>
          <p:nvPr/>
        </p:nvSpPr>
        <p:spPr>
          <a:xfrm>
            <a:off x="7293582" y="3379061"/>
            <a:ext cx="3396933" cy="657359"/>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prstClr val="black"/>
                </a:solidFill>
                <a:effectLst/>
                <a:uLnTx/>
                <a:uFillTx/>
              </a:rPr>
              <a:t>4. Log cache record is flushed to the transaction log</a:t>
            </a:r>
          </a:p>
        </p:txBody>
      </p:sp>
      <p:cxnSp>
        <p:nvCxnSpPr>
          <p:cNvPr id="134" name="Straight Arrow Connector 133">
            <a:extLst>
              <a:ext uri="{FF2B5EF4-FFF2-40B4-BE49-F238E27FC236}">
                <a16:creationId xmlns:a16="http://schemas.microsoft.com/office/drawing/2014/main" id="{D262905E-0E57-468A-9DF3-0A550630F353}"/>
              </a:ext>
            </a:extLst>
          </p:cNvPr>
          <p:cNvCxnSpPr/>
          <p:nvPr/>
        </p:nvCxnSpPr>
        <p:spPr>
          <a:xfrm>
            <a:off x="4334376" y="3098480"/>
            <a:ext cx="0" cy="1098729"/>
          </a:xfrm>
          <a:prstGeom prst="straightConnector1">
            <a:avLst/>
          </a:prstGeom>
          <a:noFill/>
          <a:ln w="57150" cap="flat" cmpd="sng" algn="ctr">
            <a:solidFill>
              <a:srgbClr val="EF3B24"/>
            </a:solidFill>
            <a:prstDash val="solid"/>
            <a:tailEnd type="triangle"/>
          </a:ln>
          <a:effectLst/>
        </p:spPr>
      </p:cxnSp>
      <p:cxnSp>
        <p:nvCxnSpPr>
          <p:cNvPr id="136" name="Straight Arrow Connector 135">
            <a:extLst>
              <a:ext uri="{FF2B5EF4-FFF2-40B4-BE49-F238E27FC236}">
                <a16:creationId xmlns:a16="http://schemas.microsoft.com/office/drawing/2014/main" id="{00FD0870-6328-4707-A7AB-64C58C0A10E1}"/>
              </a:ext>
            </a:extLst>
          </p:cNvPr>
          <p:cNvCxnSpPr>
            <a:cxnSpLocks/>
          </p:cNvCxnSpPr>
          <p:nvPr/>
        </p:nvCxnSpPr>
        <p:spPr>
          <a:xfrm>
            <a:off x="5973844" y="5536614"/>
            <a:ext cx="1542963" cy="3831"/>
          </a:xfrm>
          <a:prstGeom prst="straightConnector1">
            <a:avLst/>
          </a:prstGeom>
          <a:noFill/>
          <a:ln w="57150" cap="flat" cmpd="sng" algn="ctr">
            <a:solidFill>
              <a:srgbClr val="EF3B24"/>
            </a:solidFill>
            <a:prstDash val="solid"/>
            <a:tailEnd type="triangle"/>
          </a:ln>
          <a:effectLst/>
        </p:spPr>
      </p:cxnSp>
      <p:cxnSp>
        <p:nvCxnSpPr>
          <p:cNvPr id="137" name="Straight Arrow Connector 136">
            <a:extLst>
              <a:ext uri="{FF2B5EF4-FFF2-40B4-BE49-F238E27FC236}">
                <a16:creationId xmlns:a16="http://schemas.microsoft.com/office/drawing/2014/main" id="{71E7BD2D-1369-4E3F-BC00-EC11B442435C}"/>
              </a:ext>
            </a:extLst>
          </p:cNvPr>
          <p:cNvCxnSpPr>
            <a:cxnSpLocks/>
          </p:cNvCxnSpPr>
          <p:nvPr/>
        </p:nvCxnSpPr>
        <p:spPr>
          <a:xfrm flipH="1">
            <a:off x="5973845" y="4955706"/>
            <a:ext cx="1449094" cy="0"/>
          </a:xfrm>
          <a:prstGeom prst="straightConnector1">
            <a:avLst/>
          </a:prstGeom>
          <a:noFill/>
          <a:ln w="57150" cap="flat" cmpd="sng" algn="ctr">
            <a:solidFill>
              <a:srgbClr val="EF3B24"/>
            </a:solidFill>
            <a:prstDash val="solid"/>
            <a:tailEnd type="triangle"/>
          </a:ln>
          <a:effectLst/>
        </p:spPr>
      </p:cxnSp>
      <p:cxnSp>
        <p:nvCxnSpPr>
          <p:cNvPr id="138" name="Straight Arrow Connector 137">
            <a:extLst>
              <a:ext uri="{FF2B5EF4-FFF2-40B4-BE49-F238E27FC236}">
                <a16:creationId xmlns:a16="http://schemas.microsoft.com/office/drawing/2014/main" id="{0CAA6693-D945-4A17-906A-37F7A15BE9E9}"/>
              </a:ext>
            </a:extLst>
          </p:cNvPr>
          <p:cNvCxnSpPr>
            <a:cxnSpLocks/>
          </p:cNvCxnSpPr>
          <p:nvPr/>
        </p:nvCxnSpPr>
        <p:spPr>
          <a:xfrm flipV="1">
            <a:off x="5786548" y="3099026"/>
            <a:ext cx="1259763" cy="1182727"/>
          </a:xfrm>
          <a:prstGeom prst="straightConnector1">
            <a:avLst/>
          </a:prstGeom>
          <a:noFill/>
          <a:ln w="57150" cap="flat" cmpd="sng" algn="ctr">
            <a:solidFill>
              <a:srgbClr val="EF3B24"/>
            </a:solidFill>
            <a:prstDash val="solid"/>
            <a:tailEnd type="triangle"/>
          </a:ln>
          <a:effectLst/>
        </p:spPr>
      </p:cxnSp>
      <p:sp>
        <p:nvSpPr>
          <p:cNvPr id="139" name="Rectangle 138">
            <a:extLst>
              <a:ext uri="{FF2B5EF4-FFF2-40B4-BE49-F238E27FC236}">
                <a16:creationId xmlns:a16="http://schemas.microsoft.com/office/drawing/2014/main" id="{3ED5FEBC-8B15-4959-A00F-7855C3575CF7}"/>
              </a:ext>
            </a:extLst>
          </p:cNvPr>
          <p:cNvSpPr/>
          <p:nvPr/>
        </p:nvSpPr>
        <p:spPr>
          <a:xfrm>
            <a:off x="4373846" y="3412416"/>
            <a:ext cx="361643" cy="478376"/>
          </a:xfrm>
          <a:prstGeom prst="rect">
            <a:avLst/>
          </a:prstGeom>
          <a:noFill/>
        </p:spPr>
        <p:txBody>
          <a:bodyPr wrap="none" lIns="93260" tIns="46630" rIns="93260" bIns="4663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w="0"/>
                <a:solidFill>
                  <a:prstClr val="black"/>
                </a:solidFill>
                <a:effectLst>
                  <a:outerShdw blurRad="38100" dist="25400" dir="5400000" algn="ctr" rotWithShape="0">
                    <a:srgbClr val="6E747A">
                      <a:alpha val="43000"/>
                    </a:srgbClr>
                  </a:outerShdw>
                </a:effectLst>
                <a:uLnTx/>
                <a:uFillTx/>
              </a:rPr>
              <a:t>1</a:t>
            </a:r>
          </a:p>
        </p:txBody>
      </p:sp>
      <p:sp>
        <p:nvSpPr>
          <p:cNvPr id="140" name="Rectangle 139">
            <a:extLst>
              <a:ext uri="{FF2B5EF4-FFF2-40B4-BE49-F238E27FC236}">
                <a16:creationId xmlns:a16="http://schemas.microsoft.com/office/drawing/2014/main" id="{D0FED407-A92F-428B-A032-FDDB251587F4}"/>
              </a:ext>
            </a:extLst>
          </p:cNvPr>
          <p:cNvSpPr/>
          <p:nvPr/>
        </p:nvSpPr>
        <p:spPr>
          <a:xfrm>
            <a:off x="6566196" y="4490008"/>
            <a:ext cx="358260" cy="470877"/>
          </a:xfrm>
          <a:prstGeom prst="rect">
            <a:avLst/>
          </a:prstGeom>
          <a:noFill/>
        </p:spPr>
        <p:txBody>
          <a:bodyPr wrap="none" lIns="93260" tIns="46630" rIns="93260" bIns="4663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w="0"/>
                <a:solidFill>
                  <a:prstClr val="black"/>
                </a:solidFill>
                <a:effectLst>
                  <a:outerShdw blurRad="38100" dist="25400" dir="5400000" algn="ctr" rotWithShape="0">
                    <a:srgbClr val="6E747A">
                      <a:alpha val="43000"/>
                    </a:srgbClr>
                  </a:outerShdw>
                </a:effectLst>
                <a:uLnTx/>
                <a:uFillTx/>
              </a:rPr>
              <a:t>3</a:t>
            </a:r>
          </a:p>
        </p:txBody>
      </p:sp>
      <p:sp>
        <p:nvSpPr>
          <p:cNvPr id="141" name="Rectangle 140">
            <a:extLst>
              <a:ext uri="{FF2B5EF4-FFF2-40B4-BE49-F238E27FC236}">
                <a16:creationId xmlns:a16="http://schemas.microsoft.com/office/drawing/2014/main" id="{A7445B3D-CABA-413F-AAC3-CC9C4B7470F5}"/>
              </a:ext>
            </a:extLst>
          </p:cNvPr>
          <p:cNvSpPr/>
          <p:nvPr/>
        </p:nvSpPr>
        <p:spPr>
          <a:xfrm>
            <a:off x="5161612" y="3388870"/>
            <a:ext cx="358260" cy="470877"/>
          </a:xfrm>
          <a:prstGeom prst="rect">
            <a:avLst/>
          </a:prstGeom>
          <a:noFill/>
        </p:spPr>
        <p:txBody>
          <a:bodyPr wrap="none" lIns="93260" tIns="46630" rIns="93260" bIns="4663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w="0"/>
                <a:solidFill>
                  <a:prstClr val="black"/>
                </a:solidFill>
                <a:effectLst>
                  <a:outerShdw blurRad="38100" dist="25400" dir="5400000" algn="ctr" rotWithShape="0">
                    <a:srgbClr val="6E747A">
                      <a:alpha val="43000"/>
                    </a:srgbClr>
                  </a:outerShdw>
                </a:effectLst>
                <a:uLnTx/>
                <a:uFillTx/>
              </a:rPr>
              <a:t>2</a:t>
            </a:r>
          </a:p>
        </p:txBody>
      </p:sp>
      <p:sp>
        <p:nvSpPr>
          <p:cNvPr id="142" name="Rectangle 141">
            <a:extLst>
              <a:ext uri="{FF2B5EF4-FFF2-40B4-BE49-F238E27FC236}">
                <a16:creationId xmlns:a16="http://schemas.microsoft.com/office/drawing/2014/main" id="{815F37A5-CF73-48EF-A730-C400B1D7B5C3}"/>
              </a:ext>
            </a:extLst>
          </p:cNvPr>
          <p:cNvSpPr/>
          <p:nvPr/>
        </p:nvSpPr>
        <p:spPr>
          <a:xfrm>
            <a:off x="6164459" y="3143272"/>
            <a:ext cx="361643" cy="478376"/>
          </a:xfrm>
          <a:prstGeom prst="rect">
            <a:avLst/>
          </a:prstGeom>
          <a:noFill/>
        </p:spPr>
        <p:txBody>
          <a:bodyPr wrap="none" lIns="93260" tIns="46630" rIns="93260" bIns="4663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w="0"/>
                <a:solidFill>
                  <a:prstClr val="black"/>
                </a:solidFill>
                <a:effectLst>
                  <a:outerShdw blurRad="38100" dist="25400" dir="5400000" algn="ctr" rotWithShape="0">
                    <a:srgbClr val="6E747A">
                      <a:alpha val="43000"/>
                    </a:srgbClr>
                  </a:outerShdw>
                </a:effectLst>
                <a:uLnTx/>
                <a:uFillTx/>
              </a:rPr>
              <a:t>4</a:t>
            </a:r>
          </a:p>
        </p:txBody>
      </p:sp>
      <p:sp>
        <p:nvSpPr>
          <p:cNvPr id="143" name="Rectangle 142">
            <a:extLst>
              <a:ext uri="{FF2B5EF4-FFF2-40B4-BE49-F238E27FC236}">
                <a16:creationId xmlns:a16="http://schemas.microsoft.com/office/drawing/2014/main" id="{E520AB02-36EA-40A7-A78B-660ACF3BC94F}"/>
              </a:ext>
            </a:extLst>
          </p:cNvPr>
          <p:cNvSpPr/>
          <p:nvPr/>
        </p:nvSpPr>
        <p:spPr>
          <a:xfrm>
            <a:off x="6520445" y="5645341"/>
            <a:ext cx="361643" cy="478376"/>
          </a:xfrm>
          <a:prstGeom prst="rect">
            <a:avLst/>
          </a:prstGeom>
          <a:noFill/>
        </p:spPr>
        <p:txBody>
          <a:bodyPr wrap="none" lIns="93260" tIns="46630" rIns="93260" bIns="4663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w="0"/>
                <a:solidFill>
                  <a:prstClr val="black"/>
                </a:solidFill>
                <a:effectLst>
                  <a:outerShdw blurRad="38100" dist="25400" dir="5400000" algn="ctr" rotWithShape="0">
                    <a:srgbClr val="6E747A">
                      <a:alpha val="43000"/>
                    </a:srgbClr>
                  </a:outerShdw>
                </a:effectLst>
                <a:uLnTx/>
                <a:uFillTx/>
              </a:rPr>
              <a:t>5</a:t>
            </a:r>
          </a:p>
        </p:txBody>
      </p:sp>
      <p:pic>
        <p:nvPicPr>
          <p:cNvPr id="144" name="Picture 143">
            <a:extLst>
              <a:ext uri="{FF2B5EF4-FFF2-40B4-BE49-F238E27FC236}">
                <a16:creationId xmlns:a16="http://schemas.microsoft.com/office/drawing/2014/main" id="{8BB68E90-770D-4722-A040-5A26D4797257}"/>
              </a:ext>
            </a:extLst>
          </p:cNvPr>
          <p:cNvPicPr>
            <a:picLocks noChangeAspect="1"/>
          </p:cNvPicPr>
          <p:nvPr/>
        </p:nvPicPr>
        <p:blipFill>
          <a:blip r:embed="rId4"/>
          <a:stretch>
            <a:fillRect/>
          </a:stretch>
        </p:blipFill>
        <p:spPr>
          <a:xfrm>
            <a:off x="841232" y="1667331"/>
            <a:ext cx="4240249" cy="1233756"/>
          </a:xfrm>
          <a:prstGeom prst="rect">
            <a:avLst/>
          </a:prstGeom>
        </p:spPr>
      </p:pic>
      <p:grpSp>
        <p:nvGrpSpPr>
          <p:cNvPr id="145" name="Group 144">
            <a:extLst>
              <a:ext uri="{FF2B5EF4-FFF2-40B4-BE49-F238E27FC236}">
                <a16:creationId xmlns:a16="http://schemas.microsoft.com/office/drawing/2014/main" id="{7DD2FB3E-C982-4350-9B1D-47D95003EFF1}"/>
              </a:ext>
            </a:extLst>
          </p:cNvPr>
          <p:cNvGrpSpPr/>
          <p:nvPr/>
        </p:nvGrpSpPr>
        <p:grpSpPr>
          <a:xfrm>
            <a:off x="7661928" y="4642155"/>
            <a:ext cx="1421519" cy="1578046"/>
            <a:chOff x="4963829" y="4298078"/>
            <a:chExt cx="1393773" cy="1547244"/>
          </a:xfrm>
        </p:grpSpPr>
        <p:sp>
          <p:nvSpPr>
            <p:cNvPr id="146" name="Cylinder 145">
              <a:extLst>
                <a:ext uri="{FF2B5EF4-FFF2-40B4-BE49-F238E27FC236}">
                  <a16:creationId xmlns:a16="http://schemas.microsoft.com/office/drawing/2014/main" id="{62DAE960-2B26-45F1-AA66-F2EA30A4D630}"/>
                </a:ext>
              </a:extLst>
            </p:cNvPr>
            <p:cNvSpPr/>
            <p:nvPr/>
          </p:nvSpPr>
          <p:spPr>
            <a:xfrm>
              <a:off x="4963829" y="5232674"/>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sp>
          <p:nvSpPr>
            <p:cNvPr id="147" name="Cylinder 146">
              <a:extLst>
                <a:ext uri="{FF2B5EF4-FFF2-40B4-BE49-F238E27FC236}">
                  <a16:creationId xmlns:a16="http://schemas.microsoft.com/office/drawing/2014/main" id="{235A5B06-5C49-4573-B86E-1AFDEE83C89F}"/>
                </a:ext>
              </a:extLst>
            </p:cNvPr>
            <p:cNvSpPr/>
            <p:nvPr/>
          </p:nvSpPr>
          <p:spPr>
            <a:xfrm>
              <a:off x="4963830" y="4763793"/>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sp>
          <p:nvSpPr>
            <p:cNvPr id="148" name="Cylinder 147">
              <a:extLst>
                <a:ext uri="{FF2B5EF4-FFF2-40B4-BE49-F238E27FC236}">
                  <a16:creationId xmlns:a16="http://schemas.microsoft.com/office/drawing/2014/main" id="{F97767F1-50CB-4847-8FAB-D4E50B0A7895}"/>
                </a:ext>
              </a:extLst>
            </p:cNvPr>
            <p:cNvSpPr/>
            <p:nvPr/>
          </p:nvSpPr>
          <p:spPr>
            <a:xfrm>
              <a:off x="4963831" y="4298078"/>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BF899381-C005-418E-8F2B-FA4E2E9B4D05}"/>
              </a:ext>
            </a:extLst>
          </p:cNvPr>
          <p:cNvGrpSpPr/>
          <p:nvPr/>
        </p:nvGrpSpPr>
        <p:grpSpPr>
          <a:xfrm>
            <a:off x="7132637" y="1327543"/>
            <a:ext cx="1675505" cy="1714849"/>
            <a:chOff x="7739357" y="1288477"/>
            <a:chExt cx="1675505" cy="1714849"/>
          </a:xfrm>
        </p:grpSpPr>
        <p:sp>
          <p:nvSpPr>
            <p:cNvPr id="149" name="Scroll: Vertical 148">
              <a:extLst>
                <a:ext uri="{FF2B5EF4-FFF2-40B4-BE49-F238E27FC236}">
                  <a16:creationId xmlns:a16="http://schemas.microsoft.com/office/drawing/2014/main" id="{ECFDB6F8-D87D-40D7-B07D-8DAE24EEA63B}"/>
                </a:ext>
              </a:extLst>
            </p:cNvPr>
            <p:cNvSpPr/>
            <p:nvPr/>
          </p:nvSpPr>
          <p:spPr>
            <a:xfrm rot="10800000">
              <a:off x="7739357" y="1288477"/>
              <a:ext cx="1675505" cy="1714849"/>
            </a:xfrm>
            <a:prstGeom prst="verticalScroll">
              <a:avLst/>
            </a:prstGeom>
            <a:solidFill>
              <a:sysClr val="window" lastClr="FFFFFF"/>
            </a:solidFill>
            <a:ln w="25400" cap="flat" cmpd="sng" algn="ctr">
              <a:solidFill>
                <a:srgbClr val="2098D5">
                  <a:lumMod val="50000"/>
                </a:srgbClr>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cxnSp>
          <p:nvCxnSpPr>
            <p:cNvPr id="150" name="Straight Connector 149">
              <a:extLst>
                <a:ext uri="{FF2B5EF4-FFF2-40B4-BE49-F238E27FC236}">
                  <a16:creationId xmlns:a16="http://schemas.microsoft.com/office/drawing/2014/main" id="{F3F4269B-98A5-4B45-8994-B9709998C413}"/>
                </a:ext>
              </a:extLst>
            </p:cNvPr>
            <p:cNvCxnSpPr>
              <a:cxnSpLocks/>
            </p:cNvCxnSpPr>
            <p:nvPr/>
          </p:nvCxnSpPr>
          <p:spPr>
            <a:xfrm>
              <a:off x="8044496" y="1560036"/>
              <a:ext cx="1065225" cy="0"/>
            </a:xfrm>
            <a:prstGeom prst="line">
              <a:avLst/>
            </a:prstGeom>
            <a:noFill/>
            <a:ln w="38100" cap="flat" cmpd="sng" algn="ctr">
              <a:solidFill>
                <a:srgbClr val="2098D5">
                  <a:lumMod val="75000"/>
                </a:srgbClr>
              </a:solidFill>
              <a:prstDash val="solid"/>
            </a:ln>
            <a:effectLst/>
          </p:spPr>
        </p:cxnSp>
        <p:cxnSp>
          <p:nvCxnSpPr>
            <p:cNvPr id="151" name="Straight Connector 150">
              <a:extLst>
                <a:ext uri="{FF2B5EF4-FFF2-40B4-BE49-F238E27FC236}">
                  <a16:creationId xmlns:a16="http://schemas.microsoft.com/office/drawing/2014/main" id="{7AF0BE80-66CE-49F7-9AFE-BC5280A03883}"/>
                </a:ext>
              </a:extLst>
            </p:cNvPr>
            <p:cNvCxnSpPr>
              <a:cxnSpLocks/>
            </p:cNvCxnSpPr>
            <p:nvPr/>
          </p:nvCxnSpPr>
          <p:spPr>
            <a:xfrm>
              <a:off x="8044496" y="1735069"/>
              <a:ext cx="1065225" cy="0"/>
            </a:xfrm>
            <a:prstGeom prst="line">
              <a:avLst/>
            </a:prstGeom>
            <a:noFill/>
            <a:ln w="38100" cap="flat" cmpd="sng" algn="ctr">
              <a:solidFill>
                <a:srgbClr val="2098D5">
                  <a:lumMod val="75000"/>
                </a:srgbClr>
              </a:solidFill>
              <a:prstDash val="solid"/>
            </a:ln>
            <a:effectLst/>
          </p:spPr>
        </p:cxnSp>
        <p:cxnSp>
          <p:nvCxnSpPr>
            <p:cNvPr id="152" name="Straight Connector 151">
              <a:extLst>
                <a:ext uri="{FF2B5EF4-FFF2-40B4-BE49-F238E27FC236}">
                  <a16:creationId xmlns:a16="http://schemas.microsoft.com/office/drawing/2014/main" id="{92488656-A5EF-4901-BFCA-B80BFABAA721}"/>
                </a:ext>
              </a:extLst>
            </p:cNvPr>
            <p:cNvCxnSpPr>
              <a:cxnSpLocks/>
            </p:cNvCxnSpPr>
            <p:nvPr/>
          </p:nvCxnSpPr>
          <p:spPr>
            <a:xfrm>
              <a:off x="8044496" y="1910101"/>
              <a:ext cx="1065225" cy="0"/>
            </a:xfrm>
            <a:prstGeom prst="line">
              <a:avLst/>
            </a:prstGeom>
            <a:noFill/>
            <a:ln w="38100" cap="flat" cmpd="sng" algn="ctr">
              <a:solidFill>
                <a:srgbClr val="2098D5">
                  <a:lumMod val="75000"/>
                </a:srgbClr>
              </a:solidFill>
              <a:prstDash val="solid"/>
            </a:ln>
            <a:effectLst/>
          </p:spPr>
        </p:cxnSp>
        <p:cxnSp>
          <p:nvCxnSpPr>
            <p:cNvPr id="153" name="Straight Connector 152">
              <a:extLst>
                <a:ext uri="{FF2B5EF4-FFF2-40B4-BE49-F238E27FC236}">
                  <a16:creationId xmlns:a16="http://schemas.microsoft.com/office/drawing/2014/main" id="{7095FC41-E7F8-4229-9850-27577C258C58}"/>
                </a:ext>
              </a:extLst>
            </p:cNvPr>
            <p:cNvCxnSpPr>
              <a:cxnSpLocks/>
            </p:cNvCxnSpPr>
            <p:nvPr/>
          </p:nvCxnSpPr>
          <p:spPr>
            <a:xfrm>
              <a:off x="8044496" y="2085133"/>
              <a:ext cx="1065225" cy="0"/>
            </a:xfrm>
            <a:prstGeom prst="line">
              <a:avLst/>
            </a:prstGeom>
            <a:noFill/>
            <a:ln w="38100" cap="flat" cmpd="sng" algn="ctr">
              <a:solidFill>
                <a:srgbClr val="2098D5">
                  <a:lumMod val="75000"/>
                </a:srgbClr>
              </a:solidFill>
              <a:prstDash val="solid"/>
            </a:ln>
            <a:effectLst/>
          </p:spPr>
        </p:cxnSp>
        <p:cxnSp>
          <p:nvCxnSpPr>
            <p:cNvPr id="154" name="Straight Connector 153">
              <a:extLst>
                <a:ext uri="{FF2B5EF4-FFF2-40B4-BE49-F238E27FC236}">
                  <a16:creationId xmlns:a16="http://schemas.microsoft.com/office/drawing/2014/main" id="{95A6643A-AB59-458D-B164-15FBE8C9ABF7}"/>
                </a:ext>
              </a:extLst>
            </p:cNvPr>
            <p:cNvCxnSpPr>
              <a:cxnSpLocks/>
            </p:cNvCxnSpPr>
            <p:nvPr/>
          </p:nvCxnSpPr>
          <p:spPr>
            <a:xfrm>
              <a:off x="8044496" y="2260166"/>
              <a:ext cx="1065225" cy="0"/>
            </a:xfrm>
            <a:prstGeom prst="line">
              <a:avLst/>
            </a:prstGeom>
            <a:noFill/>
            <a:ln w="38100" cap="flat" cmpd="sng" algn="ctr">
              <a:solidFill>
                <a:srgbClr val="2098D5">
                  <a:lumMod val="75000"/>
                </a:srgbClr>
              </a:solidFill>
              <a:prstDash val="solid"/>
            </a:ln>
            <a:effectLst/>
          </p:spPr>
        </p:cxnSp>
        <p:cxnSp>
          <p:nvCxnSpPr>
            <p:cNvPr id="155" name="Straight Connector 154">
              <a:extLst>
                <a:ext uri="{FF2B5EF4-FFF2-40B4-BE49-F238E27FC236}">
                  <a16:creationId xmlns:a16="http://schemas.microsoft.com/office/drawing/2014/main" id="{885322EE-AAD9-4A2F-9539-11B46583D709}"/>
                </a:ext>
              </a:extLst>
            </p:cNvPr>
            <p:cNvCxnSpPr>
              <a:cxnSpLocks/>
            </p:cNvCxnSpPr>
            <p:nvPr/>
          </p:nvCxnSpPr>
          <p:spPr>
            <a:xfrm>
              <a:off x="8044496" y="2610229"/>
              <a:ext cx="1065225" cy="0"/>
            </a:xfrm>
            <a:prstGeom prst="line">
              <a:avLst/>
            </a:prstGeom>
            <a:noFill/>
            <a:ln w="38100" cap="flat" cmpd="sng" algn="ctr">
              <a:solidFill>
                <a:srgbClr val="2098D5">
                  <a:lumMod val="75000"/>
                </a:srgbClr>
              </a:solidFill>
              <a:prstDash val="solid"/>
            </a:ln>
            <a:effectLst/>
          </p:spPr>
        </p:cxnSp>
        <p:cxnSp>
          <p:nvCxnSpPr>
            <p:cNvPr id="156" name="Straight Connector 155">
              <a:extLst>
                <a:ext uri="{FF2B5EF4-FFF2-40B4-BE49-F238E27FC236}">
                  <a16:creationId xmlns:a16="http://schemas.microsoft.com/office/drawing/2014/main" id="{F915A3CE-ECD4-458F-B9E1-444594392469}"/>
                </a:ext>
              </a:extLst>
            </p:cNvPr>
            <p:cNvCxnSpPr>
              <a:cxnSpLocks/>
            </p:cNvCxnSpPr>
            <p:nvPr/>
          </p:nvCxnSpPr>
          <p:spPr>
            <a:xfrm>
              <a:off x="8044496" y="2435198"/>
              <a:ext cx="1065225" cy="0"/>
            </a:xfrm>
            <a:prstGeom prst="line">
              <a:avLst/>
            </a:prstGeom>
            <a:noFill/>
            <a:ln w="38100" cap="flat" cmpd="sng" algn="ctr">
              <a:solidFill>
                <a:srgbClr val="2098D5">
                  <a:lumMod val="75000"/>
                </a:srgbClr>
              </a:solidFill>
              <a:prstDash val="solid"/>
            </a:ln>
            <a:effectLst/>
          </p:spPr>
        </p:cxnSp>
      </p:grpSp>
      <p:grpSp>
        <p:nvGrpSpPr>
          <p:cNvPr id="157" name="Group 156">
            <a:extLst>
              <a:ext uri="{FF2B5EF4-FFF2-40B4-BE49-F238E27FC236}">
                <a16:creationId xmlns:a16="http://schemas.microsoft.com/office/drawing/2014/main" id="{F332D35A-AF81-4ED2-A6F6-B31E4BE1080D}"/>
              </a:ext>
            </a:extLst>
          </p:cNvPr>
          <p:cNvGrpSpPr/>
          <p:nvPr/>
        </p:nvGrpSpPr>
        <p:grpSpPr>
          <a:xfrm>
            <a:off x="4127171" y="4381988"/>
            <a:ext cx="1480232" cy="2150137"/>
            <a:chOff x="3846559" y="3931417"/>
            <a:chExt cx="1451340" cy="2108169"/>
          </a:xfrm>
        </p:grpSpPr>
        <p:sp>
          <p:nvSpPr>
            <p:cNvPr id="158" name="Rectangle: Diagonal Corners Rounded 157">
              <a:extLst>
                <a:ext uri="{FF2B5EF4-FFF2-40B4-BE49-F238E27FC236}">
                  <a16:creationId xmlns:a16="http://schemas.microsoft.com/office/drawing/2014/main" id="{C871764D-27FB-4592-B44D-4304BD9E4E8C}"/>
                </a:ext>
              </a:extLst>
            </p:cNvPr>
            <p:cNvSpPr/>
            <p:nvPr/>
          </p:nvSpPr>
          <p:spPr>
            <a:xfrm>
              <a:off x="3846559" y="3931417"/>
              <a:ext cx="1189624" cy="1729435"/>
            </a:xfrm>
            <a:prstGeom prst="round2DiagRect">
              <a:avLst>
                <a:gd name="adj1" fmla="val 3765"/>
                <a:gd name="adj2" fmla="val 0"/>
              </a:avLst>
            </a:prstGeom>
            <a:solidFill>
              <a:sysClr val="windowText" lastClr="000000">
                <a:lumMod val="65000"/>
                <a:lumOff val="35000"/>
              </a:sysClr>
            </a:solidFill>
            <a:ln w="25400" cap="flat" cmpd="sng" algn="ctr">
              <a:solidFill>
                <a:srgbClr val="424CA0">
                  <a:shade val="50000"/>
                </a:srgbClr>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grpSp>
          <p:nvGrpSpPr>
            <p:cNvPr id="159" name="Group 158">
              <a:extLst>
                <a:ext uri="{FF2B5EF4-FFF2-40B4-BE49-F238E27FC236}">
                  <a16:creationId xmlns:a16="http://schemas.microsoft.com/office/drawing/2014/main" id="{1358BEB5-1CC3-4EED-98D3-DC0B8DECE844}"/>
                </a:ext>
              </a:extLst>
            </p:cNvPr>
            <p:cNvGrpSpPr/>
            <p:nvPr/>
          </p:nvGrpSpPr>
          <p:grpSpPr>
            <a:xfrm>
              <a:off x="3926578" y="4137155"/>
              <a:ext cx="1109606" cy="0"/>
              <a:chOff x="2936943" y="4120563"/>
              <a:chExt cx="909721" cy="0"/>
            </a:xfrm>
          </p:grpSpPr>
          <p:cxnSp>
            <p:nvCxnSpPr>
              <p:cNvPr id="174" name="Straight Connector 173">
                <a:extLst>
                  <a:ext uri="{FF2B5EF4-FFF2-40B4-BE49-F238E27FC236}">
                    <a16:creationId xmlns:a16="http://schemas.microsoft.com/office/drawing/2014/main" id="{1FD70B98-9740-4F3B-8CB7-7E7F577BC7D3}"/>
                  </a:ext>
                </a:extLst>
              </p:cNvPr>
              <p:cNvCxnSpPr>
                <a:cxnSpLocks/>
              </p:cNvCxnSpPr>
              <p:nvPr/>
            </p:nvCxnSpPr>
            <p:spPr>
              <a:xfrm>
                <a:off x="2936943" y="4120563"/>
                <a:ext cx="838103" cy="0"/>
              </a:xfrm>
              <a:prstGeom prst="line">
                <a:avLst/>
              </a:prstGeom>
              <a:noFill/>
              <a:ln w="19050" cap="flat" cmpd="sng" algn="ctr">
                <a:solidFill>
                  <a:srgbClr val="2098D5">
                    <a:lumMod val="75000"/>
                  </a:srgbClr>
                </a:solidFill>
                <a:prstDash val="solid"/>
              </a:ln>
              <a:effectLst/>
            </p:spPr>
          </p:cxnSp>
          <p:cxnSp>
            <p:nvCxnSpPr>
              <p:cNvPr id="175" name="Straight Connector 174">
                <a:extLst>
                  <a:ext uri="{FF2B5EF4-FFF2-40B4-BE49-F238E27FC236}">
                    <a16:creationId xmlns:a16="http://schemas.microsoft.com/office/drawing/2014/main" id="{F0337F73-F57B-4B43-8BDE-4E80CF09E4AD}"/>
                  </a:ext>
                </a:extLst>
              </p:cNvPr>
              <p:cNvCxnSpPr>
                <a:cxnSpLocks/>
              </p:cNvCxnSpPr>
              <p:nvPr/>
            </p:nvCxnSpPr>
            <p:spPr>
              <a:xfrm>
                <a:off x="3439486" y="4120563"/>
                <a:ext cx="407178" cy="0"/>
              </a:xfrm>
              <a:prstGeom prst="line">
                <a:avLst/>
              </a:prstGeom>
              <a:noFill/>
              <a:ln w="76200" cap="flat" cmpd="sng" algn="ctr">
                <a:solidFill>
                  <a:srgbClr val="2098D5">
                    <a:lumMod val="60000"/>
                    <a:lumOff val="40000"/>
                  </a:srgbClr>
                </a:solidFill>
                <a:prstDash val="solid"/>
              </a:ln>
              <a:effectLst/>
            </p:spPr>
          </p:cxnSp>
        </p:grpSp>
        <p:grpSp>
          <p:nvGrpSpPr>
            <p:cNvPr id="160" name="Group 159">
              <a:extLst>
                <a:ext uri="{FF2B5EF4-FFF2-40B4-BE49-F238E27FC236}">
                  <a16:creationId xmlns:a16="http://schemas.microsoft.com/office/drawing/2014/main" id="{D40575C9-128F-4FED-AB72-F9450AD68C42}"/>
                </a:ext>
              </a:extLst>
            </p:cNvPr>
            <p:cNvGrpSpPr/>
            <p:nvPr/>
          </p:nvGrpSpPr>
          <p:grpSpPr>
            <a:xfrm>
              <a:off x="3926578" y="4304882"/>
              <a:ext cx="1109606" cy="0"/>
              <a:chOff x="2936943" y="4120563"/>
              <a:chExt cx="909721" cy="0"/>
            </a:xfrm>
          </p:grpSpPr>
          <p:cxnSp>
            <p:nvCxnSpPr>
              <p:cNvPr id="172" name="Straight Connector 171">
                <a:extLst>
                  <a:ext uri="{FF2B5EF4-FFF2-40B4-BE49-F238E27FC236}">
                    <a16:creationId xmlns:a16="http://schemas.microsoft.com/office/drawing/2014/main" id="{BD0F743E-1270-46A5-B820-4B0F4A06B972}"/>
                  </a:ext>
                </a:extLst>
              </p:cNvPr>
              <p:cNvCxnSpPr>
                <a:cxnSpLocks/>
              </p:cNvCxnSpPr>
              <p:nvPr/>
            </p:nvCxnSpPr>
            <p:spPr>
              <a:xfrm>
                <a:off x="2936943" y="4120563"/>
                <a:ext cx="838103" cy="0"/>
              </a:xfrm>
              <a:prstGeom prst="line">
                <a:avLst/>
              </a:prstGeom>
              <a:noFill/>
              <a:ln w="19050" cap="flat" cmpd="sng" algn="ctr">
                <a:solidFill>
                  <a:srgbClr val="2098D5">
                    <a:lumMod val="75000"/>
                  </a:srgbClr>
                </a:solidFill>
                <a:prstDash val="solid"/>
              </a:ln>
              <a:effectLst/>
            </p:spPr>
          </p:cxnSp>
          <p:cxnSp>
            <p:nvCxnSpPr>
              <p:cNvPr id="173" name="Straight Connector 172">
                <a:extLst>
                  <a:ext uri="{FF2B5EF4-FFF2-40B4-BE49-F238E27FC236}">
                    <a16:creationId xmlns:a16="http://schemas.microsoft.com/office/drawing/2014/main" id="{57AEA9D8-CDFB-432C-8702-864DF4F896F7}"/>
                  </a:ext>
                </a:extLst>
              </p:cNvPr>
              <p:cNvCxnSpPr>
                <a:cxnSpLocks/>
              </p:cNvCxnSpPr>
              <p:nvPr/>
            </p:nvCxnSpPr>
            <p:spPr>
              <a:xfrm>
                <a:off x="3439486" y="4120563"/>
                <a:ext cx="407178" cy="0"/>
              </a:xfrm>
              <a:prstGeom prst="line">
                <a:avLst/>
              </a:prstGeom>
              <a:noFill/>
              <a:ln w="76200" cap="flat" cmpd="sng" algn="ctr">
                <a:solidFill>
                  <a:srgbClr val="2098D5">
                    <a:lumMod val="60000"/>
                    <a:lumOff val="40000"/>
                  </a:srgbClr>
                </a:solidFill>
                <a:prstDash val="solid"/>
              </a:ln>
              <a:effectLst/>
            </p:spPr>
          </p:cxnSp>
        </p:grpSp>
        <p:grpSp>
          <p:nvGrpSpPr>
            <p:cNvPr id="161" name="Group 160">
              <a:extLst>
                <a:ext uri="{FF2B5EF4-FFF2-40B4-BE49-F238E27FC236}">
                  <a16:creationId xmlns:a16="http://schemas.microsoft.com/office/drawing/2014/main" id="{A5E2AEB6-A7C8-4716-BF5A-8B625CC1E45B}"/>
                </a:ext>
              </a:extLst>
            </p:cNvPr>
            <p:cNvGrpSpPr/>
            <p:nvPr/>
          </p:nvGrpSpPr>
          <p:grpSpPr>
            <a:xfrm>
              <a:off x="3926578" y="4472610"/>
              <a:ext cx="1109606" cy="0"/>
              <a:chOff x="2936943" y="4120563"/>
              <a:chExt cx="909721" cy="0"/>
            </a:xfrm>
          </p:grpSpPr>
          <p:cxnSp>
            <p:nvCxnSpPr>
              <p:cNvPr id="170" name="Straight Connector 169">
                <a:extLst>
                  <a:ext uri="{FF2B5EF4-FFF2-40B4-BE49-F238E27FC236}">
                    <a16:creationId xmlns:a16="http://schemas.microsoft.com/office/drawing/2014/main" id="{E4BF1415-91F3-4105-9FBB-E075D32FFC2B}"/>
                  </a:ext>
                </a:extLst>
              </p:cNvPr>
              <p:cNvCxnSpPr>
                <a:cxnSpLocks/>
              </p:cNvCxnSpPr>
              <p:nvPr/>
            </p:nvCxnSpPr>
            <p:spPr>
              <a:xfrm>
                <a:off x="2936943" y="4120563"/>
                <a:ext cx="838103" cy="0"/>
              </a:xfrm>
              <a:prstGeom prst="line">
                <a:avLst/>
              </a:prstGeom>
              <a:noFill/>
              <a:ln w="19050" cap="flat" cmpd="sng" algn="ctr">
                <a:solidFill>
                  <a:srgbClr val="2098D5">
                    <a:lumMod val="75000"/>
                  </a:srgbClr>
                </a:solidFill>
                <a:prstDash val="solid"/>
              </a:ln>
              <a:effectLst/>
            </p:spPr>
          </p:cxnSp>
          <p:cxnSp>
            <p:nvCxnSpPr>
              <p:cNvPr id="171" name="Straight Connector 170">
                <a:extLst>
                  <a:ext uri="{FF2B5EF4-FFF2-40B4-BE49-F238E27FC236}">
                    <a16:creationId xmlns:a16="http://schemas.microsoft.com/office/drawing/2014/main" id="{20E24710-089D-4A61-9418-E453BAA85C04}"/>
                  </a:ext>
                </a:extLst>
              </p:cNvPr>
              <p:cNvCxnSpPr>
                <a:cxnSpLocks/>
              </p:cNvCxnSpPr>
              <p:nvPr/>
            </p:nvCxnSpPr>
            <p:spPr>
              <a:xfrm>
                <a:off x="3439486" y="4120563"/>
                <a:ext cx="407178" cy="0"/>
              </a:xfrm>
              <a:prstGeom prst="line">
                <a:avLst/>
              </a:prstGeom>
              <a:noFill/>
              <a:ln w="76200" cap="flat" cmpd="sng" algn="ctr">
                <a:solidFill>
                  <a:srgbClr val="2098D5">
                    <a:lumMod val="60000"/>
                    <a:lumOff val="40000"/>
                  </a:srgbClr>
                </a:solidFill>
                <a:prstDash val="solid"/>
              </a:ln>
              <a:effectLst/>
            </p:spPr>
          </p:cxnSp>
        </p:grpSp>
        <p:sp>
          <p:nvSpPr>
            <p:cNvPr id="162" name="Oval 161">
              <a:extLst>
                <a:ext uri="{FF2B5EF4-FFF2-40B4-BE49-F238E27FC236}">
                  <a16:creationId xmlns:a16="http://schemas.microsoft.com/office/drawing/2014/main" id="{771A4C30-59AE-4A41-A9CC-5179552A756D}"/>
                </a:ext>
              </a:extLst>
            </p:cNvPr>
            <p:cNvSpPr/>
            <p:nvPr/>
          </p:nvSpPr>
          <p:spPr>
            <a:xfrm>
              <a:off x="3926578" y="5460456"/>
              <a:ext cx="104204" cy="128671"/>
            </a:xfrm>
            <a:prstGeom prst="ellipse">
              <a:avLst/>
            </a:prstGeom>
            <a:solidFill>
              <a:srgbClr val="2098D5">
                <a:lumMod val="75000"/>
              </a:srgbClr>
            </a:solidFill>
            <a:ln w="25400" cap="flat" cmpd="sng" algn="ctr">
              <a:solidFill>
                <a:srgbClr val="2098D5">
                  <a:lumMod val="50000"/>
                </a:srgbClr>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grpSp>
          <p:nvGrpSpPr>
            <p:cNvPr id="163" name="Group 162">
              <a:extLst>
                <a:ext uri="{FF2B5EF4-FFF2-40B4-BE49-F238E27FC236}">
                  <a16:creationId xmlns:a16="http://schemas.microsoft.com/office/drawing/2014/main" id="{1292AFDD-C94A-428E-9E9E-FE386FA5FC87}"/>
                </a:ext>
              </a:extLst>
            </p:cNvPr>
            <p:cNvGrpSpPr/>
            <p:nvPr/>
          </p:nvGrpSpPr>
          <p:grpSpPr>
            <a:xfrm>
              <a:off x="4275647" y="4623556"/>
              <a:ext cx="1022252" cy="1416030"/>
              <a:chOff x="4348386" y="4719957"/>
              <a:chExt cx="1022252" cy="1416030"/>
            </a:xfrm>
          </p:grpSpPr>
          <p:sp>
            <p:nvSpPr>
              <p:cNvPr id="164" name="Rounded Rectangle 30">
                <a:extLst>
                  <a:ext uri="{FF2B5EF4-FFF2-40B4-BE49-F238E27FC236}">
                    <a16:creationId xmlns:a16="http://schemas.microsoft.com/office/drawing/2014/main" id="{BB6BBF00-60B6-4171-A70B-E2EC81C6B625}"/>
                  </a:ext>
                </a:extLst>
              </p:cNvPr>
              <p:cNvSpPr/>
              <p:nvPr/>
            </p:nvSpPr>
            <p:spPr>
              <a:xfrm>
                <a:off x="4348386" y="4720869"/>
                <a:ext cx="1022252" cy="1415118"/>
              </a:xfrm>
              <a:prstGeom prst="roundRect">
                <a:avLst/>
              </a:prstGeom>
              <a:solidFill>
                <a:srgbClr val="296A8E"/>
              </a:solidFill>
              <a:ln w="25400" cap="flat" cmpd="sng" algn="ctr">
                <a:solidFill>
                  <a:srgbClr val="424CA0">
                    <a:shade val="50000"/>
                  </a:srgbClr>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4AA97208-CAF4-4BDD-BF7E-C4F550055DE4}"/>
                  </a:ext>
                </a:extLst>
              </p:cNvPr>
              <p:cNvSpPr/>
              <p:nvPr/>
            </p:nvSpPr>
            <p:spPr>
              <a:xfrm>
                <a:off x="4434210" y="4961516"/>
                <a:ext cx="850605" cy="257635"/>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9945" tIns="34973" rIns="69945" bIns="34973">
                <a:spAutoFit/>
              </a:bodyPr>
              <a:lstStyle/>
              <a:p>
                <a:pPr marL="0" marR="0" lvl="0" indent="0" algn="ctr" defTabSz="699447"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24"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166" name="Rectangle 165">
                <a:extLst>
                  <a:ext uri="{FF2B5EF4-FFF2-40B4-BE49-F238E27FC236}">
                    <a16:creationId xmlns:a16="http://schemas.microsoft.com/office/drawing/2014/main" id="{25E0AA42-21AF-4E2B-B77A-AB9B1CDB4715}"/>
                  </a:ext>
                </a:extLst>
              </p:cNvPr>
              <p:cNvSpPr/>
              <p:nvPr/>
            </p:nvSpPr>
            <p:spPr>
              <a:xfrm>
                <a:off x="4434210" y="5243450"/>
                <a:ext cx="850605" cy="257635"/>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9945" tIns="34973" rIns="69945" bIns="34973">
                <a:spAutoFit/>
              </a:bodyPr>
              <a:lstStyle/>
              <a:p>
                <a:pPr marL="0" marR="0" lvl="0" indent="0" algn="ctr" defTabSz="699447"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24"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167" name="Rectangle 166">
                <a:extLst>
                  <a:ext uri="{FF2B5EF4-FFF2-40B4-BE49-F238E27FC236}">
                    <a16:creationId xmlns:a16="http://schemas.microsoft.com/office/drawing/2014/main" id="{5290AB28-BFDE-4CC1-8AE9-BDD71A8C8892}"/>
                  </a:ext>
                </a:extLst>
              </p:cNvPr>
              <p:cNvSpPr/>
              <p:nvPr/>
            </p:nvSpPr>
            <p:spPr>
              <a:xfrm>
                <a:off x="4434210" y="5807319"/>
                <a:ext cx="850605" cy="257635"/>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9945" tIns="34973" rIns="69945" bIns="34973">
                <a:spAutoFit/>
              </a:bodyPr>
              <a:lstStyle/>
              <a:p>
                <a:pPr marL="0" marR="0" lvl="0" indent="0" algn="ctr" defTabSz="699447"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Free Space</a:t>
                </a:r>
                <a:endParaRPr kumimoji="0" lang="en-US" sz="1224"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168" name="Rectangle 167">
                <a:extLst>
                  <a:ext uri="{FF2B5EF4-FFF2-40B4-BE49-F238E27FC236}">
                    <a16:creationId xmlns:a16="http://schemas.microsoft.com/office/drawing/2014/main" id="{421D4144-CBC1-4DAE-9323-82A7D66DE630}"/>
                  </a:ext>
                </a:extLst>
              </p:cNvPr>
              <p:cNvSpPr/>
              <p:nvPr/>
            </p:nvSpPr>
            <p:spPr>
              <a:xfrm>
                <a:off x="4434210" y="5525384"/>
                <a:ext cx="850605" cy="257635"/>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9945" tIns="34973" rIns="69945" bIns="34973">
                <a:spAutoFit/>
              </a:bodyPr>
              <a:lstStyle/>
              <a:p>
                <a:pPr marL="0" marR="0" lvl="0" indent="0" algn="ctr" defTabSz="699447"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24"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169" name="TextBox 168">
                <a:extLst>
                  <a:ext uri="{FF2B5EF4-FFF2-40B4-BE49-F238E27FC236}">
                    <a16:creationId xmlns:a16="http://schemas.microsoft.com/office/drawing/2014/main" id="{40348EFA-1480-420E-B2C6-9605042E10F2}"/>
                  </a:ext>
                </a:extLst>
              </p:cNvPr>
              <p:cNvSpPr txBox="1"/>
              <p:nvPr/>
            </p:nvSpPr>
            <p:spPr>
              <a:xfrm>
                <a:off x="4495466" y="4719957"/>
                <a:ext cx="810607" cy="249299"/>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prstClr val="white"/>
                    </a:solidFill>
                    <a:effectLst/>
                    <a:uLnTx/>
                    <a:uFillTx/>
                  </a:rPr>
                  <a:t>Data Page</a:t>
                </a:r>
              </a:p>
            </p:txBody>
          </p:sp>
        </p:grpSp>
      </p:grpSp>
      <p:cxnSp>
        <p:nvCxnSpPr>
          <p:cNvPr id="5" name="Straight Arrow Connector 4">
            <a:extLst>
              <a:ext uri="{FF2B5EF4-FFF2-40B4-BE49-F238E27FC236}">
                <a16:creationId xmlns:a16="http://schemas.microsoft.com/office/drawing/2014/main" id="{C26EE737-D805-4B17-989D-ED43BDC66FF9}"/>
              </a:ext>
            </a:extLst>
          </p:cNvPr>
          <p:cNvCxnSpPr>
            <a:cxnSpLocks/>
          </p:cNvCxnSpPr>
          <p:nvPr/>
        </p:nvCxnSpPr>
        <p:spPr>
          <a:xfrm>
            <a:off x="5060462" y="3098877"/>
            <a:ext cx="0" cy="1098729"/>
          </a:xfrm>
          <a:prstGeom prst="straightConnector1">
            <a:avLst/>
          </a:prstGeom>
          <a:noFill/>
          <a:ln w="57150" cap="flat" cmpd="sng" algn="ctr">
            <a:solidFill>
              <a:srgbClr val="EF3B24"/>
            </a:solidFill>
            <a:prstDash val="solid"/>
            <a:tailEnd type="triangle"/>
          </a:ln>
          <a:effectLst/>
        </p:spPr>
      </p:cxnSp>
    </p:spTree>
    <p:custDataLst>
      <p:tags r:id="rId1"/>
    </p:custDataLst>
    <p:extLst>
      <p:ext uri="{BB962C8B-B14F-4D97-AF65-F5344CB8AC3E}">
        <p14:creationId xmlns:p14="http://schemas.microsoft.com/office/powerpoint/2010/main" val="81901992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SQL Server Object Allocation</a:t>
            </a:r>
          </a:p>
        </p:txBody>
      </p:sp>
      <p:sp>
        <p:nvSpPr>
          <p:cNvPr id="265" name="TextBox 264">
            <a:extLst>
              <a:ext uri="{FF2B5EF4-FFF2-40B4-BE49-F238E27FC236}">
                <a16:creationId xmlns:a16="http://schemas.microsoft.com/office/drawing/2014/main" id="{C0F3D61E-8475-485B-A2BA-40D857EB33F1}"/>
              </a:ext>
            </a:extLst>
          </p:cNvPr>
          <p:cNvSpPr txBox="1"/>
          <p:nvPr/>
        </p:nvSpPr>
        <p:spPr>
          <a:xfrm>
            <a:off x="1308470" y="5018028"/>
            <a:ext cx="2984352"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Primary Data File (.mdf)</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Secondary Data File (.ndf)</a:t>
            </a:r>
          </a:p>
        </p:txBody>
      </p:sp>
      <p:grpSp>
        <p:nvGrpSpPr>
          <p:cNvPr id="266" name="Group 265">
            <a:extLst>
              <a:ext uri="{FF2B5EF4-FFF2-40B4-BE49-F238E27FC236}">
                <a16:creationId xmlns:a16="http://schemas.microsoft.com/office/drawing/2014/main" id="{96240B5E-01A0-49B2-9D21-7AB1C5C57D89}"/>
              </a:ext>
            </a:extLst>
          </p:cNvPr>
          <p:cNvGrpSpPr/>
          <p:nvPr/>
        </p:nvGrpSpPr>
        <p:grpSpPr>
          <a:xfrm>
            <a:off x="5257846" y="1678483"/>
            <a:ext cx="6053463" cy="3985875"/>
            <a:chOff x="5162090" y="1112896"/>
            <a:chExt cx="6053463" cy="3985875"/>
          </a:xfrm>
        </p:grpSpPr>
        <p:sp>
          <p:nvSpPr>
            <p:cNvPr id="267" name="Rounded Rectangle 19">
              <a:extLst>
                <a:ext uri="{FF2B5EF4-FFF2-40B4-BE49-F238E27FC236}">
                  <a16:creationId xmlns:a16="http://schemas.microsoft.com/office/drawing/2014/main" id="{E5B06674-9109-40DE-8C73-9E03D62CC022}"/>
                </a:ext>
              </a:extLst>
            </p:cNvPr>
            <p:cNvSpPr/>
            <p:nvPr/>
          </p:nvSpPr>
          <p:spPr>
            <a:xfrm rot="5400000">
              <a:off x="6147244" y="127742"/>
              <a:ext cx="3985875" cy="5956184"/>
            </a:xfrm>
            <a:prstGeom prst="roundRect">
              <a:avLst/>
            </a:prstGeom>
            <a:solidFill>
              <a:sysClr val="window" lastClr="FFFFFF"/>
            </a:solidFill>
            <a:ln w="25400" cap="flat" cmpd="sng" algn="ctr">
              <a:solidFill>
                <a:srgbClr val="424CA0">
                  <a:shade val="50000"/>
                </a:srgbClr>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grpSp>
          <p:nvGrpSpPr>
            <p:cNvPr id="268" name="Group 267">
              <a:extLst>
                <a:ext uri="{FF2B5EF4-FFF2-40B4-BE49-F238E27FC236}">
                  <a16:creationId xmlns:a16="http://schemas.microsoft.com/office/drawing/2014/main" id="{24F17C0B-6CCE-4283-BB77-D4384A197ED0}"/>
                </a:ext>
              </a:extLst>
            </p:cNvPr>
            <p:cNvGrpSpPr/>
            <p:nvPr/>
          </p:nvGrpSpPr>
          <p:grpSpPr>
            <a:xfrm>
              <a:off x="5458698" y="1540993"/>
              <a:ext cx="5308429" cy="2866415"/>
              <a:chOff x="5458698" y="1540993"/>
              <a:chExt cx="5308429" cy="2866415"/>
            </a:xfrm>
          </p:grpSpPr>
          <p:grpSp>
            <p:nvGrpSpPr>
              <p:cNvPr id="270" name="Group 269">
                <a:extLst>
                  <a:ext uri="{FF2B5EF4-FFF2-40B4-BE49-F238E27FC236}">
                    <a16:creationId xmlns:a16="http://schemas.microsoft.com/office/drawing/2014/main" id="{37C787D9-B577-4F08-ADE0-4129D0C1842C}"/>
                  </a:ext>
                </a:extLst>
              </p:cNvPr>
              <p:cNvGrpSpPr/>
              <p:nvPr/>
            </p:nvGrpSpPr>
            <p:grpSpPr>
              <a:xfrm>
                <a:off x="5458698" y="1540993"/>
                <a:ext cx="5308429" cy="1371530"/>
                <a:chOff x="5458698" y="1540993"/>
                <a:chExt cx="5308429" cy="1371530"/>
              </a:xfrm>
            </p:grpSpPr>
            <p:grpSp>
              <p:nvGrpSpPr>
                <p:cNvPr id="296" name="Group 295">
                  <a:extLst>
                    <a:ext uri="{FF2B5EF4-FFF2-40B4-BE49-F238E27FC236}">
                      <a16:creationId xmlns:a16="http://schemas.microsoft.com/office/drawing/2014/main" id="{043ACE66-A1E2-4A34-93B8-700F74F95CA1}"/>
                    </a:ext>
                  </a:extLst>
                </p:cNvPr>
                <p:cNvGrpSpPr/>
                <p:nvPr/>
              </p:nvGrpSpPr>
              <p:grpSpPr>
                <a:xfrm>
                  <a:off x="5458698" y="1540993"/>
                  <a:ext cx="1259068" cy="1371530"/>
                  <a:chOff x="7503683" y="1417638"/>
                  <a:chExt cx="2020612" cy="1371530"/>
                </a:xfrm>
              </p:grpSpPr>
              <p:sp>
                <p:nvSpPr>
                  <p:cNvPr id="315" name="Rounded Rectangle 30">
                    <a:extLst>
                      <a:ext uri="{FF2B5EF4-FFF2-40B4-BE49-F238E27FC236}">
                        <a16:creationId xmlns:a16="http://schemas.microsoft.com/office/drawing/2014/main" id="{F246B143-A764-4AC5-A10B-0CAB89DB51F6}"/>
                      </a:ext>
                    </a:extLst>
                  </p:cNvPr>
                  <p:cNvSpPr/>
                  <p:nvPr/>
                </p:nvSpPr>
                <p:spPr>
                  <a:xfrm>
                    <a:off x="7503683" y="1417638"/>
                    <a:ext cx="2020612" cy="1371530"/>
                  </a:xfrm>
                  <a:prstGeom prst="roundRect">
                    <a:avLst/>
                  </a:prstGeom>
                  <a:solidFill>
                    <a:srgbClr val="296A8E"/>
                  </a:solidFill>
                  <a:ln w="25400" cap="flat" cmpd="sng" algn="ctr">
                    <a:solidFill>
                      <a:srgbClr val="424CA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6" name="Rectangle 315">
                    <a:extLst>
                      <a:ext uri="{FF2B5EF4-FFF2-40B4-BE49-F238E27FC236}">
                        <a16:creationId xmlns:a16="http://schemas.microsoft.com/office/drawing/2014/main" id="{21EC415A-DC5A-4BF5-B811-C64DE48D4F6B}"/>
                      </a:ext>
                    </a:extLst>
                  </p:cNvPr>
                  <p:cNvSpPr/>
                  <p:nvPr/>
                </p:nvSpPr>
                <p:spPr>
                  <a:xfrm>
                    <a:off x="7673324" y="1559023"/>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317" name="Rectangle 316">
                    <a:extLst>
                      <a:ext uri="{FF2B5EF4-FFF2-40B4-BE49-F238E27FC236}">
                        <a16:creationId xmlns:a16="http://schemas.microsoft.com/office/drawing/2014/main" id="{2FFC8C85-5368-463E-9122-98AEB1A26A8D}"/>
                      </a:ext>
                    </a:extLst>
                  </p:cNvPr>
                  <p:cNvSpPr/>
                  <p:nvPr/>
                </p:nvSpPr>
                <p:spPr>
                  <a:xfrm>
                    <a:off x="7673324" y="1832257"/>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318" name="Rectangle 317">
                    <a:extLst>
                      <a:ext uri="{FF2B5EF4-FFF2-40B4-BE49-F238E27FC236}">
                        <a16:creationId xmlns:a16="http://schemas.microsoft.com/office/drawing/2014/main" id="{9CBB6747-EBD0-4706-96BB-A00C25410F88}"/>
                      </a:ext>
                    </a:extLst>
                  </p:cNvPr>
                  <p:cNvSpPr/>
                  <p:nvPr/>
                </p:nvSpPr>
                <p:spPr>
                  <a:xfrm>
                    <a:off x="7673323" y="2397022"/>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319" name="Rectangle 318">
                    <a:extLst>
                      <a:ext uri="{FF2B5EF4-FFF2-40B4-BE49-F238E27FC236}">
                        <a16:creationId xmlns:a16="http://schemas.microsoft.com/office/drawing/2014/main" id="{45884E07-7539-4E33-ACB2-BCD69FF15FAA}"/>
                      </a:ext>
                    </a:extLst>
                  </p:cNvPr>
                  <p:cNvSpPr/>
                  <p:nvPr/>
                </p:nvSpPr>
                <p:spPr>
                  <a:xfrm>
                    <a:off x="7673323" y="2117552"/>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grpSp>
            <p:grpSp>
              <p:nvGrpSpPr>
                <p:cNvPr id="297" name="Group 296">
                  <a:extLst>
                    <a:ext uri="{FF2B5EF4-FFF2-40B4-BE49-F238E27FC236}">
                      <a16:creationId xmlns:a16="http://schemas.microsoft.com/office/drawing/2014/main" id="{3FF6989E-F395-4499-B4B3-1F89E50CA99D}"/>
                    </a:ext>
                  </a:extLst>
                </p:cNvPr>
                <p:cNvGrpSpPr/>
                <p:nvPr/>
              </p:nvGrpSpPr>
              <p:grpSpPr>
                <a:xfrm>
                  <a:off x="6808485" y="1540993"/>
                  <a:ext cx="1259068" cy="1371530"/>
                  <a:chOff x="7503683" y="1417638"/>
                  <a:chExt cx="2020612" cy="1371530"/>
                </a:xfrm>
              </p:grpSpPr>
              <p:sp>
                <p:nvSpPr>
                  <p:cNvPr id="310" name="Rounded Rectangle 30">
                    <a:extLst>
                      <a:ext uri="{FF2B5EF4-FFF2-40B4-BE49-F238E27FC236}">
                        <a16:creationId xmlns:a16="http://schemas.microsoft.com/office/drawing/2014/main" id="{6795470B-9861-4EAA-A8C1-A2877448E632}"/>
                      </a:ext>
                    </a:extLst>
                  </p:cNvPr>
                  <p:cNvSpPr/>
                  <p:nvPr/>
                </p:nvSpPr>
                <p:spPr>
                  <a:xfrm>
                    <a:off x="7503683" y="1417638"/>
                    <a:ext cx="2020612" cy="1371530"/>
                  </a:xfrm>
                  <a:prstGeom prst="roundRect">
                    <a:avLst/>
                  </a:prstGeom>
                  <a:solidFill>
                    <a:srgbClr val="296A8E"/>
                  </a:solidFill>
                  <a:ln w="25400" cap="flat" cmpd="sng" algn="ctr">
                    <a:solidFill>
                      <a:srgbClr val="424CA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1" name="Rectangle 310">
                    <a:extLst>
                      <a:ext uri="{FF2B5EF4-FFF2-40B4-BE49-F238E27FC236}">
                        <a16:creationId xmlns:a16="http://schemas.microsoft.com/office/drawing/2014/main" id="{88C951BF-9E18-4C77-AE5A-703836ECAC80}"/>
                      </a:ext>
                    </a:extLst>
                  </p:cNvPr>
                  <p:cNvSpPr/>
                  <p:nvPr/>
                </p:nvSpPr>
                <p:spPr>
                  <a:xfrm>
                    <a:off x="7673324" y="1559023"/>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312" name="Rectangle 311">
                    <a:extLst>
                      <a:ext uri="{FF2B5EF4-FFF2-40B4-BE49-F238E27FC236}">
                        <a16:creationId xmlns:a16="http://schemas.microsoft.com/office/drawing/2014/main" id="{5A372B96-3394-4C1A-98BF-69F74594D0AA}"/>
                      </a:ext>
                    </a:extLst>
                  </p:cNvPr>
                  <p:cNvSpPr/>
                  <p:nvPr/>
                </p:nvSpPr>
                <p:spPr>
                  <a:xfrm>
                    <a:off x="7673324" y="1832257"/>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313" name="Rectangle 312">
                    <a:extLst>
                      <a:ext uri="{FF2B5EF4-FFF2-40B4-BE49-F238E27FC236}">
                        <a16:creationId xmlns:a16="http://schemas.microsoft.com/office/drawing/2014/main" id="{728CE4AA-4BB8-4B8E-9A29-93539151354A}"/>
                      </a:ext>
                    </a:extLst>
                  </p:cNvPr>
                  <p:cNvSpPr/>
                  <p:nvPr/>
                </p:nvSpPr>
                <p:spPr>
                  <a:xfrm>
                    <a:off x="7673323" y="2397022"/>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314" name="Rectangle 313">
                    <a:extLst>
                      <a:ext uri="{FF2B5EF4-FFF2-40B4-BE49-F238E27FC236}">
                        <a16:creationId xmlns:a16="http://schemas.microsoft.com/office/drawing/2014/main" id="{C17A1856-C130-488B-8249-DFA765047F44}"/>
                      </a:ext>
                    </a:extLst>
                  </p:cNvPr>
                  <p:cNvSpPr/>
                  <p:nvPr/>
                </p:nvSpPr>
                <p:spPr>
                  <a:xfrm>
                    <a:off x="7673323" y="2117552"/>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grpSp>
            <p:grpSp>
              <p:nvGrpSpPr>
                <p:cNvPr id="298" name="Group 297">
                  <a:extLst>
                    <a:ext uri="{FF2B5EF4-FFF2-40B4-BE49-F238E27FC236}">
                      <a16:creationId xmlns:a16="http://schemas.microsoft.com/office/drawing/2014/main" id="{E1E9BCF3-34D6-4E98-B815-150AABF0F379}"/>
                    </a:ext>
                  </a:extLst>
                </p:cNvPr>
                <p:cNvGrpSpPr/>
                <p:nvPr/>
              </p:nvGrpSpPr>
              <p:grpSpPr>
                <a:xfrm>
                  <a:off x="8158272" y="1540993"/>
                  <a:ext cx="1259068" cy="1371530"/>
                  <a:chOff x="7503683" y="1417638"/>
                  <a:chExt cx="2020612" cy="1371530"/>
                </a:xfrm>
              </p:grpSpPr>
              <p:sp>
                <p:nvSpPr>
                  <p:cNvPr id="305" name="Rounded Rectangle 30">
                    <a:extLst>
                      <a:ext uri="{FF2B5EF4-FFF2-40B4-BE49-F238E27FC236}">
                        <a16:creationId xmlns:a16="http://schemas.microsoft.com/office/drawing/2014/main" id="{99BC6408-57CA-4BCD-A12E-E0AD653463A5}"/>
                      </a:ext>
                    </a:extLst>
                  </p:cNvPr>
                  <p:cNvSpPr/>
                  <p:nvPr/>
                </p:nvSpPr>
                <p:spPr>
                  <a:xfrm>
                    <a:off x="7503683" y="1417638"/>
                    <a:ext cx="2020612" cy="1371530"/>
                  </a:xfrm>
                  <a:prstGeom prst="roundRect">
                    <a:avLst/>
                  </a:prstGeom>
                  <a:solidFill>
                    <a:srgbClr val="296A8E"/>
                  </a:solidFill>
                  <a:ln w="25400" cap="flat" cmpd="sng" algn="ctr">
                    <a:solidFill>
                      <a:srgbClr val="424CA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6" name="Rectangle 305">
                    <a:extLst>
                      <a:ext uri="{FF2B5EF4-FFF2-40B4-BE49-F238E27FC236}">
                        <a16:creationId xmlns:a16="http://schemas.microsoft.com/office/drawing/2014/main" id="{B6E2D3FB-926E-48C3-B2B7-0A759E3B2689}"/>
                      </a:ext>
                    </a:extLst>
                  </p:cNvPr>
                  <p:cNvSpPr/>
                  <p:nvPr/>
                </p:nvSpPr>
                <p:spPr>
                  <a:xfrm>
                    <a:off x="7673324" y="1559023"/>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307" name="Rectangle 306">
                    <a:extLst>
                      <a:ext uri="{FF2B5EF4-FFF2-40B4-BE49-F238E27FC236}">
                        <a16:creationId xmlns:a16="http://schemas.microsoft.com/office/drawing/2014/main" id="{9842C3FC-0CB7-4268-A07D-253039F8FA4F}"/>
                      </a:ext>
                    </a:extLst>
                  </p:cNvPr>
                  <p:cNvSpPr/>
                  <p:nvPr/>
                </p:nvSpPr>
                <p:spPr>
                  <a:xfrm>
                    <a:off x="7673324" y="1832257"/>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308" name="Rectangle 307">
                    <a:extLst>
                      <a:ext uri="{FF2B5EF4-FFF2-40B4-BE49-F238E27FC236}">
                        <a16:creationId xmlns:a16="http://schemas.microsoft.com/office/drawing/2014/main" id="{AA7CAB58-70CF-40D7-80EC-3C08B7D8149D}"/>
                      </a:ext>
                    </a:extLst>
                  </p:cNvPr>
                  <p:cNvSpPr/>
                  <p:nvPr/>
                </p:nvSpPr>
                <p:spPr>
                  <a:xfrm>
                    <a:off x="7673323" y="2397022"/>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309" name="Rectangle 308">
                    <a:extLst>
                      <a:ext uri="{FF2B5EF4-FFF2-40B4-BE49-F238E27FC236}">
                        <a16:creationId xmlns:a16="http://schemas.microsoft.com/office/drawing/2014/main" id="{73C6EFC5-D231-4434-9C91-3FC243355B59}"/>
                      </a:ext>
                    </a:extLst>
                  </p:cNvPr>
                  <p:cNvSpPr/>
                  <p:nvPr/>
                </p:nvSpPr>
                <p:spPr>
                  <a:xfrm>
                    <a:off x="7673323" y="2117552"/>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grpSp>
            <p:grpSp>
              <p:nvGrpSpPr>
                <p:cNvPr id="299" name="Group 298">
                  <a:extLst>
                    <a:ext uri="{FF2B5EF4-FFF2-40B4-BE49-F238E27FC236}">
                      <a16:creationId xmlns:a16="http://schemas.microsoft.com/office/drawing/2014/main" id="{6D9734BE-A65E-4A62-B57A-F0F6F419702C}"/>
                    </a:ext>
                  </a:extLst>
                </p:cNvPr>
                <p:cNvGrpSpPr/>
                <p:nvPr/>
              </p:nvGrpSpPr>
              <p:grpSpPr>
                <a:xfrm>
                  <a:off x="9508059" y="1540993"/>
                  <a:ext cx="1259068" cy="1371530"/>
                  <a:chOff x="7503683" y="1417638"/>
                  <a:chExt cx="2020612" cy="1371530"/>
                </a:xfrm>
              </p:grpSpPr>
              <p:sp>
                <p:nvSpPr>
                  <p:cNvPr id="300" name="Rounded Rectangle 30">
                    <a:extLst>
                      <a:ext uri="{FF2B5EF4-FFF2-40B4-BE49-F238E27FC236}">
                        <a16:creationId xmlns:a16="http://schemas.microsoft.com/office/drawing/2014/main" id="{E95027B1-A20C-4442-9330-A514D434EAA6}"/>
                      </a:ext>
                    </a:extLst>
                  </p:cNvPr>
                  <p:cNvSpPr/>
                  <p:nvPr/>
                </p:nvSpPr>
                <p:spPr>
                  <a:xfrm>
                    <a:off x="7503683" y="1417638"/>
                    <a:ext cx="2020612" cy="1371530"/>
                  </a:xfrm>
                  <a:prstGeom prst="roundRect">
                    <a:avLst/>
                  </a:prstGeom>
                  <a:solidFill>
                    <a:srgbClr val="296A8E"/>
                  </a:solidFill>
                  <a:ln w="25400" cap="flat" cmpd="sng" algn="ctr">
                    <a:solidFill>
                      <a:srgbClr val="424CA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1" name="Rectangle 300">
                    <a:extLst>
                      <a:ext uri="{FF2B5EF4-FFF2-40B4-BE49-F238E27FC236}">
                        <a16:creationId xmlns:a16="http://schemas.microsoft.com/office/drawing/2014/main" id="{7925D56D-2B66-4A09-9853-8E09829BA509}"/>
                      </a:ext>
                    </a:extLst>
                  </p:cNvPr>
                  <p:cNvSpPr/>
                  <p:nvPr/>
                </p:nvSpPr>
                <p:spPr>
                  <a:xfrm>
                    <a:off x="7673324" y="1559023"/>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302" name="Rectangle 301">
                    <a:extLst>
                      <a:ext uri="{FF2B5EF4-FFF2-40B4-BE49-F238E27FC236}">
                        <a16:creationId xmlns:a16="http://schemas.microsoft.com/office/drawing/2014/main" id="{6665C152-3056-4642-8C5B-D85E93716C83}"/>
                      </a:ext>
                    </a:extLst>
                  </p:cNvPr>
                  <p:cNvSpPr/>
                  <p:nvPr/>
                </p:nvSpPr>
                <p:spPr>
                  <a:xfrm>
                    <a:off x="7673324" y="1832257"/>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303" name="Rectangle 302">
                    <a:extLst>
                      <a:ext uri="{FF2B5EF4-FFF2-40B4-BE49-F238E27FC236}">
                        <a16:creationId xmlns:a16="http://schemas.microsoft.com/office/drawing/2014/main" id="{BFCC951F-B4F4-4E5D-8A07-353DBF031489}"/>
                      </a:ext>
                    </a:extLst>
                  </p:cNvPr>
                  <p:cNvSpPr/>
                  <p:nvPr/>
                </p:nvSpPr>
                <p:spPr>
                  <a:xfrm>
                    <a:off x="7673323" y="2397022"/>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304" name="Rectangle 303">
                    <a:extLst>
                      <a:ext uri="{FF2B5EF4-FFF2-40B4-BE49-F238E27FC236}">
                        <a16:creationId xmlns:a16="http://schemas.microsoft.com/office/drawing/2014/main" id="{FCF95CC2-5037-4783-AFDE-9053A8B4FECE}"/>
                      </a:ext>
                    </a:extLst>
                  </p:cNvPr>
                  <p:cNvSpPr/>
                  <p:nvPr/>
                </p:nvSpPr>
                <p:spPr>
                  <a:xfrm>
                    <a:off x="7673323" y="2117552"/>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grpSp>
          </p:grpSp>
          <p:grpSp>
            <p:nvGrpSpPr>
              <p:cNvPr id="271" name="Group 270">
                <a:extLst>
                  <a:ext uri="{FF2B5EF4-FFF2-40B4-BE49-F238E27FC236}">
                    <a16:creationId xmlns:a16="http://schemas.microsoft.com/office/drawing/2014/main" id="{3C68A376-7A09-4096-A29C-AF19A653A73C}"/>
                  </a:ext>
                </a:extLst>
              </p:cNvPr>
              <p:cNvGrpSpPr/>
              <p:nvPr/>
            </p:nvGrpSpPr>
            <p:grpSpPr>
              <a:xfrm>
                <a:off x="5458698" y="3035878"/>
                <a:ext cx="5308429" cy="1371530"/>
                <a:chOff x="5458698" y="1540993"/>
                <a:chExt cx="5308429" cy="1371530"/>
              </a:xfrm>
            </p:grpSpPr>
            <p:grpSp>
              <p:nvGrpSpPr>
                <p:cNvPr id="272" name="Group 271">
                  <a:extLst>
                    <a:ext uri="{FF2B5EF4-FFF2-40B4-BE49-F238E27FC236}">
                      <a16:creationId xmlns:a16="http://schemas.microsoft.com/office/drawing/2014/main" id="{84E47D49-FCDB-4386-A82F-5274A80E3513}"/>
                    </a:ext>
                  </a:extLst>
                </p:cNvPr>
                <p:cNvGrpSpPr/>
                <p:nvPr/>
              </p:nvGrpSpPr>
              <p:grpSpPr>
                <a:xfrm>
                  <a:off x="5458698" y="1540993"/>
                  <a:ext cx="1259068" cy="1371530"/>
                  <a:chOff x="7503683" y="1417638"/>
                  <a:chExt cx="2020612" cy="1371530"/>
                </a:xfrm>
              </p:grpSpPr>
              <p:sp>
                <p:nvSpPr>
                  <p:cNvPr id="291" name="Rounded Rectangle 30">
                    <a:extLst>
                      <a:ext uri="{FF2B5EF4-FFF2-40B4-BE49-F238E27FC236}">
                        <a16:creationId xmlns:a16="http://schemas.microsoft.com/office/drawing/2014/main" id="{F08F4188-054C-4B49-9C92-2B9EF82AAB60}"/>
                      </a:ext>
                    </a:extLst>
                  </p:cNvPr>
                  <p:cNvSpPr/>
                  <p:nvPr/>
                </p:nvSpPr>
                <p:spPr>
                  <a:xfrm>
                    <a:off x="7503683" y="1417638"/>
                    <a:ext cx="2020612" cy="1371530"/>
                  </a:xfrm>
                  <a:prstGeom prst="roundRect">
                    <a:avLst/>
                  </a:prstGeom>
                  <a:solidFill>
                    <a:srgbClr val="296A8E"/>
                  </a:solidFill>
                  <a:ln w="25400" cap="flat" cmpd="sng" algn="ctr">
                    <a:solidFill>
                      <a:srgbClr val="424CA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2" name="Rectangle 291">
                    <a:extLst>
                      <a:ext uri="{FF2B5EF4-FFF2-40B4-BE49-F238E27FC236}">
                        <a16:creationId xmlns:a16="http://schemas.microsoft.com/office/drawing/2014/main" id="{21FEE1E0-2559-4E0C-8639-F74D6F1722D1}"/>
                      </a:ext>
                    </a:extLst>
                  </p:cNvPr>
                  <p:cNvSpPr/>
                  <p:nvPr/>
                </p:nvSpPr>
                <p:spPr>
                  <a:xfrm>
                    <a:off x="7673324" y="1559023"/>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293" name="Rectangle 292">
                    <a:extLst>
                      <a:ext uri="{FF2B5EF4-FFF2-40B4-BE49-F238E27FC236}">
                        <a16:creationId xmlns:a16="http://schemas.microsoft.com/office/drawing/2014/main" id="{6728F3E3-F3B7-4F79-AAC8-E9086A62622A}"/>
                      </a:ext>
                    </a:extLst>
                  </p:cNvPr>
                  <p:cNvSpPr/>
                  <p:nvPr/>
                </p:nvSpPr>
                <p:spPr>
                  <a:xfrm>
                    <a:off x="7673324" y="1832257"/>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294" name="Rectangle 293">
                    <a:extLst>
                      <a:ext uri="{FF2B5EF4-FFF2-40B4-BE49-F238E27FC236}">
                        <a16:creationId xmlns:a16="http://schemas.microsoft.com/office/drawing/2014/main" id="{D72B17F3-9F3D-496F-9822-FDB95E375C16}"/>
                      </a:ext>
                    </a:extLst>
                  </p:cNvPr>
                  <p:cNvSpPr/>
                  <p:nvPr/>
                </p:nvSpPr>
                <p:spPr>
                  <a:xfrm>
                    <a:off x="7673323" y="2397022"/>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295" name="Rectangle 294">
                    <a:extLst>
                      <a:ext uri="{FF2B5EF4-FFF2-40B4-BE49-F238E27FC236}">
                        <a16:creationId xmlns:a16="http://schemas.microsoft.com/office/drawing/2014/main" id="{1153E2E7-97A8-447E-8E97-3B076FB2D840}"/>
                      </a:ext>
                    </a:extLst>
                  </p:cNvPr>
                  <p:cNvSpPr/>
                  <p:nvPr/>
                </p:nvSpPr>
                <p:spPr>
                  <a:xfrm>
                    <a:off x="7673323" y="2117552"/>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grpSp>
            <p:grpSp>
              <p:nvGrpSpPr>
                <p:cNvPr id="273" name="Group 272">
                  <a:extLst>
                    <a:ext uri="{FF2B5EF4-FFF2-40B4-BE49-F238E27FC236}">
                      <a16:creationId xmlns:a16="http://schemas.microsoft.com/office/drawing/2014/main" id="{7C96D3E2-D6DB-4A8F-BB6E-E84C48693599}"/>
                    </a:ext>
                  </a:extLst>
                </p:cNvPr>
                <p:cNvGrpSpPr/>
                <p:nvPr/>
              </p:nvGrpSpPr>
              <p:grpSpPr>
                <a:xfrm>
                  <a:off x="6808485" y="1540993"/>
                  <a:ext cx="1259068" cy="1371530"/>
                  <a:chOff x="7503683" y="1417638"/>
                  <a:chExt cx="2020612" cy="1371530"/>
                </a:xfrm>
              </p:grpSpPr>
              <p:sp>
                <p:nvSpPr>
                  <p:cNvPr id="286" name="Rounded Rectangle 30">
                    <a:extLst>
                      <a:ext uri="{FF2B5EF4-FFF2-40B4-BE49-F238E27FC236}">
                        <a16:creationId xmlns:a16="http://schemas.microsoft.com/office/drawing/2014/main" id="{D8CDAD03-C7A3-482E-80BC-9D8D0B23DC29}"/>
                      </a:ext>
                    </a:extLst>
                  </p:cNvPr>
                  <p:cNvSpPr/>
                  <p:nvPr/>
                </p:nvSpPr>
                <p:spPr>
                  <a:xfrm>
                    <a:off x="7503683" y="1417638"/>
                    <a:ext cx="2020612" cy="1371530"/>
                  </a:xfrm>
                  <a:prstGeom prst="roundRect">
                    <a:avLst/>
                  </a:prstGeom>
                  <a:solidFill>
                    <a:srgbClr val="296A8E"/>
                  </a:solidFill>
                  <a:ln w="25400" cap="flat" cmpd="sng" algn="ctr">
                    <a:solidFill>
                      <a:srgbClr val="424CA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7" name="Rectangle 286">
                    <a:extLst>
                      <a:ext uri="{FF2B5EF4-FFF2-40B4-BE49-F238E27FC236}">
                        <a16:creationId xmlns:a16="http://schemas.microsoft.com/office/drawing/2014/main" id="{BCECDDDA-2B3D-4986-BB88-3AAF212A14D0}"/>
                      </a:ext>
                    </a:extLst>
                  </p:cNvPr>
                  <p:cNvSpPr/>
                  <p:nvPr/>
                </p:nvSpPr>
                <p:spPr>
                  <a:xfrm>
                    <a:off x="7673324" y="1559023"/>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288" name="Rectangle 287">
                    <a:extLst>
                      <a:ext uri="{FF2B5EF4-FFF2-40B4-BE49-F238E27FC236}">
                        <a16:creationId xmlns:a16="http://schemas.microsoft.com/office/drawing/2014/main" id="{4CEE3960-FD67-4F8F-A2C7-EAAA29C59CAC}"/>
                      </a:ext>
                    </a:extLst>
                  </p:cNvPr>
                  <p:cNvSpPr/>
                  <p:nvPr/>
                </p:nvSpPr>
                <p:spPr>
                  <a:xfrm>
                    <a:off x="7673324" y="1832257"/>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289" name="Rectangle 288">
                    <a:extLst>
                      <a:ext uri="{FF2B5EF4-FFF2-40B4-BE49-F238E27FC236}">
                        <a16:creationId xmlns:a16="http://schemas.microsoft.com/office/drawing/2014/main" id="{BE434FD9-0668-467E-BAD0-A9E62C6623A6}"/>
                      </a:ext>
                    </a:extLst>
                  </p:cNvPr>
                  <p:cNvSpPr/>
                  <p:nvPr/>
                </p:nvSpPr>
                <p:spPr>
                  <a:xfrm>
                    <a:off x="7673323" y="2397022"/>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290" name="Rectangle 289">
                    <a:extLst>
                      <a:ext uri="{FF2B5EF4-FFF2-40B4-BE49-F238E27FC236}">
                        <a16:creationId xmlns:a16="http://schemas.microsoft.com/office/drawing/2014/main" id="{30E00579-9D7B-4777-9FAE-5BCE3F0761F9}"/>
                      </a:ext>
                    </a:extLst>
                  </p:cNvPr>
                  <p:cNvSpPr/>
                  <p:nvPr/>
                </p:nvSpPr>
                <p:spPr>
                  <a:xfrm>
                    <a:off x="7673323" y="2117552"/>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grpSp>
            <p:grpSp>
              <p:nvGrpSpPr>
                <p:cNvPr id="274" name="Group 273">
                  <a:extLst>
                    <a:ext uri="{FF2B5EF4-FFF2-40B4-BE49-F238E27FC236}">
                      <a16:creationId xmlns:a16="http://schemas.microsoft.com/office/drawing/2014/main" id="{ADA3AD97-A1F5-4F44-9D82-F351003B91F4}"/>
                    </a:ext>
                  </a:extLst>
                </p:cNvPr>
                <p:cNvGrpSpPr/>
                <p:nvPr/>
              </p:nvGrpSpPr>
              <p:grpSpPr>
                <a:xfrm>
                  <a:off x="8158272" y="1540993"/>
                  <a:ext cx="1259068" cy="1371530"/>
                  <a:chOff x="7503683" y="1417638"/>
                  <a:chExt cx="2020612" cy="1371530"/>
                </a:xfrm>
              </p:grpSpPr>
              <p:sp>
                <p:nvSpPr>
                  <p:cNvPr id="281" name="Rounded Rectangle 30">
                    <a:extLst>
                      <a:ext uri="{FF2B5EF4-FFF2-40B4-BE49-F238E27FC236}">
                        <a16:creationId xmlns:a16="http://schemas.microsoft.com/office/drawing/2014/main" id="{87784539-80B8-4766-B13C-0CA479FF0D77}"/>
                      </a:ext>
                    </a:extLst>
                  </p:cNvPr>
                  <p:cNvSpPr/>
                  <p:nvPr/>
                </p:nvSpPr>
                <p:spPr>
                  <a:xfrm>
                    <a:off x="7503683" y="1417638"/>
                    <a:ext cx="2020612" cy="1371530"/>
                  </a:xfrm>
                  <a:prstGeom prst="roundRect">
                    <a:avLst/>
                  </a:prstGeom>
                  <a:solidFill>
                    <a:srgbClr val="296A8E"/>
                  </a:solidFill>
                  <a:ln w="25400" cap="flat" cmpd="sng" algn="ctr">
                    <a:solidFill>
                      <a:srgbClr val="424CA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2" name="Rectangle 281">
                    <a:extLst>
                      <a:ext uri="{FF2B5EF4-FFF2-40B4-BE49-F238E27FC236}">
                        <a16:creationId xmlns:a16="http://schemas.microsoft.com/office/drawing/2014/main" id="{729E61E4-6793-4579-BF04-DC0130BA3848}"/>
                      </a:ext>
                    </a:extLst>
                  </p:cNvPr>
                  <p:cNvSpPr/>
                  <p:nvPr/>
                </p:nvSpPr>
                <p:spPr>
                  <a:xfrm>
                    <a:off x="7673324" y="1559023"/>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283" name="Rectangle 282">
                    <a:extLst>
                      <a:ext uri="{FF2B5EF4-FFF2-40B4-BE49-F238E27FC236}">
                        <a16:creationId xmlns:a16="http://schemas.microsoft.com/office/drawing/2014/main" id="{98B8B76D-55CB-4B90-B28A-ECD457419B82}"/>
                      </a:ext>
                    </a:extLst>
                  </p:cNvPr>
                  <p:cNvSpPr/>
                  <p:nvPr/>
                </p:nvSpPr>
                <p:spPr>
                  <a:xfrm>
                    <a:off x="7673324" y="1832257"/>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284" name="Rectangle 283">
                    <a:extLst>
                      <a:ext uri="{FF2B5EF4-FFF2-40B4-BE49-F238E27FC236}">
                        <a16:creationId xmlns:a16="http://schemas.microsoft.com/office/drawing/2014/main" id="{2DB1C753-A1BD-4B21-8AD5-DF243E63A8FA}"/>
                      </a:ext>
                    </a:extLst>
                  </p:cNvPr>
                  <p:cNvSpPr/>
                  <p:nvPr/>
                </p:nvSpPr>
                <p:spPr>
                  <a:xfrm>
                    <a:off x="7673323" y="2397022"/>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285" name="Rectangle 284">
                    <a:extLst>
                      <a:ext uri="{FF2B5EF4-FFF2-40B4-BE49-F238E27FC236}">
                        <a16:creationId xmlns:a16="http://schemas.microsoft.com/office/drawing/2014/main" id="{FF43292D-4645-4ECD-B86D-8A30BEB85673}"/>
                      </a:ext>
                    </a:extLst>
                  </p:cNvPr>
                  <p:cNvSpPr/>
                  <p:nvPr/>
                </p:nvSpPr>
                <p:spPr>
                  <a:xfrm>
                    <a:off x="7673323" y="2117552"/>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grpSp>
            <p:grpSp>
              <p:nvGrpSpPr>
                <p:cNvPr id="275" name="Group 274">
                  <a:extLst>
                    <a:ext uri="{FF2B5EF4-FFF2-40B4-BE49-F238E27FC236}">
                      <a16:creationId xmlns:a16="http://schemas.microsoft.com/office/drawing/2014/main" id="{497C14D8-9DF1-4C75-85C8-8DF1DF56F4A4}"/>
                    </a:ext>
                  </a:extLst>
                </p:cNvPr>
                <p:cNvGrpSpPr/>
                <p:nvPr/>
              </p:nvGrpSpPr>
              <p:grpSpPr>
                <a:xfrm>
                  <a:off x="9508059" y="1540993"/>
                  <a:ext cx="1259068" cy="1371530"/>
                  <a:chOff x="7503683" y="1417638"/>
                  <a:chExt cx="2020612" cy="1371530"/>
                </a:xfrm>
              </p:grpSpPr>
              <p:sp>
                <p:nvSpPr>
                  <p:cNvPr id="276" name="Rounded Rectangle 30">
                    <a:extLst>
                      <a:ext uri="{FF2B5EF4-FFF2-40B4-BE49-F238E27FC236}">
                        <a16:creationId xmlns:a16="http://schemas.microsoft.com/office/drawing/2014/main" id="{90076464-CF06-496D-A289-E65D940F4755}"/>
                      </a:ext>
                    </a:extLst>
                  </p:cNvPr>
                  <p:cNvSpPr/>
                  <p:nvPr/>
                </p:nvSpPr>
                <p:spPr>
                  <a:xfrm>
                    <a:off x="7503683" y="1417638"/>
                    <a:ext cx="2020612" cy="1371530"/>
                  </a:xfrm>
                  <a:prstGeom prst="roundRect">
                    <a:avLst/>
                  </a:prstGeom>
                  <a:solidFill>
                    <a:srgbClr val="296A8E"/>
                  </a:solidFill>
                  <a:ln w="25400" cap="flat" cmpd="sng" algn="ctr">
                    <a:solidFill>
                      <a:srgbClr val="424CA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7" name="Rectangle 276">
                    <a:extLst>
                      <a:ext uri="{FF2B5EF4-FFF2-40B4-BE49-F238E27FC236}">
                        <a16:creationId xmlns:a16="http://schemas.microsoft.com/office/drawing/2014/main" id="{23DAE0B4-DA8C-4115-8D50-4CD3CE69E4F3}"/>
                      </a:ext>
                    </a:extLst>
                  </p:cNvPr>
                  <p:cNvSpPr/>
                  <p:nvPr/>
                </p:nvSpPr>
                <p:spPr>
                  <a:xfrm>
                    <a:off x="7673324" y="1559023"/>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278" name="Rectangle 277">
                    <a:extLst>
                      <a:ext uri="{FF2B5EF4-FFF2-40B4-BE49-F238E27FC236}">
                        <a16:creationId xmlns:a16="http://schemas.microsoft.com/office/drawing/2014/main" id="{F2AD7FE6-0BD9-4DD6-985E-57EC02186EE9}"/>
                      </a:ext>
                    </a:extLst>
                  </p:cNvPr>
                  <p:cNvSpPr/>
                  <p:nvPr/>
                </p:nvSpPr>
                <p:spPr>
                  <a:xfrm>
                    <a:off x="7673324" y="1832257"/>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279" name="Rectangle 278">
                    <a:extLst>
                      <a:ext uri="{FF2B5EF4-FFF2-40B4-BE49-F238E27FC236}">
                        <a16:creationId xmlns:a16="http://schemas.microsoft.com/office/drawing/2014/main" id="{D02BB751-56B9-44A6-BE59-6ED3F4E63BC0}"/>
                      </a:ext>
                    </a:extLst>
                  </p:cNvPr>
                  <p:cNvSpPr/>
                  <p:nvPr/>
                </p:nvSpPr>
                <p:spPr>
                  <a:xfrm>
                    <a:off x="7673323" y="2397022"/>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280" name="Rectangle 279">
                    <a:extLst>
                      <a:ext uri="{FF2B5EF4-FFF2-40B4-BE49-F238E27FC236}">
                        <a16:creationId xmlns:a16="http://schemas.microsoft.com/office/drawing/2014/main" id="{FEF7ED6F-D6DF-4263-8E28-3B96BC471877}"/>
                      </a:ext>
                    </a:extLst>
                  </p:cNvPr>
                  <p:cNvSpPr/>
                  <p:nvPr/>
                </p:nvSpPr>
                <p:spPr>
                  <a:xfrm>
                    <a:off x="7673323" y="2117552"/>
                    <a:ext cx="1681329" cy="253916"/>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grpSp>
          </p:grpSp>
        </p:grpSp>
        <p:sp>
          <p:nvSpPr>
            <p:cNvPr id="269" name="TextBox 268">
              <a:extLst>
                <a:ext uri="{FF2B5EF4-FFF2-40B4-BE49-F238E27FC236}">
                  <a16:creationId xmlns:a16="http://schemas.microsoft.com/office/drawing/2014/main" id="{B19398E6-4618-4F36-8306-7F2F1BA4738C}"/>
                </a:ext>
              </a:extLst>
            </p:cNvPr>
            <p:cNvSpPr txBox="1"/>
            <p:nvPr/>
          </p:nvSpPr>
          <p:spPr>
            <a:xfrm>
              <a:off x="6360057" y="4565789"/>
              <a:ext cx="48554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rPr>
                <a:t>Extent: Eight contiguous 8kb pages</a:t>
              </a:r>
            </a:p>
          </p:txBody>
        </p:sp>
      </p:grpSp>
      <p:sp>
        <p:nvSpPr>
          <p:cNvPr id="320" name="Right Brace 319">
            <a:extLst>
              <a:ext uri="{FF2B5EF4-FFF2-40B4-BE49-F238E27FC236}">
                <a16:creationId xmlns:a16="http://schemas.microsoft.com/office/drawing/2014/main" id="{CA5DCDF6-23A4-4352-9489-9508893EF015}"/>
              </a:ext>
            </a:extLst>
          </p:cNvPr>
          <p:cNvSpPr/>
          <p:nvPr/>
        </p:nvSpPr>
        <p:spPr>
          <a:xfrm>
            <a:off x="4159513" y="1707569"/>
            <a:ext cx="843803" cy="4119096"/>
          </a:xfrm>
          <a:prstGeom prst="rightBrace">
            <a:avLst/>
          </a:prstGeom>
          <a:noFill/>
          <a:ln w="76200" cap="flat" cmpd="sng" algn="ctr">
            <a:solidFill>
              <a:srgbClr val="2098D5">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321" name="Group 320">
            <a:extLst>
              <a:ext uri="{FF2B5EF4-FFF2-40B4-BE49-F238E27FC236}">
                <a16:creationId xmlns:a16="http://schemas.microsoft.com/office/drawing/2014/main" id="{AAF613BC-C97A-4D43-B3DD-D2B69B9F458E}"/>
              </a:ext>
            </a:extLst>
          </p:cNvPr>
          <p:cNvGrpSpPr/>
          <p:nvPr/>
        </p:nvGrpSpPr>
        <p:grpSpPr>
          <a:xfrm>
            <a:off x="1435403" y="2247965"/>
            <a:ext cx="2426038" cy="2547220"/>
            <a:chOff x="4963829" y="4298078"/>
            <a:chExt cx="1393773" cy="1547244"/>
          </a:xfrm>
        </p:grpSpPr>
        <p:sp>
          <p:nvSpPr>
            <p:cNvPr id="322" name="Cylinder 321">
              <a:extLst>
                <a:ext uri="{FF2B5EF4-FFF2-40B4-BE49-F238E27FC236}">
                  <a16:creationId xmlns:a16="http://schemas.microsoft.com/office/drawing/2014/main" id="{149851F9-6218-4FC2-BCC7-C2E5CB7DE394}"/>
                </a:ext>
              </a:extLst>
            </p:cNvPr>
            <p:cNvSpPr/>
            <p:nvPr/>
          </p:nvSpPr>
          <p:spPr>
            <a:xfrm>
              <a:off x="4963829" y="5232674"/>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23" name="Cylinder 322">
              <a:extLst>
                <a:ext uri="{FF2B5EF4-FFF2-40B4-BE49-F238E27FC236}">
                  <a16:creationId xmlns:a16="http://schemas.microsoft.com/office/drawing/2014/main" id="{EFE89524-6FF7-4908-B46C-073C24A58D34}"/>
                </a:ext>
              </a:extLst>
            </p:cNvPr>
            <p:cNvSpPr/>
            <p:nvPr/>
          </p:nvSpPr>
          <p:spPr>
            <a:xfrm>
              <a:off x="4963830" y="4763793"/>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24" name="Cylinder 323">
              <a:extLst>
                <a:ext uri="{FF2B5EF4-FFF2-40B4-BE49-F238E27FC236}">
                  <a16:creationId xmlns:a16="http://schemas.microsoft.com/office/drawing/2014/main" id="{B6EA22D6-05A2-4835-B034-8F39BC9EBF32}"/>
                </a:ext>
              </a:extLst>
            </p:cNvPr>
            <p:cNvSpPr/>
            <p:nvPr/>
          </p:nvSpPr>
          <p:spPr>
            <a:xfrm>
              <a:off x="4963831" y="4298078"/>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63" name="TextBox 62">
            <a:extLst>
              <a:ext uri="{FF2B5EF4-FFF2-40B4-BE49-F238E27FC236}">
                <a16:creationId xmlns:a16="http://schemas.microsoft.com/office/drawing/2014/main" id="{68400A5C-92C8-4BAA-9247-FFA2457FAE4E}"/>
              </a:ext>
            </a:extLst>
          </p:cNvPr>
          <p:cNvSpPr txBox="1"/>
          <p:nvPr/>
        </p:nvSpPr>
        <p:spPr>
          <a:xfrm>
            <a:off x="6168572" y="5792426"/>
            <a:ext cx="6196175" cy="738664"/>
          </a:xfrm>
          <a:prstGeom prst="rect">
            <a:avLst/>
          </a:prstGeom>
          <a:noFill/>
        </p:spPr>
        <p:txBody>
          <a:bodyPr wrap="square" rtlCol="0">
            <a:spAutoFit/>
          </a:bodyPr>
          <a:lstStyle/>
          <a:p>
            <a:pPr lvl="0"/>
            <a:r>
              <a:rPr lang="en-US" b="1" dirty="0">
                <a:latin typeface="Segoe UI Light" pitchFamily="34" charset="0"/>
              </a:rPr>
              <a:t>Uniform extents: </a:t>
            </a:r>
            <a:r>
              <a:rPr lang="en-US" dirty="0">
                <a:latin typeface="Segoe UI Light" pitchFamily="34" charset="0"/>
              </a:rPr>
              <a:t>Pages used by a single object.</a:t>
            </a:r>
          </a:p>
          <a:p>
            <a:pPr lvl="0"/>
            <a:r>
              <a:rPr lang="en-US" b="1" dirty="0">
                <a:latin typeface="Segoe UI Light" pitchFamily="34" charset="0"/>
              </a:rPr>
              <a:t>Mixed extents: </a:t>
            </a:r>
            <a:r>
              <a:rPr lang="en-US" dirty="0">
                <a:latin typeface="Segoe UI Light" pitchFamily="34" charset="0"/>
              </a:rPr>
              <a:t>Pages used by different objects</a:t>
            </a:r>
            <a:r>
              <a:rPr lang="en-US" sz="2400" dirty="0">
                <a:latin typeface="Segoe UI Light" pitchFamily="34" charset="0"/>
              </a:rPr>
              <a:t>.</a:t>
            </a:r>
          </a:p>
        </p:txBody>
      </p:sp>
    </p:spTree>
    <p:custDataLst>
      <p:tags r:id="rId1"/>
    </p:custDataLst>
    <p:extLst>
      <p:ext uri="{BB962C8B-B14F-4D97-AF65-F5344CB8AC3E}">
        <p14:creationId xmlns:p14="http://schemas.microsoft.com/office/powerpoint/2010/main" val="257092149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Basic Page Structure</a:t>
            </a:r>
          </a:p>
        </p:txBody>
      </p:sp>
      <p:sp>
        <p:nvSpPr>
          <p:cNvPr id="80" name="Rounded Rectangle 19">
            <a:extLst>
              <a:ext uri="{FF2B5EF4-FFF2-40B4-BE49-F238E27FC236}">
                <a16:creationId xmlns:a16="http://schemas.microsoft.com/office/drawing/2014/main" id="{738E17AF-D021-425A-AB0A-6E1015B378B3}"/>
              </a:ext>
            </a:extLst>
          </p:cNvPr>
          <p:cNvSpPr/>
          <p:nvPr/>
        </p:nvSpPr>
        <p:spPr>
          <a:xfrm rot="5400000">
            <a:off x="1175163" y="2556985"/>
            <a:ext cx="5433848" cy="2774278"/>
          </a:xfrm>
          <a:prstGeom prst="roundRect">
            <a:avLst/>
          </a:prstGeom>
          <a:solidFill>
            <a:srgbClr val="2098D5">
              <a:lumMod val="75000"/>
            </a:srgbClr>
          </a:solidFill>
          <a:ln w="25400" cap="flat" cmpd="sng" algn="ctr">
            <a:solidFill>
              <a:srgbClr val="424CA0">
                <a:shade val="50000"/>
              </a:srgbClr>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81" name="Rectangle 80">
            <a:extLst>
              <a:ext uri="{FF2B5EF4-FFF2-40B4-BE49-F238E27FC236}">
                <a16:creationId xmlns:a16="http://schemas.microsoft.com/office/drawing/2014/main" id="{3B3D9129-77BF-4AE8-92D1-E3BAAB40BB58}"/>
              </a:ext>
            </a:extLst>
          </p:cNvPr>
          <p:cNvSpPr/>
          <p:nvPr/>
        </p:nvSpPr>
        <p:spPr>
          <a:xfrm>
            <a:off x="2812692" y="1410939"/>
            <a:ext cx="2158791" cy="715581"/>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Page Header</a:t>
            </a: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 (96 bytes)</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cxnSp>
        <p:nvCxnSpPr>
          <p:cNvPr id="82" name="Straight Connector 81">
            <a:extLst>
              <a:ext uri="{FF2B5EF4-FFF2-40B4-BE49-F238E27FC236}">
                <a16:creationId xmlns:a16="http://schemas.microsoft.com/office/drawing/2014/main" id="{95EF980D-4C6B-4527-BB94-3A288368DECC}"/>
              </a:ext>
            </a:extLst>
          </p:cNvPr>
          <p:cNvCxnSpPr/>
          <p:nvPr/>
        </p:nvCxnSpPr>
        <p:spPr>
          <a:xfrm flipH="1">
            <a:off x="2504948" y="2225683"/>
            <a:ext cx="2774278" cy="0"/>
          </a:xfrm>
          <a:prstGeom prst="line">
            <a:avLst/>
          </a:prstGeom>
          <a:noFill/>
          <a:ln w="9525" cap="flat" cmpd="sng" algn="ctr">
            <a:solidFill>
              <a:sysClr val="window" lastClr="FFFFFF"/>
            </a:solidFill>
            <a:prstDash val="solid"/>
          </a:ln>
          <a:effectLst/>
        </p:spPr>
      </p:cxnSp>
      <p:sp>
        <p:nvSpPr>
          <p:cNvPr id="83" name="Rectangle 82">
            <a:extLst>
              <a:ext uri="{FF2B5EF4-FFF2-40B4-BE49-F238E27FC236}">
                <a16:creationId xmlns:a16="http://schemas.microsoft.com/office/drawing/2014/main" id="{4D25CAE2-D915-466B-BF65-E108B8C2522C}"/>
              </a:ext>
            </a:extLst>
          </p:cNvPr>
          <p:cNvSpPr/>
          <p:nvPr/>
        </p:nvSpPr>
        <p:spPr>
          <a:xfrm>
            <a:off x="2838971" y="2324849"/>
            <a:ext cx="2158791" cy="392415"/>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1</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cxnSp>
        <p:nvCxnSpPr>
          <p:cNvPr id="84" name="Straight Connector 83">
            <a:extLst>
              <a:ext uri="{FF2B5EF4-FFF2-40B4-BE49-F238E27FC236}">
                <a16:creationId xmlns:a16="http://schemas.microsoft.com/office/drawing/2014/main" id="{92A061C1-B308-4C96-A7C7-92F60C857F2F}"/>
              </a:ext>
            </a:extLst>
          </p:cNvPr>
          <p:cNvCxnSpPr/>
          <p:nvPr/>
        </p:nvCxnSpPr>
        <p:spPr>
          <a:xfrm flipH="1">
            <a:off x="2499698" y="2882578"/>
            <a:ext cx="2774278" cy="0"/>
          </a:xfrm>
          <a:prstGeom prst="line">
            <a:avLst/>
          </a:prstGeom>
          <a:noFill/>
          <a:ln w="9525" cap="flat" cmpd="sng" algn="ctr">
            <a:solidFill>
              <a:sysClr val="window" lastClr="FFFFFF"/>
            </a:solidFill>
            <a:prstDash val="solid"/>
          </a:ln>
          <a:effectLst/>
        </p:spPr>
      </p:cxnSp>
      <p:sp>
        <p:nvSpPr>
          <p:cNvPr id="85" name="Rectangle 84">
            <a:extLst>
              <a:ext uri="{FF2B5EF4-FFF2-40B4-BE49-F238E27FC236}">
                <a16:creationId xmlns:a16="http://schemas.microsoft.com/office/drawing/2014/main" id="{82804EF1-F350-4216-9B6E-BE9C778F4832}"/>
              </a:ext>
            </a:extLst>
          </p:cNvPr>
          <p:cNvSpPr/>
          <p:nvPr/>
        </p:nvSpPr>
        <p:spPr>
          <a:xfrm>
            <a:off x="2838971" y="3013278"/>
            <a:ext cx="2158791" cy="392415"/>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2</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cxnSp>
        <p:nvCxnSpPr>
          <p:cNvPr id="86" name="Straight Connector 85">
            <a:extLst>
              <a:ext uri="{FF2B5EF4-FFF2-40B4-BE49-F238E27FC236}">
                <a16:creationId xmlns:a16="http://schemas.microsoft.com/office/drawing/2014/main" id="{8F8C3865-A8CA-4033-9B35-A2F20C886E12}"/>
              </a:ext>
            </a:extLst>
          </p:cNvPr>
          <p:cNvCxnSpPr/>
          <p:nvPr/>
        </p:nvCxnSpPr>
        <p:spPr>
          <a:xfrm flipH="1">
            <a:off x="2237734" y="3560499"/>
            <a:ext cx="3073033" cy="10508"/>
          </a:xfrm>
          <a:prstGeom prst="line">
            <a:avLst/>
          </a:prstGeom>
          <a:noFill/>
          <a:ln w="9525" cap="flat" cmpd="sng" algn="ctr">
            <a:solidFill>
              <a:sysClr val="window" lastClr="FFFFFF"/>
            </a:solidFill>
            <a:prstDash val="solid"/>
          </a:ln>
          <a:effectLst/>
        </p:spPr>
      </p:cxnSp>
      <p:sp>
        <p:nvSpPr>
          <p:cNvPr id="87" name="Rectangle 86">
            <a:extLst>
              <a:ext uri="{FF2B5EF4-FFF2-40B4-BE49-F238E27FC236}">
                <a16:creationId xmlns:a16="http://schemas.microsoft.com/office/drawing/2014/main" id="{D8ED6C07-9DEB-48D9-8972-1828758E4911}"/>
              </a:ext>
            </a:extLst>
          </p:cNvPr>
          <p:cNvSpPr/>
          <p:nvPr/>
        </p:nvSpPr>
        <p:spPr>
          <a:xfrm>
            <a:off x="2838971" y="3701707"/>
            <a:ext cx="2158791" cy="392415"/>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3</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cxnSp>
        <p:nvCxnSpPr>
          <p:cNvPr id="88" name="Straight Connector 87">
            <a:extLst>
              <a:ext uri="{FF2B5EF4-FFF2-40B4-BE49-F238E27FC236}">
                <a16:creationId xmlns:a16="http://schemas.microsoft.com/office/drawing/2014/main" id="{7961784D-65B5-4DFE-86FF-04D1D26FE093}"/>
              </a:ext>
            </a:extLst>
          </p:cNvPr>
          <p:cNvCxnSpPr/>
          <p:nvPr/>
        </p:nvCxnSpPr>
        <p:spPr>
          <a:xfrm flipH="1">
            <a:off x="2253502" y="4227906"/>
            <a:ext cx="3073033" cy="10508"/>
          </a:xfrm>
          <a:prstGeom prst="line">
            <a:avLst/>
          </a:prstGeom>
          <a:noFill/>
          <a:ln w="9525" cap="flat" cmpd="sng" algn="ctr">
            <a:solidFill>
              <a:sysClr val="window" lastClr="FFFFFF"/>
            </a:solidFill>
            <a:prstDash val="solid"/>
          </a:ln>
          <a:effectLst/>
        </p:spPr>
      </p:cxnSp>
      <p:cxnSp>
        <p:nvCxnSpPr>
          <p:cNvPr id="89" name="Straight Connector 88">
            <a:extLst>
              <a:ext uri="{FF2B5EF4-FFF2-40B4-BE49-F238E27FC236}">
                <a16:creationId xmlns:a16="http://schemas.microsoft.com/office/drawing/2014/main" id="{384D7654-3E7A-43CB-B345-25E7D908F092}"/>
              </a:ext>
            </a:extLst>
          </p:cNvPr>
          <p:cNvCxnSpPr/>
          <p:nvPr/>
        </p:nvCxnSpPr>
        <p:spPr>
          <a:xfrm flipH="1">
            <a:off x="2381849" y="6004472"/>
            <a:ext cx="3073033" cy="10508"/>
          </a:xfrm>
          <a:prstGeom prst="line">
            <a:avLst/>
          </a:prstGeom>
          <a:noFill/>
          <a:ln w="9525" cap="flat" cmpd="sng" algn="ctr">
            <a:solidFill>
              <a:sysClr val="window" lastClr="FFFFFF"/>
            </a:solidFill>
            <a:prstDash val="solid"/>
          </a:ln>
          <a:effectLst/>
        </p:spPr>
      </p:cxnSp>
      <p:sp>
        <p:nvSpPr>
          <p:cNvPr id="90" name="Rectangle 89">
            <a:extLst>
              <a:ext uri="{FF2B5EF4-FFF2-40B4-BE49-F238E27FC236}">
                <a16:creationId xmlns:a16="http://schemas.microsoft.com/office/drawing/2014/main" id="{5DB296D6-2805-45A6-B769-6DF3E2472D3D}"/>
              </a:ext>
            </a:extLst>
          </p:cNvPr>
          <p:cNvSpPr/>
          <p:nvPr/>
        </p:nvSpPr>
        <p:spPr>
          <a:xfrm>
            <a:off x="2817951" y="6103640"/>
            <a:ext cx="2158791" cy="392415"/>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Row Offset Array</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91" name="TextBox 90">
            <a:extLst>
              <a:ext uri="{FF2B5EF4-FFF2-40B4-BE49-F238E27FC236}">
                <a16:creationId xmlns:a16="http://schemas.microsoft.com/office/drawing/2014/main" id="{0F46441A-A406-450D-BBA5-43D4595D1517}"/>
              </a:ext>
            </a:extLst>
          </p:cNvPr>
          <p:cNvSpPr txBox="1"/>
          <p:nvPr/>
        </p:nvSpPr>
        <p:spPr>
          <a:xfrm>
            <a:off x="2748557" y="4751020"/>
            <a:ext cx="2339614"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rPr>
              <a:t>Free Space</a:t>
            </a:r>
          </a:p>
        </p:txBody>
      </p:sp>
      <p:sp>
        <p:nvSpPr>
          <p:cNvPr id="92" name="TextBox 91">
            <a:extLst>
              <a:ext uri="{FF2B5EF4-FFF2-40B4-BE49-F238E27FC236}">
                <a16:creationId xmlns:a16="http://schemas.microsoft.com/office/drawing/2014/main" id="{C24F6CD1-8C02-42A4-B49F-E10568A561F5}"/>
              </a:ext>
            </a:extLst>
          </p:cNvPr>
          <p:cNvSpPr txBox="1"/>
          <p:nvPr/>
        </p:nvSpPr>
        <p:spPr>
          <a:xfrm>
            <a:off x="5454882" y="1287769"/>
            <a:ext cx="6226110"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Header contains Page Information such a Page Number and Page Type </a:t>
            </a:r>
          </a:p>
        </p:txBody>
      </p:sp>
      <p:sp>
        <p:nvSpPr>
          <p:cNvPr id="93" name="Right Brace 92">
            <a:extLst>
              <a:ext uri="{FF2B5EF4-FFF2-40B4-BE49-F238E27FC236}">
                <a16:creationId xmlns:a16="http://schemas.microsoft.com/office/drawing/2014/main" id="{CF1A4EA4-4CE9-4947-95EB-641B7C994650}"/>
              </a:ext>
            </a:extLst>
          </p:cNvPr>
          <p:cNvSpPr/>
          <p:nvPr/>
        </p:nvSpPr>
        <p:spPr bwMode="auto">
          <a:xfrm>
            <a:off x="5326535" y="2225684"/>
            <a:ext cx="2187385" cy="3778789"/>
          </a:xfrm>
          <a:prstGeom prst="rightBrace">
            <a:avLst/>
          </a:prstGeom>
          <a:solidFill>
            <a:srgbClr val="2098D5">
              <a:lumMod val="20000"/>
              <a:lumOff val="80000"/>
            </a:srgbClr>
          </a:solidFill>
          <a:ln w="9525" cap="flat" cmpd="sng" algn="ctr">
            <a:noFill/>
            <a:prstDash val="solid"/>
            <a:round/>
            <a:headEnd type="none" w="med" len="med"/>
            <a:tailEnd type="none" w="med" len="med"/>
          </a:ln>
          <a:effectLst>
            <a:outerShdw dist="35921" dir="2700000" algn="ctr" rotWithShape="0">
              <a:srgbClr val="AFAFAF"/>
            </a:outerShdw>
          </a:effectLst>
        </p:spPr>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solidFill>
              <a:effectLst/>
              <a:uLnTx/>
              <a:uFillTx/>
              <a:latin typeface="Verdana" pitchFamily="34" charset="0"/>
            </a:endParaRPr>
          </a:p>
        </p:txBody>
      </p:sp>
      <p:sp>
        <p:nvSpPr>
          <p:cNvPr id="94" name="TextBox 93">
            <a:extLst>
              <a:ext uri="{FF2B5EF4-FFF2-40B4-BE49-F238E27FC236}">
                <a16:creationId xmlns:a16="http://schemas.microsoft.com/office/drawing/2014/main" id="{C19039B2-395A-4DF1-8C0D-98BD8529EFDB}"/>
              </a:ext>
            </a:extLst>
          </p:cNvPr>
          <p:cNvSpPr txBox="1"/>
          <p:nvPr/>
        </p:nvSpPr>
        <p:spPr>
          <a:xfrm>
            <a:off x="7524699" y="3701707"/>
            <a:ext cx="3185531"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8060 bytes for Data Rows or Free Space</a:t>
            </a:r>
          </a:p>
        </p:txBody>
      </p:sp>
      <p:sp>
        <p:nvSpPr>
          <p:cNvPr id="95" name="TextBox 94">
            <a:extLst>
              <a:ext uri="{FF2B5EF4-FFF2-40B4-BE49-F238E27FC236}">
                <a16:creationId xmlns:a16="http://schemas.microsoft.com/office/drawing/2014/main" id="{F8EB415D-6C6D-4FC8-B59C-0734C455FC81}"/>
              </a:ext>
            </a:extLst>
          </p:cNvPr>
          <p:cNvSpPr txBox="1"/>
          <p:nvPr/>
        </p:nvSpPr>
        <p:spPr>
          <a:xfrm>
            <a:off x="5402325" y="6080556"/>
            <a:ext cx="6853437"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Displays how far from beginning of page each row is located.</a:t>
            </a:r>
          </a:p>
        </p:txBody>
      </p:sp>
    </p:spTree>
    <p:custDataLst>
      <p:tags r:id="rId1"/>
    </p:custDataLst>
    <p:extLst>
      <p:ext uri="{BB962C8B-B14F-4D97-AF65-F5344CB8AC3E}">
        <p14:creationId xmlns:p14="http://schemas.microsoft.com/office/powerpoint/2010/main" val="13527965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SQL Server Buffer Pool</a:t>
            </a:r>
          </a:p>
        </p:txBody>
      </p:sp>
      <p:sp>
        <p:nvSpPr>
          <p:cNvPr id="2" name="Rectangle 1"/>
          <p:cNvSpPr/>
          <p:nvPr/>
        </p:nvSpPr>
        <p:spPr>
          <a:xfrm>
            <a:off x="276326" y="1225909"/>
            <a:ext cx="6563647" cy="862581"/>
          </a:xfrm>
          <a:prstGeom prst="rect">
            <a:avLst/>
          </a:prstGeom>
        </p:spPr>
        <p:txBody>
          <a:bodyPr wrap="square">
            <a:spAutoFit/>
          </a:bodyPr>
          <a:lstStyle/>
          <a:p>
            <a:pPr defTabSz="932418">
              <a:defRPr/>
            </a:pPr>
            <a:endParaRPr lang="en-US" sz="2448" kern="0" dirty="0">
              <a:solidFill>
                <a:sysClr val="windowText" lastClr="000000"/>
              </a:solidFill>
              <a:latin typeface="Segoe UI"/>
            </a:endParaRPr>
          </a:p>
          <a:p>
            <a:pPr defTabSz="932418">
              <a:defRPr/>
            </a:pPr>
            <a:endParaRPr lang="en-US" sz="2448" kern="0" dirty="0">
              <a:solidFill>
                <a:sysClr val="windowText" lastClr="000000"/>
              </a:solidFill>
              <a:latin typeface="Segoe UI"/>
            </a:endParaRPr>
          </a:p>
        </p:txBody>
      </p:sp>
      <p:sp>
        <p:nvSpPr>
          <p:cNvPr id="54" name="Text Box 10">
            <a:extLst>
              <a:ext uri="{FF2B5EF4-FFF2-40B4-BE49-F238E27FC236}">
                <a16:creationId xmlns:a16="http://schemas.microsoft.com/office/drawing/2014/main" id="{5B37512A-8246-403C-8609-1B297EA845F0}"/>
              </a:ext>
            </a:extLst>
          </p:cNvPr>
          <p:cNvSpPr txBox="1">
            <a:spLocks noChangeArrowheads="1"/>
          </p:cNvSpPr>
          <p:nvPr/>
        </p:nvSpPr>
        <p:spPr bwMode="auto">
          <a:xfrm>
            <a:off x="7244293" y="4838465"/>
            <a:ext cx="739720" cy="35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r" defTabSz="932417">
              <a:spcBef>
                <a:spcPct val="50000"/>
              </a:spcBef>
              <a:defRPr/>
            </a:pPr>
            <a:r>
              <a:rPr lang="en-US" sz="1664" b="0" kern="0" dirty="0">
                <a:solidFill>
                  <a:srgbClr val="505050">
                    <a:lumMod val="50000"/>
                  </a:srgbClr>
                </a:solidFill>
                <a:latin typeface="Arial" panose="020B0604020202020204" pitchFamily="34" charset="0"/>
              </a:rPr>
              <a:t>Disks</a:t>
            </a:r>
          </a:p>
        </p:txBody>
      </p:sp>
      <p:sp>
        <p:nvSpPr>
          <p:cNvPr id="55" name="Rectangle 11">
            <a:extLst>
              <a:ext uri="{FF2B5EF4-FFF2-40B4-BE49-F238E27FC236}">
                <a16:creationId xmlns:a16="http://schemas.microsoft.com/office/drawing/2014/main" id="{CDD6A2C8-A9DB-4076-A976-978D33F5F1AF}"/>
              </a:ext>
            </a:extLst>
          </p:cNvPr>
          <p:cNvSpPr>
            <a:spLocks noChangeArrowheads="1"/>
          </p:cNvSpPr>
          <p:nvPr/>
        </p:nvSpPr>
        <p:spPr bwMode="auto">
          <a:xfrm>
            <a:off x="8229141" y="3328423"/>
            <a:ext cx="3808356" cy="685721"/>
          </a:xfrm>
          <a:prstGeom prst="rect">
            <a:avLst/>
          </a:prstGeom>
          <a:solidFill>
            <a:schemeClr val="accent1">
              <a:lumMod val="75000"/>
            </a:schemeClr>
          </a:solidFill>
          <a:ln w="9525" cap="flat" cmpd="sng" algn="ctr">
            <a:solidFill>
              <a:srgbClr val="107C10"/>
            </a:solidFill>
            <a:prstDash val="solid"/>
            <a:headEnd/>
            <a:tailEnd/>
          </a:ln>
          <a:effec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ctr" defTabSz="932417">
              <a:defRPr/>
            </a:pPr>
            <a:r>
              <a:rPr lang="en-US" sz="2448" b="0" kern="0" dirty="0">
                <a:solidFill>
                  <a:srgbClr val="FFFFFF"/>
                </a:solidFill>
                <a:latin typeface="Arial" panose="020B0604020202020204" pitchFamily="34" charset="0"/>
              </a:rPr>
              <a:t>Buffer Pool</a:t>
            </a:r>
          </a:p>
        </p:txBody>
      </p:sp>
      <p:sp>
        <p:nvSpPr>
          <p:cNvPr id="56" name="Text Box 12">
            <a:extLst>
              <a:ext uri="{FF2B5EF4-FFF2-40B4-BE49-F238E27FC236}">
                <a16:creationId xmlns:a16="http://schemas.microsoft.com/office/drawing/2014/main" id="{114053ED-8765-466E-84AE-A07DA021C65D}"/>
              </a:ext>
            </a:extLst>
          </p:cNvPr>
          <p:cNvSpPr txBox="1">
            <a:spLocks noChangeArrowheads="1"/>
          </p:cNvSpPr>
          <p:nvPr/>
        </p:nvSpPr>
        <p:spPr bwMode="auto">
          <a:xfrm>
            <a:off x="7105975" y="3492631"/>
            <a:ext cx="1027958" cy="35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r" defTabSz="932417">
              <a:spcBef>
                <a:spcPct val="50000"/>
              </a:spcBef>
              <a:defRPr/>
            </a:pPr>
            <a:r>
              <a:rPr lang="en-US" sz="1664" b="0" kern="0" dirty="0">
                <a:solidFill>
                  <a:srgbClr val="505050">
                    <a:lumMod val="50000"/>
                  </a:srgbClr>
                </a:solidFill>
                <a:latin typeface="Arial" panose="020B0604020202020204" pitchFamily="34" charset="0"/>
              </a:rPr>
              <a:t>Memory</a:t>
            </a:r>
          </a:p>
        </p:txBody>
      </p:sp>
      <p:sp>
        <p:nvSpPr>
          <p:cNvPr id="57" name="Text Box 18">
            <a:extLst>
              <a:ext uri="{FF2B5EF4-FFF2-40B4-BE49-F238E27FC236}">
                <a16:creationId xmlns:a16="http://schemas.microsoft.com/office/drawing/2014/main" id="{EAEDCB83-39E0-4A5D-AF6B-24E5C7CE9796}"/>
              </a:ext>
            </a:extLst>
          </p:cNvPr>
          <p:cNvSpPr txBox="1">
            <a:spLocks noChangeArrowheads="1"/>
          </p:cNvSpPr>
          <p:nvPr/>
        </p:nvSpPr>
        <p:spPr bwMode="auto">
          <a:xfrm>
            <a:off x="8229141" y="1967184"/>
            <a:ext cx="1047298" cy="618562"/>
          </a:xfrm>
          <a:prstGeom prst="rect">
            <a:avLst/>
          </a:prstGeom>
          <a:solidFill>
            <a:schemeClr val="accent1">
              <a:lumMod val="20000"/>
              <a:lumOff val="80000"/>
            </a:schemeClr>
          </a:solidFill>
          <a:ln w="9525" cap="flat" cmpd="sng" algn="ctr">
            <a:solidFill>
              <a:srgbClr val="0078D7"/>
            </a:solidFill>
            <a:prstDash val="solid"/>
          </a:ln>
          <a:effectLst/>
        </p:spPr>
        <p:txBody>
          <a:bodyPr wrap="square">
            <a:spAutoFit/>
          </a:bodyPr>
          <a:lstStyle>
            <a:defPPr>
              <a:defRPr lang="en-US"/>
            </a:defPPr>
            <a:lvl1pPr>
              <a:defRPr b="0">
                <a:latin typeface="Arial" panose="020B0604020202020204" pitchFamily="34" charset="0"/>
              </a:defRPr>
            </a:lvl1pPr>
            <a:lvl2pPr marL="742950" indent="-285750">
              <a:defRPr b="1">
                <a:latin typeface="Arial Narrow" panose="020B0606020202030204" pitchFamily="34" charset="0"/>
              </a:defRPr>
            </a:lvl2pPr>
            <a:lvl3pPr marL="1143000" indent="-228600">
              <a:defRPr b="1">
                <a:latin typeface="Arial Narrow" panose="020B0606020202030204" pitchFamily="34" charset="0"/>
              </a:defRPr>
            </a:lvl3pPr>
            <a:lvl4pPr marL="1600200" indent="-228600">
              <a:defRPr b="1">
                <a:latin typeface="Arial Narrow" panose="020B0606020202030204" pitchFamily="34" charset="0"/>
              </a:defRPr>
            </a:lvl4pPr>
            <a:lvl5pPr marL="2057400" indent="-228600">
              <a:defRPr b="1">
                <a:latin typeface="Arial Narrow" panose="020B0606020202030204" pitchFamily="34" charset="0"/>
              </a:defRPr>
            </a:lvl5pPr>
            <a:lvl6pPr marL="2514600" indent="-228600" algn="ctr" eaLnBrk="0" fontAlgn="base" hangingPunct="0">
              <a:spcBef>
                <a:spcPct val="0"/>
              </a:spcBef>
              <a:spcAft>
                <a:spcPct val="0"/>
              </a:spcAft>
              <a:defRPr b="1">
                <a:latin typeface="Arial Narrow" panose="020B0606020202030204" pitchFamily="34" charset="0"/>
              </a:defRPr>
            </a:lvl6pPr>
            <a:lvl7pPr marL="2971800" indent="-228600" algn="ctr" eaLnBrk="0" fontAlgn="base" hangingPunct="0">
              <a:spcBef>
                <a:spcPct val="0"/>
              </a:spcBef>
              <a:spcAft>
                <a:spcPct val="0"/>
              </a:spcAft>
              <a:defRPr b="1">
                <a:latin typeface="Arial Narrow" panose="020B0606020202030204" pitchFamily="34" charset="0"/>
              </a:defRPr>
            </a:lvl7pPr>
            <a:lvl8pPr marL="3429000" indent="-228600" algn="ctr" eaLnBrk="0" fontAlgn="base" hangingPunct="0">
              <a:spcBef>
                <a:spcPct val="0"/>
              </a:spcBef>
              <a:spcAft>
                <a:spcPct val="0"/>
              </a:spcAft>
              <a:defRPr b="1">
                <a:latin typeface="Arial Narrow" panose="020B0606020202030204" pitchFamily="34" charset="0"/>
              </a:defRPr>
            </a:lvl8pPr>
            <a:lvl9pPr marL="3886200" indent="-228600" algn="ctr" eaLnBrk="0" fontAlgn="base" hangingPunct="0">
              <a:spcBef>
                <a:spcPct val="0"/>
              </a:spcBef>
              <a:spcAft>
                <a:spcPct val="0"/>
              </a:spcAft>
              <a:defRPr b="1">
                <a:latin typeface="Arial Narrow" panose="020B0606020202030204" pitchFamily="34" charset="0"/>
              </a:defRPr>
            </a:lvl9pPr>
          </a:lstStyle>
          <a:p>
            <a:pPr algn="ctr" defTabSz="932417">
              <a:defRPr/>
            </a:pPr>
            <a:r>
              <a:rPr lang="en-US" sz="1664" kern="0" dirty="0">
                <a:solidFill>
                  <a:sysClr val="windowText" lastClr="000000"/>
                </a:solidFill>
              </a:rPr>
              <a:t>Physical</a:t>
            </a:r>
          </a:p>
          <a:p>
            <a:pPr algn="ctr" defTabSz="932417">
              <a:defRPr/>
            </a:pPr>
            <a:r>
              <a:rPr lang="en-US" sz="1664" kern="0" dirty="0">
                <a:solidFill>
                  <a:sysClr val="windowText" lastClr="000000"/>
                </a:solidFill>
              </a:rPr>
              <a:t>Read</a:t>
            </a:r>
          </a:p>
        </p:txBody>
      </p:sp>
      <p:sp>
        <p:nvSpPr>
          <p:cNvPr id="58" name="Text Box 19">
            <a:extLst>
              <a:ext uri="{FF2B5EF4-FFF2-40B4-BE49-F238E27FC236}">
                <a16:creationId xmlns:a16="http://schemas.microsoft.com/office/drawing/2014/main" id="{59F6E1F2-FFD9-46E3-8091-608AF1877D43}"/>
              </a:ext>
            </a:extLst>
          </p:cNvPr>
          <p:cNvSpPr txBox="1">
            <a:spLocks noChangeArrowheads="1"/>
          </p:cNvSpPr>
          <p:nvPr/>
        </p:nvSpPr>
        <p:spPr bwMode="auto">
          <a:xfrm>
            <a:off x="11036100" y="1967184"/>
            <a:ext cx="884089" cy="618562"/>
          </a:xfrm>
          <a:prstGeom prst="rect">
            <a:avLst/>
          </a:prstGeom>
          <a:solidFill>
            <a:schemeClr val="accent1">
              <a:lumMod val="20000"/>
              <a:lumOff val="80000"/>
            </a:schemeClr>
          </a:solidFill>
          <a:ln w="9525" cap="flat" cmpd="sng" algn="ctr">
            <a:solidFill>
              <a:srgbClr val="0078D7"/>
            </a:solidFill>
            <a:prstDash val="solid"/>
          </a:ln>
          <a:effectLst/>
        </p:spPr>
        <p:txBody>
          <a:bodyPr wrap="none">
            <a:spAutoFit/>
          </a:bodyPr>
          <a:lstStyle>
            <a:defPPr>
              <a:defRPr lang="en-US"/>
            </a:defPPr>
            <a:lvl1pPr>
              <a:defRPr b="0">
                <a:latin typeface="Arial" panose="020B0604020202020204" pitchFamily="34" charset="0"/>
              </a:defRPr>
            </a:lvl1pPr>
            <a:lvl2pPr marL="742950" indent="-285750">
              <a:defRPr b="1">
                <a:latin typeface="Arial Narrow" panose="020B0606020202030204" pitchFamily="34" charset="0"/>
              </a:defRPr>
            </a:lvl2pPr>
            <a:lvl3pPr marL="1143000" indent="-228600">
              <a:defRPr b="1">
                <a:latin typeface="Arial Narrow" panose="020B0606020202030204" pitchFamily="34" charset="0"/>
              </a:defRPr>
            </a:lvl3pPr>
            <a:lvl4pPr marL="1600200" indent="-228600">
              <a:defRPr b="1">
                <a:latin typeface="Arial Narrow" panose="020B0606020202030204" pitchFamily="34" charset="0"/>
              </a:defRPr>
            </a:lvl4pPr>
            <a:lvl5pPr marL="2057400" indent="-228600">
              <a:defRPr b="1">
                <a:latin typeface="Arial Narrow" panose="020B0606020202030204" pitchFamily="34" charset="0"/>
              </a:defRPr>
            </a:lvl5pPr>
            <a:lvl6pPr marL="2514600" indent="-228600" algn="ctr" eaLnBrk="0" fontAlgn="base" hangingPunct="0">
              <a:spcBef>
                <a:spcPct val="0"/>
              </a:spcBef>
              <a:spcAft>
                <a:spcPct val="0"/>
              </a:spcAft>
              <a:defRPr b="1">
                <a:latin typeface="Arial Narrow" panose="020B0606020202030204" pitchFamily="34" charset="0"/>
              </a:defRPr>
            </a:lvl6pPr>
            <a:lvl7pPr marL="2971800" indent="-228600" algn="ctr" eaLnBrk="0" fontAlgn="base" hangingPunct="0">
              <a:spcBef>
                <a:spcPct val="0"/>
              </a:spcBef>
              <a:spcAft>
                <a:spcPct val="0"/>
              </a:spcAft>
              <a:defRPr b="1">
                <a:latin typeface="Arial Narrow" panose="020B0606020202030204" pitchFamily="34" charset="0"/>
              </a:defRPr>
            </a:lvl7pPr>
            <a:lvl8pPr marL="3429000" indent="-228600" algn="ctr" eaLnBrk="0" fontAlgn="base" hangingPunct="0">
              <a:spcBef>
                <a:spcPct val="0"/>
              </a:spcBef>
              <a:spcAft>
                <a:spcPct val="0"/>
              </a:spcAft>
              <a:defRPr b="1">
                <a:latin typeface="Arial Narrow" panose="020B0606020202030204" pitchFamily="34" charset="0"/>
              </a:defRPr>
            </a:lvl8pPr>
            <a:lvl9pPr marL="3886200" indent="-228600" algn="ctr" eaLnBrk="0" fontAlgn="base" hangingPunct="0">
              <a:spcBef>
                <a:spcPct val="0"/>
              </a:spcBef>
              <a:spcAft>
                <a:spcPct val="0"/>
              </a:spcAft>
              <a:defRPr b="1">
                <a:latin typeface="Arial Narrow" panose="020B0606020202030204" pitchFamily="34" charset="0"/>
              </a:defRPr>
            </a:lvl9pPr>
          </a:lstStyle>
          <a:p>
            <a:pPr algn="ctr" defTabSz="932417">
              <a:defRPr/>
            </a:pPr>
            <a:r>
              <a:rPr lang="en-US" sz="1664" kern="0" dirty="0">
                <a:solidFill>
                  <a:sysClr val="windowText" lastClr="000000"/>
                </a:solidFill>
              </a:rPr>
              <a:t>Logical</a:t>
            </a:r>
          </a:p>
          <a:p>
            <a:pPr algn="ctr" defTabSz="932417">
              <a:defRPr/>
            </a:pPr>
            <a:r>
              <a:rPr lang="en-US" sz="1664" kern="0" dirty="0">
                <a:solidFill>
                  <a:sysClr val="windowText" lastClr="000000"/>
                </a:solidFill>
              </a:rPr>
              <a:t>Read</a:t>
            </a:r>
          </a:p>
        </p:txBody>
      </p:sp>
      <p:sp>
        <p:nvSpPr>
          <p:cNvPr id="59" name="Line 13">
            <a:extLst>
              <a:ext uri="{FF2B5EF4-FFF2-40B4-BE49-F238E27FC236}">
                <a16:creationId xmlns:a16="http://schemas.microsoft.com/office/drawing/2014/main" id="{C9C991CD-B4F0-41E8-8798-B69F500180DE}"/>
              </a:ext>
            </a:extLst>
          </p:cNvPr>
          <p:cNvSpPr>
            <a:spLocks noChangeShapeType="1"/>
          </p:cNvSpPr>
          <p:nvPr/>
        </p:nvSpPr>
        <p:spPr bwMode="auto">
          <a:xfrm>
            <a:off x="8609976" y="2716173"/>
            <a:ext cx="0" cy="1689813"/>
          </a:xfrm>
          <a:prstGeom prst="line">
            <a:avLst/>
          </a:prstGeom>
          <a:noFill/>
          <a:ln w="381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pPr defTabSz="932417">
              <a:defRPr/>
            </a:pPr>
            <a:endParaRPr lang="en-US" sz="2448" kern="0" dirty="0">
              <a:solidFill>
                <a:sysClr val="windowText" lastClr="000000"/>
              </a:solidFill>
              <a:latin typeface="Segoe UI"/>
            </a:endParaRPr>
          </a:p>
        </p:txBody>
      </p:sp>
      <p:sp>
        <p:nvSpPr>
          <p:cNvPr id="60" name="Line 14">
            <a:extLst>
              <a:ext uri="{FF2B5EF4-FFF2-40B4-BE49-F238E27FC236}">
                <a16:creationId xmlns:a16="http://schemas.microsoft.com/office/drawing/2014/main" id="{426269A6-1A40-43C7-A172-B551A71A3B86}"/>
              </a:ext>
            </a:extLst>
          </p:cNvPr>
          <p:cNvSpPr>
            <a:spLocks noChangeShapeType="1"/>
          </p:cNvSpPr>
          <p:nvPr/>
        </p:nvSpPr>
        <p:spPr bwMode="auto">
          <a:xfrm flipV="1">
            <a:off x="8800393" y="3720264"/>
            <a:ext cx="0" cy="685721"/>
          </a:xfrm>
          <a:prstGeom prst="line">
            <a:avLst/>
          </a:prstGeom>
          <a:noFill/>
          <a:ln w="381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pPr defTabSz="932417">
              <a:defRPr/>
            </a:pPr>
            <a:endParaRPr lang="en-US" sz="2448" kern="0" dirty="0">
              <a:solidFill>
                <a:sysClr val="windowText" lastClr="000000"/>
              </a:solidFill>
              <a:latin typeface="Segoe UI"/>
            </a:endParaRPr>
          </a:p>
        </p:txBody>
      </p:sp>
      <p:sp>
        <p:nvSpPr>
          <p:cNvPr id="61" name="Line 15">
            <a:extLst>
              <a:ext uri="{FF2B5EF4-FFF2-40B4-BE49-F238E27FC236}">
                <a16:creationId xmlns:a16="http://schemas.microsoft.com/office/drawing/2014/main" id="{002CC1DF-7D1C-4A21-B69B-B3D678418D5F}"/>
              </a:ext>
            </a:extLst>
          </p:cNvPr>
          <p:cNvSpPr>
            <a:spLocks noChangeShapeType="1"/>
          </p:cNvSpPr>
          <p:nvPr/>
        </p:nvSpPr>
        <p:spPr bwMode="auto">
          <a:xfrm flipV="1">
            <a:off x="8800393" y="2716172"/>
            <a:ext cx="0" cy="783682"/>
          </a:xfrm>
          <a:prstGeom prst="line">
            <a:avLst/>
          </a:prstGeom>
          <a:noFill/>
          <a:ln w="381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pPr defTabSz="932417">
              <a:defRPr/>
            </a:pPr>
            <a:endParaRPr lang="en-US" sz="2448" kern="0" dirty="0">
              <a:solidFill>
                <a:sysClr val="windowText" lastClr="000000"/>
              </a:solidFill>
              <a:latin typeface="Segoe UI"/>
            </a:endParaRPr>
          </a:p>
        </p:txBody>
      </p:sp>
      <p:sp>
        <p:nvSpPr>
          <p:cNvPr id="62" name="Line 16">
            <a:extLst>
              <a:ext uri="{FF2B5EF4-FFF2-40B4-BE49-F238E27FC236}">
                <a16:creationId xmlns:a16="http://schemas.microsoft.com/office/drawing/2014/main" id="{5131CD87-51EF-490F-9DE6-8BF3015F8CD8}"/>
              </a:ext>
            </a:extLst>
          </p:cNvPr>
          <p:cNvSpPr>
            <a:spLocks noChangeShapeType="1"/>
          </p:cNvSpPr>
          <p:nvPr/>
        </p:nvSpPr>
        <p:spPr bwMode="auto">
          <a:xfrm flipV="1">
            <a:off x="11561451" y="2716172"/>
            <a:ext cx="0" cy="783682"/>
          </a:xfrm>
          <a:prstGeom prst="line">
            <a:avLst/>
          </a:prstGeom>
          <a:noFill/>
          <a:ln w="381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pPr defTabSz="932417">
              <a:defRPr/>
            </a:pPr>
            <a:endParaRPr lang="en-US" sz="2448" kern="0" dirty="0">
              <a:solidFill>
                <a:sysClr val="windowText" lastClr="000000"/>
              </a:solidFill>
              <a:latin typeface="Segoe UI"/>
            </a:endParaRPr>
          </a:p>
        </p:txBody>
      </p:sp>
      <p:sp>
        <p:nvSpPr>
          <p:cNvPr id="63" name="Line 17">
            <a:extLst>
              <a:ext uri="{FF2B5EF4-FFF2-40B4-BE49-F238E27FC236}">
                <a16:creationId xmlns:a16="http://schemas.microsoft.com/office/drawing/2014/main" id="{3AF3AED8-D2B4-45EF-B9E7-36FCCD2533C6}"/>
              </a:ext>
            </a:extLst>
          </p:cNvPr>
          <p:cNvSpPr>
            <a:spLocks noChangeShapeType="1"/>
          </p:cNvSpPr>
          <p:nvPr/>
        </p:nvSpPr>
        <p:spPr bwMode="auto">
          <a:xfrm>
            <a:off x="11371033" y="2716172"/>
            <a:ext cx="0" cy="783682"/>
          </a:xfrm>
          <a:prstGeom prst="line">
            <a:avLst/>
          </a:prstGeom>
          <a:noFill/>
          <a:ln w="381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pPr defTabSz="932417">
              <a:defRPr/>
            </a:pPr>
            <a:endParaRPr lang="en-US" sz="2448" kern="0" dirty="0">
              <a:solidFill>
                <a:sysClr val="windowText" lastClr="000000"/>
              </a:solidFill>
              <a:latin typeface="Segoe UI"/>
            </a:endParaRPr>
          </a:p>
        </p:txBody>
      </p:sp>
      <p:graphicFrame>
        <p:nvGraphicFramePr>
          <p:cNvPr id="7" name="Content Placeholder 6">
            <a:extLst>
              <a:ext uri="{FF2B5EF4-FFF2-40B4-BE49-F238E27FC236}">
                <a16:creationId xmlns:a16="http://schemas.microsoft.com/office/drawing/2014/main" id="{ED3B8C91-DEC0-41B6-8662-E0730E77150B}"/>
              </a:ext>
            </a:extLst>
          </p:cNvPr>
          <p:cNvGraphicFramePr>
            <a:graphicFrameLocks noGrp="1"/>
          </p:cNvGraphicFramePr>
          <p:nvPr>
            <p:ph sz="quarter" idx="13"/>
          </p:nvPr>
        </p:nvGraphicFramePr>
        <p:xfrm>
          <a:off x="669572" y="1096050"/>
          <a:ext cx="6329595" cy="52556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0" name="Group 19">
            <a:extLst>
              <a:ext uri="{FF2B5EF4-FFF2-40B4-BE49-F238E27FC236}">
                <a16:creationId xmlns:a16="http://schemas.microsoft.com/office/drawing/2014/main" id="{6AAD06DB-DD35-41A2-91F2-69E63D67B9B1}"/>
              </a:ext>
            </a:extLst>
          </p:cNvPr>
          <p:cNvGrpSpPr/>
          <p:nvPr/>
        </p:nvGrpSpPr>
        <p:grpSpPr>
          <a:xfrm>
            <a:off x="8229141" y="4471287"/>
            <a:ext cx="1066982" cy="1093898"/>
            <a:chOff x="4963829" y="4298078"/>
            <a:chExt cx="1393773" cy="1547244"/>
          </a:xfrm>
        </p:grpSpPr>
        <p:sp>
          <p:nvSpPr>
            <p:cNvPr id="21" name="Cylinder 20">
              <a:extLst>
                <a:ext uri="{FF2B5EF4-FFF2-40B4-BE49-F238E27FC236}">
                  <a16:creationId xmlns:a16="http://schemas.microsoft.com/office/drawing/2014/main" id="{85D24308-DD49-45E5-819C-0837B5B7F32B}"/>
                </a:ext>
              </a:extLst>
            </p:cNvPr>
            <p:cNvSpPr/>
            <p:nvPr/>
          </p:nvSpPr>
          <p:spPr>
            <a:xfrm>
              <a:off x="4963829" y="5232674"/>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algn="ctr" defTabSz="951156">
                <a:defRPr/>
              </a:pPr>
              <a:endParaRPr lang="en-US" sz="1873" kern="0">
                <a:solidFill>
                  <a:prstClr val="white"/>
                </a:solidFill>
                <a:latin typeface="Segoe UI"/>
              </a:endParaRPr>
            </a:p>
          </p:txBody>
        </p:sp>
        <p:sp>
          <p:nvSpPr>
            <p:cNvPr id="22" name="Cylinder 21">
              <a:extLst>
                <a:ext uri="{FF2B5EF4-FFF2-40B4-BE49-F238E27FC236}">
                  <a16:creationId xmlns:a16="http://schemas.microsoft.com/office/drawing/2014/main" id="{5D92FE76-490E-4483-B1FD-DF4364754E90}"/>
                </a:ext>
              </a:extLst>
            </p:cNvPr>
            <p:cNvSpPr/>
            <p:nvPr/>
          </p:nvSpPr>
          <p:spPr>
            <a:xfrm>
              <a:off x="4963830" y="4763793"/>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algn="ctr" defTabSz="951156">
                <a:defRPr/>
              </a:pPr>
              <a:endParaRPr lang="en-US" sz="1873" kern="0">
                <a:solidFill>
                  <a:prstClr val="white"/>
                </a:solidFill>
                <a:latin typeface="Segoe UI"/>
              </a:endParaRPr>
            </a:p>
          </p:txBody>
        </p:sp>
        <p:sp>
          <p:nvSpPr>
            <p:cNvPr id="23" name="Cylinder 22">
              <a:extLst>
                <a:ext uri="{FF2B5EF4-FFF2-40B4-BE49-F238E27FC236}">
                  <a16:creationId xmlns:a16="http://schemas.microsoft.com/office/drawing/2014/main" id="{F150EBF8-25A0-497D-8ACC-ADC7446088F6}"/>
                </a:ext>
              </a:extLst>
            </p:cNvPr>
            <p:cNvSpPr/>
            <p:nvPr/>
          </p:nvSpPr>
          <p:spPr>
            <a:xfrm>
              <a:off x="4963831" y="4298078"/>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algn="ctr" defTabSz="951156">
                <a:defRPr/>
              </a:pPr>
              <a:endParaRPr lang="en-US" sz="1873" kern="0">
                <a:solidFill>
                  <a:prstClr val="white"/>
                </a:solidFill>
                <a:latin typeface="Segoe UI"/>
              </a:endParaRPr>
            </a:p>
          </p:txBody>
        </p:sp>
      </p:grpSp>
      <p:grpSp>
        <p:nvGrpSpPr>
          <p:cNvPr id="28" name="Group 27">
            <a:extLst>
              <a:ext uri="{FF2B5EF4-FFF2-40B4-BE49-F238E27FC236}">
                <a16:creationId xmlns:a16="http://schemas.microsoft.com/office/drawing/2014/main" id="{E6B2DB65-525D-40FC-A9A9-A2D41D0CF174}"/>
              </a:ext>
            </a:extLst>
          </p:cNvPr>
          <p:cNvGrpSpPr/>
          <p:nvPr/>
        </p:nvGrpSpPr>
        <p:grpSpPr>
          <a:xfrm>
            <a:off x="9599828" y="4471287"/>
            <a:ext cx="1066982" cy="1093898"/>
            <a:chOff x="4963829" y="4298078"/>
            <a:chExt cx="1393773" cy="1547244"/>
          </a:xfrm>
        </p:grpSpPr>
        <p:sp>
          <p:nvSpPr>
            <p:cNvPr id="29" name="Cylinder 28">
              <a:extLst>
                <a:ext uri="{FF2B5EF4-FFF2-40B4-BE49-F238E27FC236}">
                  <a16:creationId xmlns:a16="http://schemas.microsoft.com/office/drawing/2014/main" id="{DAFD4AED-0B2F-4CD0-A999-049182048A3A}"/>
                </a:ext>
              </a:extLst>
            </p:cNvPr>
            <p:cNvSpPr/>
            <p:nvPr/>
          </p:nvSpPr>
          <p:spPr>
            <a:xfrm>
              <a:off x="4963829" y="5232674"/>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algn="ctr" defTabSz="951156">
                <a:defRPr/>
              </a:pPr>
              <a:endParaRPr lang="en-US" sz="1873" kern="0">
                <a:solidFill>
                  <a:prstClr val="white"/>
                </a:solidFill>
                <a:latin typeface="Segoe UI"/>
              </a:endParaRPr>
            </a:p>
          </p:txBody>
        </p:sp>
        <p:sp>
          <p:nvSpPr>
            <p:cNvPr id="30" name="Cylinder 29">
              <a:extLst>
                <a:ext uri="{FF2B5EF4-FFF2-40B4-BE49-F238E27FC236}">
                  <a16:creationId xmlns:a16="http://schemas.microsoft.com/office/drawing/2014/main" id="{21AA5626-4A2F-431A-A983-092FEA455304}"/>
                </a:ext>
              </a:extLst>
            </p:cNvPr>
            <p:cNvSpPr/>
            <p:nvPr/>
          </p:nvSpPr>
          <p:spPr>
            <a:xfrm>
              <a:off x="4963830" y="4763793"/>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algn="ctr" defTabSz="951156">
                <a:defRPr/>
              </a:pPr>
              <a:endParaRPr lang="en-US" sz="1873" kern="0">
                <a:solidFill>
                  <a:prstClr val="white"/>
                </a:solidFill>
                <a:latin typeface="Segoe UI"/>
              </a:endParaRPr>
            </a:p>
          </p:txBody>
        </p:sp>
        <p:sp>
          <p:nvSpPr>
            <p:cNvPr id="31" name="Cylinder 30">
              <a:extLst>
                <a:ext uri="{FF2B5EF4-FFF2-40B4-BE49-F238E27FC236}">
                  <a16:creationId xmlns:a16="http://schemas.microsoft.com/office/drawing/2014/main" id="{3448E769-184C-4084-905A-F560056A0E76}"/>
                </a:ext>
              </a:extLst>
            </p:cNvPr>
            <p:cNvSpPr/>
            <p:nvPr/>
          </p:nvSpPr>
          <p:spPr>
            <a:xfrm>
              <a:off x="4963831" y="4298078"/>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algn="ctr" defTabSz="951156">
                <a:defRPr/>
              </a:pPr>
              <a:endParaRPr lang="en-US" sz="1873" kern="0">
                <a:solidFill>
                  <a:prstClr val="white"/>
                </a:solidFill>
                <a:latin typeface="Segoe UI"/>
              </a:endParaRPr>
            </a:p>
          </p:txBody>
        </p:sp>
      </p:grpSp>
      <p:grpSp>
        <p:nvGrpSpPr>
          <p:cNvPr id="32" name="Group 31">
            <a:extLst>
              <a:ext uri="{FF2B5EF4-FFF2-40B4-BE49-F238E27FC236}">
                <a16:creationId xmlns:a16="http://schemas.microsoft.com/office/drawing/2014/main" id="{D75E88C6-E5E5-4655-B171-079438392C22}"/>
              </a:ext>
            </a:extLst>
          </p:cNvPr>
          <p:cNvGrpSpPr/>
          <p:nvPr/>
        </p:nvGrpSpPr>
        <p:grpSpPr>
          <a:xfrm>
            <a:off x="10970514" y="4471287"/>
            <a:ext cx="1066982" cy="1093898"/>
            <a:chOff x="4963829" y="4298078"/>
            <a:chExt cx="1393773" cy="1547244"/>
          </a:xfrm>
        </p:grpSpPr>
        <p:sp>
          <p:nvSpPr>
            <p:cNvPr id="33" name="Cylinder 32">
              <a:extLst>
                <a:ext uri="{FF2B5EF4-FFF2-40B4-BE49-F238E27FC236}">
                  <a16:creationId xmlns:a16="http://schemas.microsoft.com/office/drawing/2014/main" id="{B248B2BD-3244-4618-982A-3745FB5DD36A}"/>
                </a:ext>
              </a:extLst>
            </p:cNvPr>
            <p:cNvSpPr/>
            <p:nvPr/>
          </p:nvSpPr>
          <p:spPr>
            <a:xfrm>
              <a:off x="4963829" y="5232674"/>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algn="ctr" defTabSz="951156">
                <a:defRPr/>
              </a:pPr>
              <a:endParaRPr lang="en-US" sz="1873" kern="0">
                <a:solidFill>
                  <a:prstClr val="white"/>
                </a:solidFill>
                <a:latin typeface="Segoe UI"/>
              </a:endParaRPr>
            </a:p>
          </p:txBody>
        </p:sp>
        <p:sp>
          <p:nvSpPr>
            <p:cNvPr id="34" name="Cylinder 33">
              <a:extLst>
                <a:ext uri="{FF2B5EF4-FFF2-40B4-BE49-F238E27FC236}">
                  <a16:creationId xmlns:a16="http://schemas.microsoft.com/office/drawing/2014/main" id="{E57A45F2-32DE-40FC-8D33-361AC7B2F4AD}"/>
                </a:ext>
              </a:extLst>
            </p:cNvPr>
            <p:cNvSpPr/>
            <p:nvPr/>
          </p:nvSpPr>
          <p:spPr>
            <a:xfrm>
              <a:off x="4963830" y="4763793"/>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algn="ctr" defTabSz="951156">
                <a:defRPr/>
              </a:pPr>
              <a:endParaRPr lang="en-US" sz="1873" kern="0">
                <a:solidFill>
                  <a:prstClr val="white"/>
                </a:solidFill>
                <a:latin typeface="Segoe UI"/>
              </a:endParaRPr>
            </a:p>
          </p:txBody>
        </p:sp>
        <p:sp>
          <p:nvSpPr>
            <p:cNvPr id="35" name="Cylinder 34">
              <a:extLst>
                <a:ext uri="{FF2B5EF4-FFF2-40B4-BE49-F238E27FC236}">
                  <a16:creationId xmlns:a16="http://schemas.microsoft.com/office/drawing/2014/main" id="{028E6C38-8843-42F2-9A55-ECF0B1D91C38}"/>
                </a:ext>
              </a:extLst>
            </p:cNvPr>
            <p:cNvSpPr/>
            <p:nvPr/>
          </p:nvSpPr>
          <p:spPr>
            <a:xfrm>
              <a:off x="4963831" y="4298078"/>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algn="ctr" defTabSz="951156">
                <a:defRPr/>
              </a:pPr>
              <a:endParaRPr lang="en-US" sz="1873" kern="0">
                <a:solidFill>
                  <a:prstClr val="white"/>
                </a:solidFill>
                <a:latin typeface="Segoe UI"/>
              </a:endParaRPr>
            </a:p>
          </p:txBody>
        </p:sp>
      </p:grpSp>
    </p:spTree>
    <p:custDataLst>
      <p:tags r:id="rId1"/>
    </p:custDataLst>
    <p:extLst>
      <p:ext uri="{BB962C8B-B14F-4D97-AF65-F5344CB8AC3E}">
        <p14:creationId xmlns:p14="http://schemas.microsoft.com/office/powerpoint/2010/main" val="417433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repeatCount="indefinite"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2000"/>
                                        <p:tgtEl>
                                          <p:spTgt spid="59"/>
                                        </p:tgtEl>
                                      </p:cBhvr>
                                    </p:animEffect>
                                  </p:childTnLst>
                                </p:cTn>
                              </p:par>
                              <p:par>
                                <p:cTn id="8" presetID="22" presetClass="entr" presetSubtype="4" repeatCount="indefinite" fill="hold" grpId="0" nodeType="withEffect">
                                  <p:stCondLst>
                                    <p:cond delay="4250"/>
                                  </p:stCondLst>
                                  <p:childTnLst>
                                    <p:set>
                                      <p:cBhvr>
                                        <p:cTn id="9" dur="1" fill="hold">
                                          <p:stCondLst>
                                            <p:cond delay="0"/>
                                          </p:stCondLst>
                                        </p:cTn>
                                        <p:tgtEl>
                                          <p:spTgt spid="61"/>
                                        </p:tgtEl>
                                        <p:attrNameLst>
                                          <p:attrName>style.visibility</p:attrName>
                                        </p:attrNameLst>
                                      </p:cBhvr>
                                      <p:to>
                                        <p:strVal val="visible"/>
                                      </p:to>
                                    </p:set>
                                    <p:animEffect transition="in" filter="wipe(down)">
                                      <p:cBhvr>
                                        <p:cTn id="10" dur="2000"/>
                                        <p:tgtEl>
                                          <p:spTgt spid="61"/>
                                        </p:tgtEl>
                                      </p:cBhvr>
                                    </p:animEffect>
                                  </p:childTnLst>
                                </p:cTn>
                              </p:par>
                              <p:par>
                                <p:cTn id="11" presetID="22" presetClass="entr" presetSubtype="4" repeatCount="indefinite" fill="hold" grpId="0" nodeType="withEffect">
                                  <p:stCondLst>
                                    <p:cond delay="2250"/>
                                  </p:stCondLst>
                                  <p:childTnLst>
                                    <p:set>
                                      <p:cBhvr>
                                        <p:cTn id="12" dur="1" fill="hold">
                                          <p:stCondLst>
                                            <p:cond delay="0"/>
                                          </p:stCondLst>
                                        </p:cTn>
                                        <p:tgtEl>
                                          <p:spTgt spid="60"/>
                                        </p:tgtEl>
                                        <p:attrNameLst>
                                          <p:attrName>style.visibility</p:attrName>
                                        </p:attrNameLst>
                                      </p:cBhvr>
                                      <p:to>
                                        <p:strVal val="visible"/>
                                      </p:to>
                                    </p:set>
                                    <p:animEffect transition="in" filter="wipe(down)">
                                      <p:cBhvr>
                                        <p:cTn id="13" dur="2000"/>
                                        <p:tgtEl>
                                          <p:spTgt spid="60"/>
                                        </p:tgtEl>
                                      </p:cBhvr>
                                    </p:animEffect>
                                  </p:childTnLst>
                                </p:cTn>
                              </p:par>
                              <p:par>
                                <p:cTn id="14" presetID="22" presetClass="entr" presetSubtype="1" repeatCount="indefinite" fill="hold" grpId="0" nodeType="withEffect">
                                  <p:stCondLst>
                                    <p:cond delay="450"/>
                                  </p:stCondLst>
                                  <p:childTnLst>
                                    <p:set>
                                      <p:cBhvr>
                                        <p:cTn id="15" dur="1" fill="hold">
                                          <p:stCondLst>
                                            <p:cond delay="0"/>
                                          </p:stCondLst>
                                        </p:cTn>
                                        <p:tgtEl>
                                          <p:spTgt spid="63"/>
                                        </p:tgtEl>
                                        <p:attrNameLst>
                                          <p:attrName>style.visibility</p:attrName>
                                        </p:attrNameLst>
                                      </p:cBhvr>
                                      <p:to>
                                        <p:strVal val="visible"/>
                                      </p:to>
                                    </p:set>
                                    <p:animEffect transition="in" filter="wipe(up)">
                                      <p:cBhvr>
                                        <p:cTn id="16" dur="2000"/>
                                        <p:tgtEl>
                                          <p:spTgt spid="63"/>
                                        </p:tgtEl>
                                      </p:cBhvr>
                                    </p:animEffect>
                                  </p:childTnLst>
                                </p:cTn>
                              </p:par>
                              <p:par>
                                <p:cTn id="17" presetID="22" presetClass="entr" presetSubtype="4" repeatCount="indefinite" fill="hold" grpId="0" nodeType="withEffect">
                                  <p:stCondLst>
                                    <p:cond delay="2250"/>
                                  </p:stCondLst>
                                  <p:childTnLst>
                                    <p:set>
                                      <p:cBhvr>
                                        <p:cTn id="18" dur="1" fill="hold">
                                          <p:stCondLst>
                                            <p:cond delay="0"/>
                                          </p:stCondLst>
                                        </p:cTn>
                                        <p:tgtEl>
                                          <p:spTgt spid="62"/>
                                        </p:tgtEl>
                                        <p:attrNameLst>
                                          <p:attrName>style.visibility</p:attrName>
                                        </p:attrNameLst>
                                      </p:cBhvr>
                                      <p:to>
                                        <p:strVal val="visible"/>
                                      </p:to>
                                    </p:set>
                                    <p:animEffect transition="in" filter="wipe(down)">
                                      <p:cBhvr>
                                        <p:cTn id="19" dur="2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DB65A-4339-4CFB-AD24-A4A95429031D}"/>
              </a:ext>
            </a:extLst>
          </p:cNvPr>
          <p:cNvSpPr>
            <a:spLocks noGrp="1"/>
          </p:cNvSpPr>
          <p:nvPr>
            <p:ph type="title"/>
          </p:nvPr>
        </p:nvSpPr>
        <p:spPr/>
        <p:txBody>
          <a:bodyPr/>
          <a:lstStyle/>
          <a:p>
            <a:r>
              <a:rPr lang="en-US" dirty="0"/>
              <a:t>SET STATISTICS IO</a:t>
            </a:r>
          </a:p>
        </p:txBody>
      </p:sp>
      <p:sp>
        <p:nvSpPr>
          <p:cNvPr id="12" name="TextBox 11">
            <a:extLst>
              <a:ext uri="{FF2B5EF4-FFF2-40B4-BE49-F238E27FC236}">
                <a16:creationId xmlns:a16="http://schemas.microsoft.com/office/drawing/2014/main" id="{D31043FA-3475-402A-859E-D648C523D4F5}"/>
              </a:ext>
            </a:extLst>
          </p:cNvPr>
          <p:cNvSpPr txBox="1"/>
          <p:nvPr/>
        </p:nvSpPr>
        <p:spPr>
          <a:xfrm>
            <a:off x="1052064" y="1100668"/>
            <a:ext cx="4884052" cy="2911914"/>
          </a:xfrm>
          <a:prstGeom prst="rect">
            <a:avLst/>
          </a:prstGeom>
          <a:noFill/>
          <a:ln w="19050">
            <a:solidFill>
              <a:schemeClr val="accent1"/>
            </a:solidFill>
          </a:ln>
        </p:spPr>
        <p:txBody>
          <a:bodyPr wrap="square">
            <a:spAutoFit/>
          </a:bodyPr>
          <a:lstStyle/>
          <a:p>
            <a:pPr defTabSz="932597"/>
            <a:r>
              <a:rPr lang="en-US" sz="1632" dirty="0">
                <a:solidFill>
                  <a:srgbClr val="0000FF"/>
                </a:solidFill>
                <a:latin typeface="Consolas" panose="020B0609020204030204" pitchFamily="49" charset="0"/>
              </a:rPr>
              <a:t>SET</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STATISTICS</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IO</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ON</a:t>
            </a:r>
            <a:endParaRPr lang="en-US" sz="1632" dirty="0">
              <a:solidFill>
                <a:srgbClr val="000000"/>
              </a:solidFill>
              <a:latin typeface="Consolas" panose="020B0609020204030204" pitchFamily="49" charset="0"/>
            </a:endParaRPr>
          </a:p>
          <a:p>
            <a:pPr defTabSz="932597"/>
            <a:r>
              <a:rPr lang="en-US" sz="1632" dirty="0">
                <a:solidFill>
                  <a:srgbClr val="0000FF"/>
                </a:solidFill>
                <a:latin typeface="Consolas" panose="020B0609020204030204" pitchFamily="49" charset="0"/>
              </a:rPr>
              <a:t>GO</a:t>
            </a:r>
            <a:endParaRPr lang="en-US" sz="1632" dirty="0">
              <a:solidFill>
                <a:srgbClr val="000000"/>
              </a:solidFill>
              <a:latin typeface="Consolas" panose="020B0609020204030204" pitchFamily="49" charset="0"/>
            </a:endParaRPr>
          </a:p>
          <a:p>
            <a:pPr defTabSz="932597"/>
            <a:r>
              <a:rPr lang="en-US" sz="1632" dirty="0">
                <a:solidFill>
                  <a:srgbClr val="0000FF"/>
                </a:solidFill>
                <a:latin typeface="Consolas" panose="020B0609020204030204" pitchFamily="49" charset="0"/>
              </a:rPr>
              <a:t>SET</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STATISTICS</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TIME</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ON</a:t>
            </a:r>
            <a:endParaRPr lang="en-US" sz="1632" dirty="0">
              <a:solidFill>
                <a:srgbClr val="000000"/>
              </a:solidFill>
              <a:latin typeface="Consolas" panose="020B0609020204030204" pitchFamily="49" charset="0"/>
            </a:endParaRPr>
          </a:p>
          <a:p>
            <a:pPr defTabSz="932597"/>
            <a:r>
              <a:rPr lang="en-US" sz="1632" dirty="0">
                <a:solidFill>
                  <a:srgbClr val="0000FF"/>
                </a:solidFill>
                <a:latin typeface="Consolas" panose="020B0609020204030204" pitchFamily="49" charset="0"/>
              </a:rPr>
              <a:t>SELECT</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SOH</a:t>
            </a:r>
            <a:r>
              <a:rPr lang="en-US" sz="1632" dirty="0" err="1">
                <a:solidFill>
                  <a:srgbClr val="808080"/>
                </a:solidFill>
                <a:latin typeface="Consolas" panose="020B0609020204030204" pitchFamily="49" charset="0"/>
              </a:rPr>
              <a:t>.</a:t>
            </a:r>
            <a:r>
              <a:rPr lang="en-US" sz="1632" dirty="0" err="1">
                <a:solidFill>
                  <a:srgbClr val="000000"/>
                </a:solidFill>
                <a:latin typeface="Consolas" panose="020B0609020204030204" pitchFamily="49" charset="0"/>
              </a:rPr>
              <a:t>SalesOrderID</a:t>
            </a:r>
            <a:r>
              <a:rPr lang="en-US" sz="1632" dirty="0">
                <a:solidFill>
                  <a:srgbClr val="808080"/>
                </a:solidFill>
                <a:latin typeface="Consolas" panose="020B0609020204030204" pitchFamily="49" charset="0"/>
              </a:rPr>
              <a:t>,</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SOH</a:t>
            </a:r>
            <a:r>
              <a:rPr lang="en-US" sz="1632" dirty="0" err="1">
                <a:solidFill>
                  <a:srgbClr val="808080"/>
                </a:solidFill>
                <a:latin typeface="Consolas" panose="020B0609020204030204" pitchFamily="49" charset="0"/>
              </a:rPr>
              <a:t>.</a:t>
            </a:r>
            <a:r>
              <a:rPr lang="en-US" sz="1632" dirty="0" err="1">
                <a:solidFill>
                  <a:srgbClr val="000000"/>
                </a:solidFill>
                <a:latin typeface="Consolas" panose="020B0609020204030204" pitchFamily="49" charset="0"/>
              </a:rPr>
              <a:t>CustomerID</a:t>
            </a:r>
            <a:r>
              <a:rPr lang="en-US" sz="1632" dirty="0">
                <a:solidFill>
                  <a:srgbClr val="808080"/>
                </a:solidFill>
                <a:latin typeface="Consolas" panose="020B0609020204030204" pitchFamily="49" charset="0"/>
              </a:rPr>
              <a:t>,</a:t>
            </a:r>
            <a:endParaRPr lang="en-US" sz="1632" dirty="0">
              <a:solidFill>
                <a:srgbClr val="000000"/>
              </a:solidFill>
              <a:latin typeface="Consolas" panose="020B0609020204030204" pitchFamily="49" charset="0"/>
            </a:endParaRPr>
          </a:p>
          <a:p>
            <a:pPr defTabSz="932597"/>
            <a:r>
              <a:rPr lang="en-US" sz="1632" dirty="0" err="1">
                <a:solidFill>
                  <a:srgbClr val="000000"/>
                </a:solidFill>
                <a:latin typeface="Consolas" panose="020B0609020204030204" pitchFamily="49" charset="0"/>
              </a:rPr>
              <a:t>OrderQty</a:t>
            </a:r>
            <a:r>
              <a:rPr lang="en-US" sz="1632" dirty="0">
                <a:solidFill>
                  <a:srgbClr val="808080"/>
                </a:solidFill>
                <a:latin typeface="Consolas" panose="020B0609020204030204" pitchFamily="49" charset="0"/>
              </a:rPr>
              <a:t>,</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UnitPrice</a:t>
            </a:r>
            <a:r>
              <a:rPr lang="en-US" sz="1632" dirty="0">
                <a:solidFill>
                  <a:srgbClr val="808080"/>
                </a:solidFill>
                <a:latin typeface="Consolas" panose="020B0609020204030204" pitchFamily="49" charset="0"/>
              </a:rPr>
              <a:t>,</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P</a:t>
            </a:r>
            <a:r>
              <a:rPr lang="en-US" sz="1632" dirty="0" err="1">
                <a:solidFill>
                  <a:srgbClr val="808080"/>
                </a:solidFill>
                <a:latin typeface="Consolas" panose="020B0609020204030204" pitchFamily="49" charset="0"/>
              </a:rPr>
              <a:t>.</a:t>
            </a:r>
            <a:r>
              <a:rPr lang="en-US" sz="1632" dirty="0" err="1">
                <a:solidFill>
                  <a:srgbClr val="0000FF"/>
                </a:solidFill>
                <a:latin typeface="Consolas" panose="020B0609020204030204" pitchFamily="49" charset="0"/>
              </a:rPr>
              <a:t>Name</a:t>
            </a:r>
            <a:endParaRPr lang="en-US" sz="1632" dirty="0">
              <a:solidFill>
                <a:srgbClr val="000000"/>
              </a:solidFill>
              <a:latin typeface="Consolas" panose="020B0609020204030204" pitchFamily="49" charset="0"/>
            </a:endParaRPr>
          </a:p>
          <a:p>
            <a:pPr defTabSz="932597"/>
            <a:r>
              <a:rPr lang="en-US" sz="1632" dirty="0">
                <a:solidFill>
                  <a:srgbClr val="0000FF"/>
                </a:solidFill>
                <a:latin typeface="Consolas" panose="020B0609020204030204" pitchFamily="49" charset="0"/>
              </a:rPr>
              <a:t>FROM</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Sales</a:t>
            </a:r>
            <a:r>
              <a:rPr lang="en-US" sz="1632" dirty="0" err="1">
                <a:solidFill>
                  <a:srgbClr val="808080"/>
                </a:solidFill>
                <a:latin typeface="Consolas" panose="020B0609020204030204" pitchFamily="49" charset="0"/>
              </a:rPr>
              <a:t>.</a:t>
            </a:r>
            <a:r>
              <a:rPr lang="en-US" sz="1632" dirty="0" err="1">
                <a:solidFill>
                  <a:srgbClr val="000000"/>
                </a:solidFill>
                <a:latin typeface="Consolas" panose="020B0609020204030204" pitchFamily="49" charset="0"/>
              </a:rPr>
              <a:t>SalesOrderHeader</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AS</a:t>
            </a:r>
            <a:r>
              <a:rPr lang="en-US" sz="1632" dirty="0">
                <a:solidFill>
                  <a:srgbClr val="000000"/>
                </a:solidFill>
                <a:latin typeface="Consolas" panose="020B0609020204030204" pitchFamily="49" charset="0"/>
              </a:rPr>
              <a:t> SOH</a:t>
            </a:r>
          </a:p>
          <a:p>
            <a:pPr defTabSz="932597"/>
            <a:r>
              <a:rPr lang="en-US" sz="1632" dirty="0">
                <a:solidFill>
                  <a:srgbClr val="808080"/>
                </a:solidFill>
                <a:latin typeface="Consolas" panose="020B0609020204030204" pitchFamily="49" charset="0"/>
              </a:rPr>
              <a:t>JOIN</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Sales</a:t>
            </a:r>
            <a:r>
              <a:rPr lang="en-US" sz="1632" dirty="0" err="1">
                <a:solidFill>
                  <a:srgbClr val="808080"/>
                </a:solidFill>
                <a:latin typeface="Consolas" panose="020B0609020204030204" pitchFamily="49" charset="0"/>
              </a:rPr>
              <a:t>.</a:t>
            </a:r>
            <a:r>
              <a:rPr lang="en-US" sz="1632" dirty="0" err="1">
                <a:solidFill>
                  <a:srgbClr val="000000"/>
                </a:solidFill>
                <a:latin typeface="Consolas" panose="020B0609020204030204" pitchFamily="49" charset="0"/>
              </a:rPr>
              <a:t>SalesOrderDetail</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AS</a:t>
            </a:r>
            <a:r>
              <a:rPr lang="en-US" sz="1632" dirty="0">
                <a:solidFill>
                  <a:srgbClr val="000000"/>
                </a:solidFill>
                <a:latin typeface="Consolas" panose="020B0609020204030204" pitchFamily="49" charset="0"/>
              </a:rPr>
              <a:t> SOD</a:t>
            </a:r>
          </a:p>
          <a:p>
            <a:pPr defTabSz="932597"/>
            <a:r>
              <a:rPr lang="en-US" sz="1632" dirty="0">
                <a:solidFill>
                  <a:srgbClr val="0000FF"/>
                </a:solidFill>
                <a:latin typeface="Consolas" panose="020B0609020204030204" pitchFamily="49" charset="0"/>
              </a:rPr>
              <a:t>ON</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SOH</a:t>
            </a:r>
            <a:r>
              <a:rPr lang="en-US" sz="1632" dirty="0" err="1">
                <a:solidFill>
                  <a:srgbClr val="808080"/>
                </a:solidFill>
                <a:latin typeface="Consolas" panose="020B0609020204030204" pitchFamily="49" charset="0"/>
              </a:rPr>
              <a:t>.</a:t>
            </a:r>
            <a:r>
              <a:rPr lang="en-US" sz="1632" dirty="0" err="1">
                <a:solidFill>
                  <a:srgbClr val="000000"/>
                </a:solidFill>
                <a:latin typeface="Consolas" panose="020B0609020204030204" pitchFamily="49" charset="0"/>
              </a:rPr>
              <a:t>SalesOrderID</a:t>
            </a:r>
            <a:r>
              <a:rPr lang="en-US" sz="1632" dirty="0">
                <a:solidFill>
                  <a:srgbClr val="000000"/>
                </a:solidFill>
                <a:latin typeface="Consolas" panose="020B0609020204030204" pitchFamily="49" charset="0"/>
              </a:rPr>
              <a:t> </a:t>
            </a:r>
            <a:r>
              <a:rPr lang="en-US" sz="1632" dirty="0">
                <a:solidFill>
                  <a:srgbClr val="808080"/>
                </a:solidFill>
                <a:latin typeface="Consolas" panose="020B0609020204030204" pitchFamily="49" charset="0"/>
              </a:rPr>
              <a:t>=</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SOD</a:t>
            </a:r>
            <a:r>
              <a:rPr lang="en-US" sz="1632" dirty="0" err="1">
                <a:solidFill>
                  <a:srgbClr val="808080"/>
                </a:solidFill>
                <a:latin typeface="Consolas" panose="020B0609020204030204" pitchFamily="49" charset="0"/>
              </a:rPr>
              <a:t>.</a:t>
            </a:r>
            <a:r>
              <a:rPr lang="en-US" sz="1632" dirty="0" err="1">
                <a:solidFill>
                  <a:srgbClr val="000000"/>
                </a:solidFill>
                <a:latin typeface="Consolas" panose="020B0609020204030204" pitchFamily="49" charset="0"/>
              </a:rPr>
              <a:t>SalesOrderID</a:t>
            </a:r>
            <a:endParaRPr lang="en-US" sz="1632" dirty="0">
              <a:solidFill>
                <a:srgbClr val="000000"/>
              </a:solidFill>
              <a:latin typeface="Consolas" panose="020B0609020204030204" pitchFamily="49" charset="0"/>
            </a:endParaRPr>
          </a:p>
          <a:p>
            <a:pPr defTabSz="932597"/>
            <a:r>
              <a:rPr lang="en-US" sz="1632" dirty="0">
                <a:solidFill>
                  <a:srgbClr val="808080"/>
                </a:solidFill>
                <a:latin typeface="Consolas" panose="020B0609020204030204" pitchFamily="49" charset="0"/>
              </a:rPr>
              <a:t>JOIN</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Production</a:t>
            </a:r>
            <a:r>
              <a:rPr lang="en-US" sz="1632" dirty="0" err="1">
                <a:solidFill>
                  <a:srgbClr val="808080"/>
                </a:solidFill>
                <a:latin typeface="Consolas" panose="020B0609020204030204" pitchFamily="49" charset="0"/>
              </a:rPr>
              <a:t>.</a:t>
            </a:r>
            <a:r>
              <a:rPr lang="en-US" sz="1632" dirty="0" err="1">
                <a:solidFill>
                  <a:srgbClr val="000000"/>
                </a:solidFill>
                <a:latin typeface="Consolas" panose="020B0609020204030204" pitchFamily="49" charset="0"/>
              </a:rPr>
              <a:t>Product</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AS</a:t>
            </a:r>
            <a:r>
              <a:rPr lang="en-US" sz="1632" dirty="0">
                <a:solidFill>
                  <a:srgbClr val="000000"/>
                </a:solidFill>
                <a:latin typeface="Consolas" panose="020B0609020204030204" pitchFamily="49" charset="0"/>
              </a:rPr>
              <a:t> P</a:t>
            </a:r>
          </a:p>
          <a:p>
            <a:pPr defTabSz="932597"/>
            <a:r>
              <a:rPr lang="en-US" sz="1632" dirty="0">
                <a:solidFill>
                  <a:srgbClr val="0000FF"/>
                </a:solidFill>
                <a:latin typeface="Consolas" panose="020B0609020204030204" pitchFamily="49" charset="0"/>
              </a:rPr>
              <a:t>ON</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P</a:t>
            </a:r>
            <a:r>
              <a:rPr lang="en-US" sz="1632" dirty="0" err="1">
                <a:solidFill>
                  <a:srgbClr val="808080"/>
                </a:solidFill>
                <a:latin typeface="Consolas" panose="020B0609020204030204" pitchFamily="49" charset="0"/>
              </a:rPr>
              <a:t>.</a:t>
            </a:r>
            <a:r>
              <a:rPr lang="en-US" sz="1632" dirty="0" err="1">
                <a:solidFill>
                  <a:srgbClr val="000000"/>
                </a:solidFill>
                <a:latin typeface="Consolas" panose="020B0609020204030204" pitchFamily="49" charset="0"/>
              </a:rPr>
              <a:t>ProductID</a:t>
            </a:r>
            <a:r>
              <a:rPr lang="en-US" sz="1632" dirty="0">
                <a:solidFill>
                  <a:srgbClr val="000000"/>
                </a:solidFill>
                <a:latin typeface="Consolas" panose="020B0609020204030204" pitchFamily="49" charset="0"/>
              </a:rPr>
              <a:t> </a:t>
            </a:r>
            <a:r>
              <a:rPr lang="en-US" sz="1632" dirty="0">
                <a:solidFill>
                  <a:srgbClr val="808080"/>
                </a:solidFill>
                <a:latin typeface="Consolas" panose="020B0609020204030204" pitchFamily="49" charset="0"/>
              </a:rPr>
              <a:t>=</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SOD</a:t>
            </a:r>
            <a:r>
              <a:rPr lang="en-US" sz="1632" dirty="0" err="1">
                <a:solidFill>
                  <a:srgbClr val="808080"/>
                </a:solidFill>
                <a:latin typeface="Consolas" panose="020B0609020204030204" pitchFamily="49" charset="0"/>
              </a:rPr>
              <a:t>.</a:t>
            </a:r>
            <a:r>
              <a:rPr lang="en-US" sz="1632" dirty="0" err="1">
                <a:solidFill>
                  <a:srgbClr val="000000"/>
                </a:solidFill>
                <a:latin typeface="Consolas" panose="020B0609020204030204" pitchFamily="49" charset="0"/>
              </a:rPr>
              <a:t>ProductID</a:t>
            </a:r>
            <a:endParaRPr lang="en-US" sz="1632" dirty="0">
              <a:solidFill>
                <a:srgbClr val="000000"/>
              </a:solidFill>
              <a:latin typeface="Consolas" panose="020B0609020204030204" pitchFamily="49" charset="0"/>
            </a:endParaRPr>
          </a:p>
          <a:p>
            <a:pPr defTabSz="932597"/>
            <a:r>
              <a:rPr lang="en-US" sz="1632" dirty="0">
                <a:solidFill>
                  <a:srgbClr val="0000FF"/>
                </a:solidFill>
                <a:latin typeface="Consolas" panose="020B0609020204030204" pitchFamily="49" charset="0"/>
              </a:rPr>
              <a:t>SET</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STATISTICS</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IO</a:t>
            </a:r>
            <a:r>
              <a:rPr lang="en-US" sz="1632" dirty="0">
                <a:solidFill>
                  <a:srgbClr val="808080"/>
                </a:solidFill>
                <a:latin typeface="Consolas" panose="020B0609020204030204" pitchFamily="49" charset="0"/>
              </a:rPr>
              <a:t>,</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TIME</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OFF</a:t>
            </a:r>
            <a:endParaRPr lang="en-US" sz="1632" dirty="0">
              <a:solidFill>
                <a:srgbClr val="000000"/>
              </a:solidFill>
              <a:latin typeface="Segoe UI"/>
            </a:endParaRPr>
          </a:p>
        </p:txBody>
      </p:sp>
      <p:sp>
        <p:nvSpPr>
          <p:cNvPr id="15" name="TextBox 14">
            <a:extLst>
              <a:ext uri="{FF2B5EF4-FFF2-40B4-BE49-F238E27FC236}">
                <a16:creationId xmlns:a16="http://schemas.microsoft.com/office/drawing/2014/main" id="{371ED342-CFFA-47F0-9C2C-6291AE05F28A}"/>
              </a:ext>
            </a:extLst>
          </p:cNvPr>
          <p:cNvSpPr txBox="1"/>
          <p:nvPr/>
        </p:nvSpPr>
        <p:spPr>
          <a:xfrm>
            <a:off x="7298263" y="1871497"/>
            <a:ext cx="4086148" cy="1216638"/>
          </a:xfrm>
          <a:prstGeom prst="rect">
            <a:avLst/>
          </a:prstGeom>
          <a:noFill/>
        </p:spPr>
        <p:txBody>
          <a:bodyPr wrap="square" lIns="0" tIns="0" rIns="0" bIns="0" rtlCol="0">
            <a:spAutoFit/>
          </a:bodyPr>
          <a:lstStyle/>
          <a:p>
            <a:pPr defTabSz="932597"/>
            <a:r>
              <a:rPr lang="en-US" sz="2856" dirty="0">
                <a:solidFill>
                  <a:srgbClr val="000000"/>
                </a:solidFill>
                <a:latin typeface="Segoe UI"/>
              </a:rPr>
              <a:t>Monitor Physical Reads &amp; Logical Reads </a:t>
            </a:r>
          </a:p>
          <a:p>
            <a:pPr defTabSz="932597"/>
            <a:endParaRPr lang="en-US" sz="2040" dirty="0">
              <a:gradFill>
                <a:gsLst>
                  <a:gs pos="2917">
                    <a:srgbClr val="000000"/>
                  </a:gs>
                  <a:gs pos="30000">
                    <a:srgbClr val="000000"/>
                  </a:gs>
                </a:gsLst>
                <a:lin ang="5400000" scaled="0"/>
              </a:gradFill>
              <a:latin typeface="Segoe UI"/>
            </a:endParaRPr>
          </a:p>
        </p:txBody>
      </p:sp>
      <p:pic>
        <p:nvPicPr>
          <p:cNvPr id="19" name="Picture 18">
            <a:extLst>
              <a:ext uri="{FF2B5EF4-FFF2-40B4-BE49-F238E27FC236}">
                <a16:creationId xmlns:a16="http://schemas.microsoft.com/office/drawing/2014/main" id="{BE8B8688-31F8-4377-A61A-8700BC00AD0B}"/>
              </a:ext>
            </a:extLst>
          </p:cNvPr>
          <p:cNvPicPr>
            <a:picLocks noChangeAspect="1"/>
          </p:cNvPicPr>
          <p:nvPr/>
        </p:nvPicPr>
        <p:blipFill>
          <a:blip r:embed="rId3"/>
          <a:stretch>
            <a:fillRect/>
          </a:stretch>
        </p:blipFill>
        <p:spPr>
          <a:xfrm>
            <a:off x="1845491" y="4139451"/>
            <a:ext cx="8745493" cy="20780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47623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7E203-A9C4-41C1-9510-FE21FB54D7C6}"/>
              </a:ext>
            </a:extLst>
          </p:cNvPr>
          <p:cNvSpPr>
            <a:spLocks noGrp="1"/>
          </p:cNvSpPr>
          <p:nvPr>
            <p:ph type="title"/>
          </p:nvPr>
        </p:nvSpPr>
        <p:spPr>
          <a:xfrm>
            <a:off x="216660" y="181358"/>
            <a:ext cx="11191240" cy="1165754"/>
          </a:xfrm>
        </p:spPr>
        <p:txBody>
          <a:bodyPr/>
          <a:lstStyle/>
          <a:p>
            <a:r>
              <a:rPr lang="en-US" dirty="0"/>
              <a:t>Allocation Units</a:t>
            </a:r>
          </a:p>
        </p:txBody>
      </p:sp>
      <p:graphicFrame>
        <p:nvGraphicFramePr>
          <p:cNvPr id="4" name="Diagram 3">
            <a:extLst>
              <a:ext uri="{FF2B5EF4-FFF2-40B4-BE49-F238E27FC236}">
                <a16:creationId xmlns:a16="http://schemas.microsoft.com/office/drawing/2014/main" id="{A4003F08-C0DD-4678-9370-E4CC7A8401CE}"/>
              </a:ext>
            </a:extLst>
          </p:cNvPr>
          <p:cNvGraphicFramePr/>
          <p:nvPr>
            <p:extLst>
              <p:ext uri="{D42A27DB-BD31-4B8C-83A1-F6EECF244321}">
                <p14:modId xmlns:p14="http://schemas.microsoft.com/office/powerpoint/2010/main" val="2372559978"/>
              </p:ext>
            </p:extLst>
          </p:nvPr>
        </p:nvGraphicFramePr>
        <p:xfrm>
          <a:off x="245491" y="1135062"/>
          <a:ext cx="11734800" cy="53544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7623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93679" y="906462"/>
            <a:ext cx="8069340" cy="5367623"/>
          </a:xfrm>
        </p:spPr>
        <p:txBody>
          <a:bodyPr/>
          <a:lstStyle/>
          <a:p>
            <a:r>
              <a:rPr lang="en-GB" sz="3200" dirty="0">
                <a:solidFill>
                  <a:srgbClr val="000000"/>
                </a:solidFill>
              </a:rPr>
              <a:t>Page Free Space (PFS)</a:t>
            </a:r>
          </a:p>
          <a:p>
            <a:pPr lvl="1"/>
            <a:r>
              <a:rPr lang="en-GB" sz="2000" dirty="0">
                <a:latin typeface="+mj-lt"/>
              </a:rPr>
              <a:t>Tracks free space on a page (1 Byte/Page )</a:t>
            </a:r>
          </a:p>
          <a:p>
            <a:pPr lvl="1"/>
            <a:r>
              <a:rPr lang="en-GB" sz="2000" dirty="0">
                <a:latin typeface="+mj-lt"/>
              </a:rPr>
              <a:t>Covers 64 megabytes (MB) worth of pages</a:t>
            </a:r>
          </a:p>
          <a:p>
            <a:r>
              <a:rPr lang="en-GB" sz="3200" dirty="0">
                <a:solidFill>
                  <a:srgbClr val="000000"/>
                </a:solidFill>
              </a:rPr>
              <a:t>Global Allocation Map (GAM)</a:t>
            </a:r>
          </a:p>
          <a:p>
            <a:pPr lvl="1"/>
            <a:r>
              <a:rPr lang="en-GB" sz="2000" dirty="0">
                <a:latin typeface="+mj-lt"/>
              </a:rPr>
              <a:t>Tracks which extents have been allocated (1 Bit)</a:t>
            </a:r>
          </a:p>
          <a:p>
            <a:pPr lvl="1"/>
            <a:r>
              <a:rPr lang="en-GB" sz="2000" dirty="0">
                <a:latin typeface="+mj-lt"/>
              </a:rPr>
              <a:t>Covers 64,000 extents (4 gigabytes (GB) worth of data)	</a:t>
            </a:r>
          </a:p>
          <a:p>
            <a:r>
              <a:rPr lang="en-GB" sz="3200" dirty="0">
                <a:solidFill>
                  <a:srgbClr val="000000"/>
                </a:solidFill>
              </a:rPr>
              <a:t>Shared Global Allocation Map (SGAM)</a:t>
            </a:r>
          </a:p>
          <a:p>
            <a:pPr lvl="1"/>
            <a:r>
              <a:rPr lang="en-GB" sz="2000" dirty="0">
                <a:latin typeface="+mj-lt"/>
              </a:rPr>
              <a:t>Tracks which extents are used for mixed extent allocations (1 Bit)</a:t>
            </a:r>
          </a:p>
          <a:p>
            <a:pPr lvl="1"/>
            <a:r>
              <a:rPr lang="en-GB" sz="2000" dirty="0">
                <a:latin typeface="+mj-lt"/>
              </a:rPr>
              <a:t>Covers 64,000 extents (4 GB worth of data)</a:t>
            </a:r>
          </a:p>
          <a:p>
            <a:r>
              <a:rPr lang="en-GB" sz="3200" dirty="0">
                <a:solidFill>
                  <a:srgbClr val="000000"/>
                </a:solidFill>
              </a:rPr>
              <a:t>Index Allocation Map (IAM)</a:t>
            </a:r>
          </a:p>
          <a:p>
            <a:pPr lvl="1"/>
            <a:r>
              <a:rPr lang="en-US" sz="2000" dirty="0">
                <a:latin typeface="+mj-lt"/>
              </a:rPr>
              <a:t>Tracks which extents are allocated to an allocation unit</a:t>
            </a:r>
          </a:p>
          <a:p>
            <a:pPr lvl="1"/>
            <a:r>
              <a:rPr lang="en-US" sz="2000" dirty="0">
                <a:latin typeface="+mj-lt"/>
              </a:rPr>
              <a:t>Covers 4 GB worth of data</a:t>
            </a:r>
          </a:p>
          <a:p>
            <a:pPr lvl="1"/>
            <a:r>
              <a:rPr lang="en-US" sz="2000" dirty="0">
                <a:latin typeface="+mj-lt"/>
              </a:rPr>
              <a:t>One IAM chain per table, per index, per partition, per allocation unit type</a:t>
            </a:r>
          </a:p>
        </p:txBody>
      </p:sp>
      <p:sp>
        <p:nvSpPr>
          <p:cNvPr id="3" name="Title 2"/>
          <p:cNvSpPr>
            <a:spLocks noGrp="1"/>
          </p:cNvSpPr>
          <p:nvPr>
            <p:ph type="title"/>
          </p:nvPr>
        </p:nvSpPr>
        <p:spPr>
          <a:xfrm>
            <a:off x="273455" y="161460"/>
            <a:ext cx="11889564" cy="917575"/>
          </a:xfrm>
        </p:spPr>
        <p:txBody>
          <a:bodyPr/>
          <a:lstStyle/>
          <a:p>
            <a:r>
              <a:rPr lang="en-US" dirty="0"/>
              <a:t>Allocation Structures</a:t>
            </a:r>
          </a:p>
        </p:txBody>
      </p:sp>
      <p:graphicFrame>
        <p:nvGraphicFramePr>
          <p:cNvPr id="4" name="Table 4">
            <a:extLst>
              <a:ext uri="{FF2B5EF4-FFF2-40B4-BE49-F238E27FC236}">
                <a16:creationId xmlns:a16="http://schemas.microsoft.com/office/drawing/2014/main" id="{C9152AF2-010C-4285-A705-019B958C2F70}"/>
              </a:ext>
            </a:extLst>
          </p:cNvPr>
          <p:cNvGraphicFramePr>
            <a:graphicFrameLocks noGrp="1"/>
          </p:cNvGraphicFramePr>
          <p:nvPr>
            <p:extLst>
              <p:ext uri="{D42A27DB-BD31-4B8C-83A1-F6EECF244321}">
                <p14:modId xmlns:p14="http://schemas.microsoft.com/office/powerpoint/2010/main" val="326616942"/>
              </p:ext>
            </p:extLst>
          </p:nvPr>
        </p:nvGraphicFramePr>
        <p:xfrm>
          <a:off x="549914" y="1064747"/>
          <a:ext cx="3267307" cy="5486400"/>
        </p:xfrm>
        <a:graphic>
          <a:graphicData uri="http://schemas.openxmlformats.org/drawingml/2006/table">
            <a:tbl>
              <a:tblPr firstRow="1" bandRow="1">
                <a:tableStyleId>{F5AB1C69-6EDB-4FF4-983F-18BD219EF322}</a:tableStyleId>
              </a:tblPr>
              <a:tblGrid>
                <a:gridCol w="3267307">
                  <a:extLst>
                    <a:ext uri="{9D8B030D-6E8A-4147-A177-3AD203B41FA5}">
                      <a16:colId xmlns:a16="http://schemas.microsoft.com/office/drawing/2014/main" val="227639770"/>
                    </a:ext>
                  </a:extLst>
                </a:gridCol>
              </a:tblGrid>
              <a:tr h="370840">
                <a:tc>
                  <a:txBody>
                    <a:bodyPr/>
                    <a:lstStyle/>
                    <a:p>
                      <a:r>
                        <a:rPr lang="en-US" sz="2400" dirty="0"/>
                        <a:t>Page Types</a:t>
                      </a:r>
                    </a:p>
                  </a:txBody>
                  <a:tcPr>
                    <a:solidFill>
                      <a:schemeClr val="accent4">
                        <a:lumMod val="75000"/>
                      </a:schemeClr>
                    </a:solidFill>
                  </a:tcPr>
                </a:tc>
                <a:extLst>
                  <a:ext uri="{0D108BD9-81ED-4DB2-BD59-A6C34878D82A}">
                    <a16:rowId xmlns:a16="http://schemas.microsoft.com/office/drawing/2014/main" val="1678316545"/>
                  </a:ext>
                </a:extLst>
              </a:tr>
              <a:tr h="370840">
                <a:tc>
                  <a:txBody>
                    <a:bodyPr/>
                    <a:lstStyle/>
                    <a:p>
                      <a:r>
                        <a:rPr lang="en-US" sz="2400" dirty="0"/>
                        <a:t>Data (1)</a:t>
                      </a:r>
                    </a:p>
                  </a:txBody>
                  <a:tcPr>
                    <a:solidFill>
                      <a:schemeClr val="accent4">
                        <a:lumMod val="20000"/>
                        <a:lumOff val="80000"/>
                      </a:schemeClr>
                    </a:solidFill>
                  </a:tcPr>
                </a:tc>
                <a:extLst>
                  <a:ext uri="{0D108BD9-81ED-4DB2-BD59-A6C34878D82A}">
                    <a16:rowId xmlns:a16="http://schemas.microsoft.com/office/drawing/2014/main" val="3395138560"/>
                  </a:ext>
                </a:extLst>
              </a:tr>
              <a:tr h="370840">
                <a:tc>
                  <a:txBody>
                    <a:bodyPr/>
                    <a:lstStyle/>
                    <a:p>
                      <a:r>
                        <a:rPr lang="en-US" sz="2400" dirty="0"/>
                        <a:t>Index (2)</a:t>
                      </a:r>
                    </a:p>
                  </a:txBody>
                  <a:tcPr>
                    <a:solidFill>
                      <a:schemeClr val="accent4">
                        <a:lumMod val="20000"/>
                        <a:lumOff val="80000"/>
                      </a:schemeClr>
                    </a:solidFill>
                  </a:tcPr>
                </a:tc>
                <a:extLst>
                  <a:ext uri="{0D108BD9-81ED-4DB2-BD59-A6C34878D82A}">
                    <a16:rowId xmlns:a16="http://schemas.microsoft.com/office/drawing/2014/main" val="3010538957"/>
                  </a:ext>
                </a:extLst>
              </a:tr>
              <a:tr h="370840">
                <a:tc>
                  <a:txBody>
                    <a:bodyPr/>
                    <a:lstStyle/>
                    <a:p>
                      <a:r>
                        <a:rPr lang="en-US" sz="2400" dirty="0"/>
                        <a:t>Text (3 and 4)</a:t>
                      </a:r>
                    </a:p>
                  </a:txBody>
                  <a:tcPr>
                    <a:solidFill>
                      <a:schemeClr val="accent4">
                        <a:lumMod val="20000"/>
                        <a:lumOff val="80000"/>
                      </a:schemeClr>
                    </a:solidFill>
                  </a:tcPr>
                </a:tc>
                <a:extLst>
                  <a:ext uri="{0D108BD9-81ED-4DB2-BD59-A6C34878D82A}">
                    <a16:rowId xmlns:a16="http://schemas.microsoft.com/office/drawing/2014/main" val="3099737346"/>
                  </a:ext>
                </a:extLst>
              </a:tr>
              <a:tr h="370840">
                <a:tc>
                  <a:txBody>
                    <a:bodyPr/>
                    <a:lstStyle/>
                    <a:p>
                      <a:r>
                        <a:rPr lang="en-US" sz="2400" dirty="0"/>
                        <a:t>Boot (13)</a:t>
                      </a:r>
                    </a:p>
                  </a:txBody>
                  <a:tcPr>
                    <a:solidFill>
                      <a:schemeClr val="accent4">
                        <a:lumMod val="20000"/>
                        <a:lumOff val="80000"/>
                      </a:schemeClr>
                    </a:solidFill>
                  </a:tcPr>
                </a:tc>
                <a:extLst>
                  <a:ext uri="{0D108BD9-81ED-4DB2-BD59-A6C34878D82A}">
                    <a16:rowId xmlns:a16="http://schemas.microsoft.com/office/drawing/2014/main" val="1594842243"/>
                  </a:ext>
                </a:extLst>
              </a:tr>
              <a:tr h="370840">
                <a:tc>
                  <a:txBody>
                    <a:bodyPr/>
                    <a:lstStyle/>
                    <a:p>
                      <a:r>
                        <a:rPr lang="en-US" sz="2400" dirty="0"/>
                        <a:t>File Header (15)</a:t>
                      </a:r>
                    </a:p>
                  </a:txBody>
                  <a:tcPr>
                    <a:solidFill>
                      <a:schemeClr val="accent4">
                        <a:lumMod val="20000"/>
                        <a:lumOff val="80000"/>
                      </a:schemeClr>
                    </a:solidFill>
                  </a:tcPr>
                </a:tc>
                <a:extLst>
                  <a:ext uri="{0D108BD9-81ED-4DB2-BD59-A6C34878D82A}">
                    <a16:rowId xmlns:a16="http://schemas.microsoft.com/office/drawing/2014/main" val="646158091"/>
                  </a:ext>
                </a:extLst>
              </a:tr>
              <a:tr h="370840">
                <a:tc>
                  <a:txBody>
                    <a:bodyPr/>
                    <a:lstStyle/>
                    <a:p>
                      <a:r>
                        <a:rPr lang="en-US" sz="2400" dirty="0"/>
                        <a:t>PFS (11)</a:t>
                      </a:r>
                    </a:p>
                  </a:txBody>
                  <a:tcPr>
                    <a:solidFill>
                      <a:schemeClr val="accent4">
                        <a:lumMod val="20000"/>
                        <a:lumOff val="80000"/>
                      </a:schemeClr>
                    </a:solidFill>
                  </a:tcPr>
                </a:tc>
                <a:extLst>
                  <a:ext uri="{0D108BD9-81ED-4DB2-BD59-A6C34878D82A}">
                    <a16:rowId xmlns:a16="http://schemas.microsoft.com/office/drawing/2014/main" val="2858043218"/>
                  </a:ext>
                </a:extLst>
              </a:tr>
              <a:tr h="370840">
                <a:tc>
                  <a:txBody>
                    <a:bodyPr/>
                    <a:lstStyle/>
                    <a:p>
                      <a:r>
                        <a:rPr lang="en-US" sz="2400" dirty="0"/>
                        <a:t>GAM (8)</a:t>
                      </a:r>
                    </a:p>
                  </a:txBody>
                  <a:tcPr>
                    <a:solidFill>
                      <a:schemeClr val="accent4">
                        <a:lumMod val="20000"/>
                        <a:lumOff val="80000"/>
                      </a:schemeClr>
                    </a:solidFill>
                  </a:tcPr>
                </a:tc>
                <a:extLst>
                  <a:ext uri="{0D108BD9-81ED-4DB2-BD59-A6C34878D82A}">
                    <a16:rowId xmlns:a16="http://schemas.microsoft.com/office/drawing/2014/main" val="2783783628"/>
                  </a:ext>
                </a:extLst>
              </a:tr>
              <a:tr h="370840">
                <a:tc>
                  <a:txBody>
                    <a:bodyPr/>
                    <a:lstStyle/>
                    <a:p>
                      <a:r>
                        <a:rPr lang="en-US" sz="2400" dirty="0"/>
                        <a:t>SGAM (9)</a:t>
                      </a:r>
                    </a:p>
                  </a:txBody>
                  <a:tcPr>
                    <a:solidFill>
                      <a:schemeClr val="accent4">
                        <a:lumMod val="20000"/>
                        <a:lumOff val="80000"/>
                      </a:schemeClr>
                    </a:solidFill>
                  </a:tcPr>
                </a:tc>
                <a:extLst>
                  <a:ext uri="{0D108BD9-81ED-4DB2-BD59-A6C34878D82A}">
                    <a16:rowId xmlns:a16="http://schemas.microsoft.com/office/drawing/2014/main" val="2865256045"/>
                  </a:ext>
                </a:extLst>
              </a:tr>
              <a:tr h="370840">
                <a:tc>
                  <a:txBody>
                    <a:bodyPr/>
                    <a:lstStyle/>
                    <a:p>
                      <a:r>
                        <a:rPr lang="en-US" sz="2400" dirty="0"/>
                        <a:t>IAM (10)</a:t>
                      </a:r>
                    </a:p>
                  </a:txBody>
                  <a:tcPr>
                    <a:solidFill>
                      <a:schemeClr val="accent4">
                        <a:lumMod val="20000"/>
                        <a:lumOff val="80000"/>
                      </a:schemeClr>
                    </a:solidFill>
                  </a:tcPr>
                </a:tc>
                <a:extLst>
                  <a:ext uri="{0D108BD9-81ED-4DB2-BD59-A6C34878D82A}">
                    <a16:rowId xmlns:a16="http://schemas.microsoft.com/office/drawing/2014/main" val="902865895"/>
                  </a:ext>
                </a:extLst>
              </a:tr>
              <a:tr h="370840">
                <a:tc>
                  <a:txBody>
                    <a:bodyPr/>
                    <a:lstStyle/>
                    <a:p>
                      <a:r>
                        <a:rPr lang="en-US" sz="2400" dirty="0"/>
                        <a:t>DIFF_MAP(16)</a:t>
                      </a:r>
                    </a:p>
                  </a:txBody>
                  <a:tcPr>
                    <a:solidFill>
                      <a:schemeClr val="accent4">
                        <a:lumMod val="20000"/>
                        <a:lumOff val="80000"/>
                      </a:schemeClr>
                    </a:solidFill>
                  </a:tcPr>
                </a:tc>
                <a:extLst>
                  <a:ext uri="{0D108BD9-81ED-4DB2-BD59-A6C34878D82A}">
                    <a16:rowId xmlns:a16="http://schemas.microsoft.com/office/drawing/2014/main" val="3326593434"/>
                  </a:ext>
                </a:extLst>
              </a:tr>
              <a:tr h="370840">
                <a:tc>
                  <a:txBody>
                    <a:bodyPr/>
                    <a:lstStyle/>
                    <a:p>
                      <a:r>
                        <a:rPr lang="en-US" sz="2400" dirty="0"/>
                        <a:t>ML_MAP (17)</a:t>
                      </a:r>
                    </a:p>
                  </a:txBody>
                  <a:tcPr>
                    <a:solidFill>
                      <a:schemeClr val="accent4">
                        <a:lumMod val="20000"/>
                        <a:lumOff val="80000"/>
                      </a:schemeClr>
                    </a:solidFill>
                  </a:tcPr>
                </a:tc>
                <a:extLst>
                  <a:ext uri="{0D108BD9-81ED-4DB2-BD59-A6C34878D82A}">
                    <a16:rowId xmlns:a16="http://schemas.microsoft.com/office/drawing/2014/main" val="4105129415"/>
                  </a:ext>
                </a:extLst>
              </a:tr>
            </a:tbl>
          </a:graphicData>
        </a:graphic>
      </p:graphicFrame>
    </p:spTree>
    <p:custDataLst>
      <p:tags r:id="rId1"/>
    </p:custDataLst>
    <p:extLst>
      <p:ext uri="{BB962C8B-B14F-4D97-AF65-F5344CB8AC3E}">
        <p14:creationId xmlns:p14="http://schemas.microsoft.com/office/powerpoint/2010/main" val="414130111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Index Allocation Map Pages</a:t>
            </a:r>
            <a:endParaRPr lang="en-US" dirty="0"/>
          </a:p>
        </p:txBody>
      </p:sp>
      <p:grpSp>
        <p:nvGrpSpPr>
          <p:cNvPr id="4" name="Group 3">
            <a:extLst>
              <a:ext uri="{FF2B5EF4-FFF2-40B4-BE49-F238E27FC236}">
                <a16:creationId xmlns:a16="http://schemas.microsoft.com/office/drawing/2014/main" id="{77BDCF61-153F-4972-81AD-FA850A23D7AC}"/>
              </a:ext>
            </a:extLst>
          </p:cNvPr>
          <p:cNvGrpSpPr/>
          <p:nvPr/>
        </p:nvGrpSpPr>
        <p:grpSpPr>
          <a:xfrm>
            <a:off x="3289168" y="1499331"/>
            <a:ext cx="2698479" cy="1074172"/>
            <a:chOff x="947970" y="1583878"/>
            <a:chExt cx="2698479" cy="1074172"/>
          </a:xfrm>
        </p:grpSpPr>
        <p:sp>
          <p:nvSpPr>
            <p:cNvPr id="45" name="Rectangle 44">
              <a:extLst>
                <a:ext uri="{FF2B5EF4-FFF2-40B4-BE49-F238E27FC236}">
                  <a16:creationId xmlns:a16="http://schemas.microsoft.com/office/drawing/2014/main" id="{E1A3A2A1-52DB-4BD3-9609-7B1E79A557ED}"/>
                </a:ext>
              </a:extLst>
            </p:cNvPr>
            <p:cNvSpPr/>
            <p:nvPr/>
          </p:nvSpPr>
          <p:spPr>
            <a:xfrm>
              <a:off x="947970" y="1583878"/>
              <a:ext cx="2698479" cy="1014356"/>
            </a:xfrm>
            <a:prstGeom prst="rect">
              <a:avLst/>
            </a:prstGeom>
            <a:solidFill>
              <a:srgbClr val="0A5BBA">
                <a:lumMod val="20000"/>
                <a:lumOff val="80000"/>
              </a:srgbClr>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095C04C6-6A3B-44D8-9B83-1E5F570BF781}"/>
                </a:ext>
              </a:extLst>
            </p:cNvPr>
            <p:cNvSpPr txBox="1"/>
            <p:nvPr/>
          </p:nvSpPr>
          <p:spPr>
            <a:xfrm>
              <a:off x="947970" y="1620843"/>
              <a:ext cx="2698479"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SGAM:</a:t>
              </a:r>
            </a:p>
            <a:p>
              <a:pPr>
                <a:lnSpc>
                  <a:spcPct val="90000"/>
                </a:lnSpc>
                <a:spcAft>
                  <a:spcPts val="600"/>
                </a:spcAft>
              </a:pPr>
              <a:r>
                <a:rPr lang="en-US" sz="2400" dirty="0">
                  <a:gradFill>
                    <a:gsLst>
                      <a:gs pos="2917">
                        <a:schemeClr val="tx1"/>
                      </a:gs>
                      <a:gs pos="30000">
                        <a:schemeClr val="tx1"/>
                      </a:gs>
                    </a:gsLst>
                    <a:lin ang="5400000" scaled="0"/>
                  </a:gradFill>
                </a:rPr>
                <a:t>00011000000000</a:t>
              </a:r>
            </a:p>
          </p:txBody>
        </p:sp>
      </p:grpSp>
      <p:grpSp>
        <p:nvGrpSpPr>
          <p:cNvPr id="88" name="Group 87">
            <a:extLst>
              <a:ext uri="{FF2B5EF4-FFF2-40B4-BE49-F238E27FC236}">
                <a16:creationId xmlns:a16="http://schemas.microsoft.com/office/drawing/2014/main" id="{438E1088-BF90-4794-9E2C-6DDD192B79E3}"/>
              </a:ext>
            </a:extLst>
          </p:cNvPr>
          <p:cNvGrpSpPr/>
          <p:nvPr/>
        </p:nvGrpSpPr>
        <p:grpSpPr>
          <a:xfrm>
            <a:off x="6519305" y="1499331"/>
            <a:ext cx="2698479" cy="1074172"/>
            <a:chOff x="947970" y="1583878"/>
            <a:chExt cx="2698479" cy="1074172"/>
          </a:xfrm>
        </p:grpSpPr>
        <p:sp>
          <p:nvSpPr>
            <p:cNvPr id="89" name="Rectangle 88">
              <a:extLst>
                <a:ext uri="{FF2B5EF4-FFF2-40B4-BE49-F238E27FC236}">
                  <a16:creationId xmlns:a16="http://schemas.microsoft.com/office/drawing/2014/main" id="{CFB0023F-3127-49D3-B3AB-CF060728A72D}"/>
                </a:ext>
              </a:extLst>
            </p:cNvPr>
            <p:cNvSpPr/>
            <p:nvPr/>
          </p:nvSpPr>
          <p:spPr>
            <a:xfrm>
              <a:off x="947970" y="1583878"/>
              <a:ext cx="2698479" cy="1014356"/>
            </a:xfrm>
            <a:prstGeom prst="rect">
              <a:avLst/>
            </a:prstGeom>
            <a:solidFill>
              <a:srgbClr val="0A5BBA">
                <a:lumMod val="20000"/>
                <a:lumOff val="80000"/>
              </a:srgbClr>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Segoe UI"/>
                <a:ea typeface="+mn-ea"/>
                <a:cs typeface="+mn-cs"/>
              </a:endParaRPr>
            </a:p>
          </p:txBody>
        </p:sp>
        <p:sp>
          <p:nvSpPr>
            <p:cNvPr id="90" name="TextBox 89">
              <a:extLst>
                <a:ext uri="{FF2B5EF4-FFF2-40B4-BE49-F238E27FC236}">
                  <a16:creationId xmlns:a16="http://schemas.microsoft.com/office/drawing/2014/main" id="{B43E0BFD-F315-4AA7-B898-81CBFB303F48}"/>
                </a:ext>
              </a:extLst>
            </p:cNvPr>
            <p:cNvSpPr txBox="1"/>
            <p:nvPr/>
          </p:nvSpPr>
          <p:spPr>
            <a:xfrm>
              <a:off x="947970" y="1620843"/>
              <a:ext cx="2698479"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GAM:</a:t>
              </a:r>
            </a:p>
            <a:p>
              <a:pPr>
                <a:lnSpc>
                  <a:spcPct val="90000"/>
                </a:lnSpc>
                <a:spcAft>
                  <a:spcPts val="600"/>
                </a:spcAft>
              </a:pPr>
              <a:r>
                <a:rPr lang="en-US" sz="2400" dirty="0">
                  <a:gradFill>
                    <a:gsLst>
                      <a:gs pos="2917">
                        <a:schemeClr val="tx1"/>
                      </a:gs>
                      <a:gs pos="30000">
                        <a:schemeClr val="tx1"/>
                      </a:gs>
                    </a:gsLst>
                    <a:lin ang="5400000" scaled="0"/>
                  </a:gradFill>
                </a:rPr>
                <a:t>010110100000</a:t>
              </a:r>
            </a:p>
          </p:txBody>
        </p:sp>
      </p:grpSp>
      <p:grpSp>
        <p:nvGrpSpPr>
          <p:cNvPr id="5" name="Group 4">
            <a:extLst>
              <a:ext uri="{FF2B5EF4-FFF2-40B4-BE49-F238E27FC236}">
                <a16:creationId xmlns:a16="http://schemas.microsoft.com/office/drawing/2014/main" id="{687A5007-C1D0-4369-9D2F-B23AE5D9EAF3}"/>
              </a:ext>
            </a:extLst>
          </p:cNvPr>
          <p:cNvGrpSpPr/>
          <p:nvPr/>
        </p:nvGrpSpPr>
        <p:grpSpPr>
          <a:xfrm>
            <a:off x="274639" y="4421022"/>
            <a:ext cx="12011434" cy="1074172"/>
            <a:chOff x="219675" y="4335746"/>
            <a:chExt cx="12011434" cy="1074172"/>
          </a:xfrm>
        </p:grpSpPr>
        <p:grpSp>
          <p:nvGrpSpPr>
            <p:cNvPr id="91" name="Group 90">
              <a:extLst>
                <a:ext uri="{FF2B5EF4-FFF2-40B4-BE49-F238E27FC236}">
                  <a16:creationId xmlns:a16="http://schemas.microsoft.com/office/drawing/2014/main" id="{02F6B5CD-56AF-493F-A9BA-89FB61AAC1F3}"/>
                </a:ext>
              </a:extLst>
            </p:cNvPr>
            <p:cNvGrpSpPr/>
            <p:nvPr/>
          </p:nvGrpSpPr>
          <p:grpSpPr>
            <a:xfrm>
              <a:off x="219675" y="4335746"/>
              <a:ext cx="1426281" cy="1074172"/>
              <a:chOff x="947968" y="1583878"/>
              <a:chExt cx="2698481" cy="1074172"/>
            </a:xfrm>
          </p:grpSpPr>
          <p:sp>
            <p:nvSpPr>
              <p:cNvPr id="92" name="Rectangle 91">
                <a:extLst>
                  <a:ext uri="{FF2B5EF4-FFF2-40B4-BE49-F238E27FC236}">
                    <a16:creationId xmlns:a16="http://schemas.microsoft.com/office/drawing/2014/main" id="{6164E19A-299C-4A4F-9D5E-2E914F46ACFA}"/>
                  </a:ext>
                </a:extLst>
              </p:cNvPr>
              <p:cNvSpPr/>
              <p:nvPr/>
            </p:nvSpPr>
            <p:spPr>
              <a:xfrm>
                <a:off x="947970" y="1583878"/>
                <a:ext cx="2698479" cy="1014356"/>
              </a:xfrm>
              <a:prstGeom prst="rect">
                <a:avLst/>
              </a:prstGeom>
              <a:solidFill>
                <a:srgbClr val="0A5BBA">
                  <a:lumMod val="20000"/>
                  <a:lumOff val="80000"/>
                </a:srgbClr>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Segoe UI"/>
                  <a:ea typeface="+mn-ea"/>
                  <a:cs typeface="+mn-cs"/>
                </a:endParaRPr>
              </a:p>
            </p:txBody>
          </p:sp>
          <p:sp>
            <p:nvSpPr>
              <p:cNvPr id="93" name="TextBox 92">
                <a:extLst>
                  <a:ext uri="{FF2B5EF4-FFF2-40B4-BE49-F238E27FC236}">
                    <a16:creationId xmlns:a16="http://schemas.microsoft.com/office/drawing/2014/main" id="{BDA9614C-9AE0-4967-B1C7-31463471A650}"/>
                  </a:ext>
                </a:extLst>
              </p:cNvPr>
              <p:cNvSpPr txBox="1"/>
              <p:nvPr/>
            </p:nvSpPr>
            <p:spPr>
              <a:xfrm>
                <a:off x="947968" y="1620843"/>
                <a:ext cx="2698479"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(1:550)</a:t>
                </a:r>
              </a:p>
              <a:p>
                <a:pPr algn="ctr">
                  <a:lnSpc>
                    <a:spcPct val="90000"/>
                  </a:lnSpc>
                  <a:spcAft>
                    <a:spcPts val="600"/>
                  </a:spcAft>
                </a:pPr>
                <a:r>
                  <a:rPr lang="en-US" sz="2400" dirty="0">
                    <a:gradFill>
                      <a:gsLst>
                        <a:gs pos="2917">
                          <a:schemeClr val="tx1"/>
                        </a:gs>
                        <a:gs pos="30000">
                          <a:schemeClr val="tx1"/>
                        </a:gs>
                      </a:gsLst>
                      <a:lin ang="5400000" scaled="0"/>
                    </a:gradFill>
                  </a:rPr>
                  <a:t>(1:557)</a:t>
                </a:r>
              </a:p>
            </p:txBody>
          </p:sp>
        </p:grpSp>
        <p:grpSp>
          <p:nvGrpSpPr>
            <p:cNvPr id="94" name="Group 93">
              <a:extLst>
                <a:ext uri="{FF2B5EF4-FFF2-40B4-BE49-F238E27FC236}">
                  <a16:creationId xmlns:a16="http://schemas.microsoft.com/office/drawing/2014/main" id="{99B7FE5F-55B8-40FF-8291-BBD88F4D9B6B}"/>
                </a:ext>
              </a:extLst>
            </p:cNvPr>
            <p:cNvGrpSpPr/>
            <p:nvPr/>
          </p:nvGrpSpPr>
          <p:grpSpPr>
            <a:xfrm>
              <a:off x="3244005" y="4335746"/>
              <a:ext cx="1426281" cy="1074172"/>
              <a:chOff x="947968" y="1583878"/>
              <a:chExt cx="2698481" cy="1074172"/>
            </a:xfrm>
          </p:grpSpPr>
          <p:sp>
            <p:nvSpPr>
              <p:cNvPr id="95" name="Rectangle 94">
                <a:extLst>
                  <a:ext uri="{FF2B5EF4-FFF2-40B4-BE49-F238E27FC236}">
                    <a16:creationId xmlns:a16="http://schemas.microsoft.com/office/drawing/2014/main" id="{7AC9F0DF-5B61-4821-B7B8-F7795CCED783}"/>
                  </a:ext>
                </a:extLst>
              </p:cNvPr>
              <p:cNvSpPr/>
              <p:nvPr/>
            </p:nvSpPr>
            <p:spPr>
              <a:xfrm>
                <a:off x="947970" y="1583878"/>
                <a:ext cx="2698479" cy="1014356"/>
              </a:xfrm>
              <a:prstGeom prst="rect">
                <a:avLst/>
              </a:prstGeom>
              <a:solidFill>
                <a:srgbClr val="0A5BBA">
                  <a:lumMod val="20000"/>
                  <a:lumOff val="80000"/>
                </a:srgbClr>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Segoe UI"/>
                  <a:ea typeface="+mn-ea"/>
                  <a:cs typeface="+mn-cs"/>
                </a:endParaRPr>
              </a:p>
            </p:txBody>
          </p:sp>
          <p:sp>
            <p:nvSpPr>
              <p:cNvPr id="96" name="TextBox 95">
                <a:extLst>
                  <a:ext uri="{FF2B5EF4-FFF2-40B4-BE49-F238E27FC236}">
                    <a16:creationId xmlns:a16="http://schemas.microsoft.com/office/drawing/2014/main" id="{03F4D436-E142-48CA-BCB8-B6E50B6A18F7}"/>
                  </a:ext>
                </a:extLst>
              </p:cNvPr>
              <p:cNvSpPr txBox="1"/>
              <p:nvPr/>
            </p:nvSpPr>
            <p:spPr>
              <a:xfrm>
                <a:off x="947968" y="1620843"/>
                <a:ext cx="2698479"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(1:566)</a:t>
                </a:r>
              </a:p>
              <a:p>
                <a:pPr algn="ctr">
                  <a:lnSpc>
                    <a:spcPct val="90000"/>
                  </a:lnSpc>
                  <a:spcAft>
                    <a:spcPts val="600"/>
                  </a:spcAft>
                </a:pPr>
                <a:r>
                  <a:rPr lang="en-US" sz="2400" dirty="0">
                    <a:gradFill>
                      <a:gsLst>
                        <a:gs pos="2917">
                          <a:schemeClr val="tx1"/>
                        </a:gs>
                        <a:gs pos="30000">
                          <a:schemeClr val="tx1"/>
                        </a:gs>
                      </a:gsLst>
                      <a:lin ang="5400000" scaled="0"/>
                    </a:gradFill>
                  </a:rPr>
                  <a:t>(1:573)</a:t>
                </a:r>
              </a:p>
            </p:txBody>
          </p:sp>
        </p:grpSp>
        <p:grpSp>
          <p:nvGrpSpPr>
            <p:cNvPr id="97" name="Group 96">
              <a:extLst>
                <a:ext uri="{FF2B5EF4-FFF2-40B4-BE49-F238E27FC236}">
                  <a16:creationId xmlns:a16="http://schemas.microsoft.com/office/drawing/2014/main" id="{6FF7CA3B-7573-4B02-B6AE-902DD305336A}"/>
                </a:ext>
              </a:extLst>
            </p:cNvPr>
            <p:cNvGrpSpPr/>
            <p:nvPr/>
          </p:nvGrpSpPr>
          <p:grpSpPr>
            <a:xfrm>
              <a:off x="4756170" y="4335746"/>
              <a:ext cx="1426281" cy="1074172"/>
              <a:chOff x="947968" y="1583878"/>
              <a:chExt cx="2698481" cy="1074172"/>
            </a:xfrm>
          </p:grpSpPr>
          <p:sp>
            <p:nvSpPr>
              <p:cNvPr id="98" name="Rectangle 97">
                <a:extLst>
                  <a:ext uri="{FF2B5EF4-FFF2-40B4-BE49-F238E27FC236}">
                    <a16:creationId xmlns:a16="http://schemas.microsoft.com/office/drawing/2014/main" id="{B5C962EC-B7CA-4B35-A7ED-C8C37ED2F649}"/>
                  </a:ext>
                </a:extLst>
              </p:cNvPr>
              <p:cNvSpPr/>
              <p:nvPr/>
            </p:nvSpPr>
            <p:spPr>
              <a:xfrm>
                <a:off x="947970" y="1583878"/>
                <a:ext cx="2698479" cy="1014356"/>
              </a:xfrm>
              <a:prstGeom prst="rect">
                <a:avLst/>
              </a:prstGeom>
              <a:solidFill>
                <a:srgbClr val="0A5BBA">
                  <a:lumMod val="20000"/>
                  <a:lumOff val="80000"/>
                </a:srgbClr>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A6929D79-705D-4D6D-AF92-AE3C41E44118}"/>
                  </a:ext>
                </a:extLst>
              </p:cNvPr>
              <p:cNvSpPr txBox="1"/>
              <p:nvPr/>
            </p:nvSpPr>
            <p:spPr>
              <a:xfrm>
                <a:off x="947968" y="1620843"/>
                <a:ext cx="2698479"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(1:574)</a:t>
                </a:r>
              </a:p>
              <a:p>
                <a:pPr algn="ctr">
                  <a:lnSpc>
                    <a:spcPct val="90000"/>
                  </a:lnSpc>
                  <a:spcAft>
                    <a:spcPts val="600"/>
                  </a:spcAft>
                </a:pPr>
                <a:r>
                  <a:rPr lang="en-US" sz="2400" dirty="0">
                    <a:gradFill>
                      <a:gsLst>
                        <a:gs pos="2917">
                          <a:schemeClr val="tx1"/>
                        </a:gs>
                        <a:gs pos="30000">
                          <a:schemeClr val="tx1"/>
                        </a:gs>
                      </a:gsLst>
                      <a:lin ang="5400000" scaled="0"/>
                    </a:gradFill>
                  </a:rPr>
                  <a:t>(1:581)</a:t>
                </a:r>
              </a:p>
            </p:txBody>
          </p:sp>
        </p:grpSp>
        <p:grpSp>
          <p:nvGrpSpPr>
            <p:cNvPr id="100" name="Group 99">
              <a:extLst>
                <a:ext uri="{FF2B5EF4-FFF2-40B4-BE49-F238E27FC236}">
                  <a16:creationId xmlns:a16="http://schemas.microsoft.com/office/drawing/2014/main" id="{FC639D88-D5B7-4D55-9B67-AA66EA8B4513}"/>
                </a:ext>
              </a:extLst>
            </p:cNvPr>
            <p:cNvGrpSpPr/>
            <p:nvPr/>
          </p:nvGrpSpPr>
          <p:grpSpPr>
            <a:xfrm>
              <a:off x="6268335" y="4335746"/>
              <a:ext cx="1426281" cy="1074172"/>
              <a:chOff x="947968" y="1583878"/>
              <a:chExt cx="2698481" cy="1074172"/>
            </a:xfrm>
          </p:grpSpPr>
          <p:sp>
            <p:nvSpPr>
              <p:cNvPr id="101" name="Rectangle 100">
                <a:extLst>
                  <a:ext uri="{FF2B5EF4-FFF2-40B4-BE49-F238E27FC236}">
                    <a16:creationId xmlns:a16="http://schemas.microsoft.com/office/drawing/2014/main" id="{DB51EF20-17DE-4F46-A01E-87A8119F406F}"/>
                  </a:ext>
                </a:extLst>
              </p:cNvPr>
              <p:cNvSpPr/>
              <p:nvPr/>
            </p:nvSpPr>
            <p:spPr>
              <a:xfrm>
                <a:off x="947970" y="1583878"/>
                <a:ext cx="2698479" cy="1014356"/>
              </a:xfrm>
              <a:prstGeom prst="rect">
                <a:avLst/>
              </a:prstGeom>
              <a:solidFill>
                <a:srgbClr val="0A5BBA">
                  <a:lumMod val="20000"/>
                  <a:lumOff val="80000"/>
                </a:srgbClr>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Segoe UI"/>
                  <a:ea typeface="+mn-ea"/>
                  <a:cs typeface="+mn-cs"/>
                </a:endParaRPr>
              </a:p>
            </p:txBody>
          </p:sp>
          <p:sp>
            <p:nvSpPr>
              <p:cNvPr id="102" name="TextBox 101">
                <a:extLst>
                  <a:ext uri="{FF2B5EF4-FFF2-40B4-BE49-F238E27FC236}">
                    <a16:creationId xmlns:a16="http://schemas.microsoft.com/office/drawing/2014/main" id="{16D3E955-14F7-45A9-AFAC-CF6212118741}"/>
                  </a:ext>
                </a:extLst>
              </p:cNvPr>
              <p:cNvSpPr txBox="1"/>
              <p:nvPr/>
            </p:nvSpPr>
            <p:spPr>
              <a:xfrm>
                <a:off x="947968" y="1620843"/>
                <a:ext cx="2698479"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(1:582)</a:t>
                </a:r>
              </a:p>
              <a:p>
                <a:pPr algn="ctr">
                  <a:lnSpc>
                    <a:spcPct val="90000"/>
                  </a:lnSpc>
                  <a:spcAft>
                    <a:spcPts val="600"/>
                  </a:spcAft>
                </a:pPr>
                <a:r>
                  <a:rPr lang="en-US" sz="2400" dirty="0">
                    <a:gradFill>
                      <a:gsLst>
                        <a:gs pos="2917">
                          <a:schemeClr val="tx1"/>
                        </a:gs>
                        <a:gs pos="30000">
                          <a:schemeClr val="tx1"/>
                        </a:gs>
                      </a:gsLst>
                      <a:lin ang="5400000" scaled="0"/>
                    </a:gradFill>
                  </a:rPr>
                  <a:t>(1:589)</a:t>
                </a:r>
              </a:p>
            </p:txBody>
          </p:sp>
        </p:grpSp>
        <p:grpSp>
          <p:nvGrpSpPr>
            <p:cNvPr id="103" name="Group 102">
              <a:extLst>
                <a:ext uri="{FF2B5EF4-FFF2-40B4-BE49-F238E27FC236}">
                  <a16:creationId xmlns:a16="http://schemas.microsoft.com/office/drawing/2014/main" id="{167759E9-D057-4D62-9CB5-C805753DB7C6}"/>
                </a:ext>
              </a:extLst>
            </p:cNvPr>
            <p:cNvGrpSpPr/>
            <p:nvPr/>
          </p:nvGrpSpPr>
          <p:grpSpPr>
            <a:xfrm>
              <a:off x="7780500" y="4335746"/>
              <a:ext cx="1426281" cy="1074172"/>
              <a:chOff x="947968" y="1583878"/>
              <a:chExt cx="2698481" cy="1074172"/>
            </a:xfrm>
          </p:grpSpPr>
          <p:sp>
            <p:nvSpPr>
              <p:cNvPr id="104" name="Rectangle 103">
                <a:extLst>
                  <a:ext uri="{FF2B5EF4-FFF2-40B4-BE49-F238E27FC236}">
                    <a16:creationId xmlns:a16="http://schemas.microsoft.com/office/drawing/2014/main" id="{AFF0B096-9180-434C-83A3-EBA6335B67F6}"/>
                  </a:ext>
                </a:extLst>
              </p:cNvPr>
              <p:cNvSpPr/>
              <p:nvPr/>
            </p:nvSpPr>
            <p:spPr>
              <a:xfrm>
                <a:off x="947970" y="1583878"/>
                <a:ext cx="2698479" cy="1014356"/>
              </a:xfrm>
              <a:prstGeom prst="rect">
                <a:avLst/>
              </a:prstGeom>
              <a:solidFill>
                <a:srgbClr val="0A5BBA">
                  <a:lumMod val="20000"/>
                  <a:lumOff val="80000"/>
                </a:srgbClr>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Segoe UI"/>
                  <a:ea typeface="+mn-ea"/>
                  <a:cs typeface="+mn-cs"/>
                </a:endParaRPr>
              </a:p>
            </p:txBody>
          </p:sp>
          <p:sp>
            <p:nvSpPr>
              <p:cNvPr id="105" name="TextBox 104">
                <a:extLst>
                  <a:ext uri="{FF2B5EF4-FFF2-40B4-BE49-F238E27FC236}">
                    <a16:creationId xmlns:a16="http://schemas.microsoft.com/office/drawing/2014/main" id="{ABA444B1-E291-4178-806E-079FEFAA148E}"/>
                  </a:ext>
                </a:extLst>
              </p:cNvPr>
              <p:cNvSpPr txBox="1"/>
              <p:nvPr/>
            </p:nvSpPr>
            <p:spPr>
              <a:xfrm>
                <a:off x="947968" y="1620843"/>
                <a:ext cx="2698479"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(1:590)</a:t>
                </a:r>
              </a:p>
              <a:p>
                <a:pPr algn="ctr">
                  <a:lnSpc>
                    <a:spcPct val="90000"/>
                  </a:lnSpc>
                  <a:spcAft>
                    <a:spcPts val="600"/>
                  </a:spcAft>
                </a:pPr>
                <a:r>
                  <a:rPr lang="en-US" sz="2400" dirty="0">
                    <a:gradFill>
                      <a:gsLst>
                        <a:gs pos="2917">
                          <a:schemeClr val="tx1"/>
                        </a:gs>
                        <a:gs pos="30000">
                          <a:schemeClr val="tx1"/>
                        </a:gs>
                      </a:gsLst>
                      <a:lin ang="5400000" scaled="0"/>
                    </a:gradFill>
                  </a:rPr>
                  <a:t>(1:597)</a:t>
                </a:r>
              </a:p>
            </p:txBody>
          </p:sp>
        </p:grpSp>
        <p:grpSp>
          <p:nvGrpSpPr>
            <p:cNvPr id="106" name="Group 105">
              <a:extLst>
                <a:ext uri="{FF2B5EF4-FFF2-40B4-BE49-F238E27FC236}">
                  <a16:creationId xmlns:a16="http://schemas.microsoft.com/office/drawing/2014/main" id="{0C5996DF-0623-44FC-A821-AA0B027C0B3D}"/>
                </a:ext>
              </a:extLst>
            </p:cNvPr>
            <p:cNvGrpSpPr/>
            <p:nvPr/>
          </p:nvGrpSpPr>
          <p:grpSpPr>
            <a:xfrm>
              <a:off x="9292665" y="4335746"/>
              <a:ext cx="1426281" cy="1074172"/>
              <a:chOff x="947968" y="1583878"/>
              <a:chExt cx="2698481" cy="1074172"/>
            </a:xfrm>
          </p:grpSpPr>
          <p:sp>
            <p:nvSpPr>
              <p:cNvPr id="107" name="Rectangle 106">
                <a:extLst>
                  <a:ext uri="{FF2B5EF4-FFF2-40B4-BE49-F238E27FC236}">
                    <a16:creationId xmlns:a16="http://schemas.microsoft.com/office/drawing/2014/main" id="{70EBED7A-6BB9-4013-BA92-2CF363FC60B6}"/>
                  </a:ext>
                </a:extLst>
              </p:cNvPr>
              <p:cNvSpPr/>
              <p:nvPr/>
            </p:nvSpPr>
            <p:spPr>
              <a:xfrm>
                <a:off x="947970" y="1583878"/>
                <a:ext cx="2698479" cy="1014356"/>
              </a:xfrm>
              <a:prstGeom prst="rect">
                <a:avLst/>
              </a:prstGeom>
              <a:solidFill>
                <a:srgbClr val="0A5BBA">
                  <a:lumMod val="20000"/>
                  <a:lumOff val="80000"/>
                </a:srgbClr>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Segoe UI"/>
                  <a:ea typeface="+mn-ea"/>
                  <a:cs typeface="+mn-cs"/>
                </a:endParaRPr>
              </a:p>
            </p:txBody>
          </p:sp>
          <p:sp>
            <p:nvSpPr>
              <p:cNvPr id="108" name="TextBox 107">
                <a:extLst>
                  <a:ext uri="{FF2B5EF4-FFF2-40B4-BE49-F238E27FC236}">
                    <a16:creationId xmlns:a16="http://schemas.microsoft.com/office/drawing/2014/main" id="{18019E5A-FB3E-4126-994E-B54C153C7979}"/>
                  </a:ext>
                </a:extLst>
              </p:cNvPr>
              <p:cNvSpPr txBox="1"/>
              <p:nvPr/>
            </p:nvSpPr>
            <p:spPr>
              <a:xfrm>
                <a:off x="947968" y="1620843"/>
                <a:ext cx="2698479"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(1:598)</a:t>
                </a:r>
              </a:p>
              <a:p>
                <a:pPr algn="ctr">
                  <a:lnSpc>
                    <a:spcPct val="90000"/>
                  </a:lnSpc>
                  <a:spcAft>
                    <a:spcPts val="600"/>
                  </a:spcAft>
                </a:pPr>
                <a:r>
                  <a:rPr lang="en-US" sz="2400" dirty="0">
                    <a:gradFill>
                      <a:gsLst>
                        <a:gs pos="2917">
                          <a:schemeClr val="tx1"/>
                        </a:gs>
                        <a:gs pos="30000">
                          <a:schemeClr val="tx1"/>
                        </a:gs>
                      </a:gsLst>
                      <a:lin ang="5400000" scaled="0"/>
                    </a:gradFill>
                  </a:rPr>
                  <a:t>(1:605)</a:t>
                </a:r>
              </a:p>
            </p:txBody>
          </p:sp>
        </p:grpSp>
        <p:grpSp>
          <p:nvGrpSpPr>
            <p:cNvPr id="109" name="Group 108">
              <a:extLst>
                <a:ext uri="{FF2B5EF4-FFF2-40B4-BE49-F238E27FC236}">
                  <a16:creationId xmlns:a16="http://schemas.microsoft.com/office/drawing/2014/main" id="{5DB2E764-A904-441F-8CD6-7CACED436B35}"/>
                </a:ext>
              </a:extLst>
            </p:cNvPr>
            <p:cNvGrpSpPr/>
            <p:nvPr/>
          </p:nvGrpSpPr>
          <p:grpSpPr>
            <a:xfrm>
              <a:off x="1731840" y="4335746"/>
              <a:ext cx="1426281" cy="1074172"/>
              <a:chOff x="947968" y="1583878"/>
              <a:chExt cx="2698481" cy="1074172"/>
            </a:xfrm>
          </p:grpSpPr>
          <p:sp>
            <p:nvSpPr>
              <p:cNvPr id="110" name="Rectangle 109">
                <a:extLst>
                  <a:ext uri="{FF2B5EF4-FFF2-40B4-BE49-F238E27FC236}">
                    <a16:creationId xmlns:a16="http://schemas.microsoft.com/office/drawing/2014/main" id="{D855B7C0-D7C1-43F7-9425-24B8697A1301}"/>
                  </a:ext>
                </a:extLst>
              </p:cNvPr>
              <p:cNvSpPr/>
              <p:nvPr/>
            </p:nvSpPr>
            <p:spPr>
              <a:xfrm>
                <a:off x="947970" y="1583878"/>
                <a:ext cx="2698479" cy="1014356"/>
              </a:xfrm>
              <a:prstGeom prst="rect">
                <a:avLst/>
              </a:prstGeom>
              <a:solidFill>
                <a:srgbClr val="0A5BBA">
                  <a:lumMod val="20000"/>
                  <a:lumOff val="80000"/>
                </a:srgbClr>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44F75053-97C5-4FE1-8ABD-2D9B630152D9}"/>
                  </a:ext>
                </a:extLst>
              </p:cNvPr>
              <p:cNvSpPr txBox="1"/>
              <p:nvPr/>
            </p:nvSpPr>
            <p:spPr>
              <a:xfrm>
                <a:off x="947968" y="1620843"/>
                <a:ext cx="2698479"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(1:558)</a:t>
                </a:r>
              </a:p>
              <a:p>
                <a:pPr algn="ctr">
                  <a:lnSpc>
                    <a:spcPct val="90000"/>
                  </a:lnSpc>
                  <a:spcAft>
                    <a:spcPts val="600"/>
                  </a:spcAft>
                </a:pPr>
                <a:r>
                  <a:rPr lang="en-US" sz="2400" dirty="0">
                    <a:gradFill>
                      <a:gsLst>
                        <a:gs pos="2917">
                          <a:schemeClr val="tx1"/>
                        </a:gs>
                        <a:gs pos="30000">
                          <a:schemeClr val="tx1"/>
                        </a:gs>
                      </a:gsLst>
                      <a:lin ang="5400000" scaled="0"/>
                    </a:gradFill>
                  </a:rPr>
                  <a:t>(1:565)</a:t>
                </a:r>
              </a:p>
            </p:txBody>
          </p:sp>
        </p:grpSp>
        <p:grpSp>
          <p:nvGrpSpPr>
            <p:cNvPr id="112" name="Group 111">
              <a:extLst>
                <a:ext uri="{FF2B5EF4-FFF2-40B4-BE49-F238E27FC236}">
                  <a16:creationId xmlns:a16="http://schemas.microsoft.com/office/drawing/2014/main" id="{A406DB1F-DEF2-487B-A0EA-EA35F685FD87}"/>
                </a:ext>
              </a:extLst>
            </p:cNvPr>
            <p:cNvGrpSpPr/>
            <p:nvPr/>
          </p:nvGrpSpPr>
          <p:grpSpPr>
            <a:xfrm>
              <a:off x="10804828" y="4335746"/>
              <a:ext cx="1426281" cy="1074172"/>
              <a:chOff x="947968" y="1583878"/>
              <a:chExt cx="2698481" cy="1074172"/>
            </a:xfrm>
          </p:grpSpPr>
          <p:sp>
            <p:nvSpPr>
              <p:cNvPr id="113" name="Rectangle 112">
                <a:extLst>
                  <a:ext uri="{FF2B5EF4-FFF2-40B4-BE49-F238E27FC236}">
                    <a16:creationId xmlns:a16="http://schemas.microsoft.com/office/drawing/2014/main" id="{1E0D311A-120C-4B03-93F9-31DFAE69C1E4}"/>
                  </a:ext>
                </a:extLst>
              </p:cNvPr>
              <p:cNvSpPr/>
              <p:nvPr/>
            </p:nvSpPr>
            <p:spPr>
              <a:xfrm>
                <a:off x="947970" y="1583878"/>
                <a:ext cx="2698479" cy="1014356"/>
              </a:xfrm>
              <a:prstGeom prst="rect">
                <a:avLst/>
              </a:prstGeom>
              <a:solidFill>
                <a:srgbClr val="0A5BBA">
                  <a:lumMod val="20000"/>
                  <a:lumOff val="80000"/>
                </a:srgbClr>
              </a:solidFill>
              <a:ln w="25400" cap="flat" cmpd="sng" algn="ctr">
                <a:solidFill>
                  <a:srgbClr val="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Segoe UI"/>
                  <a:ea typeface="+mn-ea"/>
                  <a:cs typeface="+mn-cs"/>
                </a:endParaRPr>
              </a:p>
            </p:txBody>
          </p:sp>
          <p:sp>
            <p:nvSpPr>
              <p:cNvPr id="114" name="TextBox 113">
                <a:extLst>
                  <a:ext uri="{FF2B5EF4-FFF2-40B4-BE49-F238E27FC236}">
                    <a16:creationId xmlns:a16="http://schemas.microsoft.com/office/drawing/2014/main" id="{04177C14-3034-423E-9ABE-5EC6B122A8DB}"/>
                  </a:ext>
                </a:extLst>
              </p:cNvPr>
              <p:cNvSpPr txBox="1"/>
              <p:nvPr/>
            </p:nvSpPr>
            <p:spPr>
              <a:xfrm>
                <a:off x="947968" y="1620843"/>
                <a:ext cx="2698479"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(1:606)</a:t>
                </a:r>
              </a:p>
              <a:p>
                <a:pPr algn="ctr">
                  <a:lnSpc>
                    <a:spcPct val="90000"/>
                  </a:lnSpc>
                  <a:spcAft>
                    <a:spcPts val="600"/>
                  </a:spcAft>
                </a:pPr>
                <a:r>
                  <a:rPr lang="en-US" sz="2400" dirty="0">
                    <a:gradFill>
                      <a:gsLst>
                        <a:gs pos="2917">
                          <a:schemeClr val="tx1"/>
                        </a:gs>
                        <a:gs pos="30000">
                          <a:schemeClr val="tx1"/>
                        </a:gs>
                      </a:gsLst>
                      <a:lin ang="5400000" scaled="0"/>
                    </a:gradFill>
                  </a:rPr>
                  <a:t>(1:613)</a:t>
                </a:r>
              </a:p>
            </p:txBody>
          </p:sp>
        </p:grpSp>
      </p:grpSp>
      <p:sp>
        <p:nvSpPr>
          <p:cNvPr id="6" name="TextBox 5">
            <a:extLst>
              <a:ext uri="{FF2B5EF4-FFF2-40B4-BE49-F238E27FC236}">
                <a16:creationId xmlns:a16="http://schemas.microsoft.com/office/drawing/2014/main" id="{AE946B82-954C-49A2-BEA1-47C8B9BABB25}"/>
              </a:ext>
            </a:extLst>
          </p:cNvPr>
          <p:cNvSpPr txBox="1"/>
          <p:nvPr/>
        </p:nvSpPr>
        <p:spPr>
          <a:xfrm>
            <a:off x="5130118" y="2948676"/>
            <a:ext cx="2386361" cy="1292662"/>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Mixed Extent with free pages</a:t>
            </a:r>
          </a:p>
        </p:txBody>
      </p:sp>
      <p:sp>
        <p:nvSpPr>
          <p:cNvPr id="117" name="TextBox 116">
            <a:extLst>
              <a:ext uri="{FF2B5EF4-FFF2-40B4-BE49-F238E27FC236}">
                <a16:creationId xmlns:a16="http://schemas.microsoft.com/office/drawing/2014/main" id="{CFAF2B70-DBDB-4F45-9432-2A8B90CB978E}"/>
              </a:ext>
            </a:extLst>
          </p:cNvPr>
          <p:cNvSpPr txBox="1"/>
          <p:nvPr/>
        </p:nvSpPr>
        <p:spPr>
          <a:xfrm>
            <a:off x="10826726" y="5438868"/>
            <a:ext cx="142628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Full Extent</a:t>
            </a:r>
          </a:p>
        </p:txBody>
      </p:sp>
      <p:sp>
        <p:nvSpPr>
          <p:cNvPr id="118" name="TextBox 117">
            <a:extLst>
              <a:ext uri="{FF2B5EF4-FFF2-40B4-BE49-F238E27FC236}">
                <a16:creationId xmlns:a16="http://schemas.microsoft.com/office/drawing/2014/main" id="{014CDDAB-8D34-4459-A931-AEFE58BCA497}"/>
              </a:ext>
            </a:extLst>
          </p:cNvPr>
          <p:cNvSpPr txBox="1"/>
          <p:nvPr/>
        </p:nvSpPr>
        <p:spPr>
          <a:xfrm>
            <a:off x="3307621" y="5438868"/>
            <a:ext cx="142628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Full Extent</a:t>
            </a:r>
          </a:p>
        </p:txBody>
      </p:sp>
      <p:sp>
        <p:nvSpPr>
          <p:cNvPr id="119" name="TextBox 118">
            <a:extLst>
              <a:ext uri="{FF2B5EF4-FFF2-40B4-BE49-F238E27FC236}">
                <a16:creationId xmlns:a16="http://schemas.microsoft.com/office/drawing/2014/main" id="{280098D3-7D3D-43F4-9860-145DF771B203}"/>
              </a:ext>
            </a:extLst>
          </p:cNvPr>
          <p:cNvSpPr txBox="1"/>
          <p:nvPr/>
        </p:nvSpPr>
        <p:spPr>
          <a:xfrm>
            <a:off x="7905369" y="5438868"/>
            <a:ext cx="142628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Full Extent</a:t>
            </a:r>
          </a:p>
        </p:txBody>
      </p:sp>
      <p:sp>
        <p:nvSpPr>
          <p:cNvPr id="120" name="TextBox 119">
            <a:extLst>
              <a:ext uri="{FF2B5EF4-FFF2-40B4-BE49-F238E27FC236}">
                <a16:creationId xmlns:a16="http://schemas.microsoft.com/office/drawing/2014/main" id="{16CDFD0A-441D-4BF6-BAB5-395CA4830D7B}"/>
              </a:ext>
            </a:extLst>
          </p:cNvPr>
          <p:cNvSpPr txBox="1"/>
          <p:nvPr/>
        </p:nvSpPr>
        <p:spPr>
          <a:xfrm>
            <a:off x="360521" y="5438868"/>
            <a:ext cx="142628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Full Extent</a:t>
            </a:r>
          </a:p>
        </p:txBody>
      </p:sp>
      <p:cxnSp>
        <p:nvCxnSpPr>
          <p:cNvPr id="8" name="Straight Arrow Connector 7">
            <a:extLst>
              <a:ext uri="{FF2B5EF4-FFF2-40B4-BE49-F238E27FC236}">
                <a16:creationId xmlns:a16="http://schemas.microsoft.com/office/drawing/2014/main" id="{FEC7A9DE-EFC4-48CA-A9E2-F0068093A35B}"/>
              </a:ext>
            </a:extLst>
          </p:cNvPr>
          <p:cNvCxnSpPr>
            <a:cxnSpLocks/>
          </p:cNvCxnSpPr>
          <p:nvPr/>
        </p:nvCxnSpPr>
        <p:spPr>
          <a:xfrm flipH="1">
            <a:off x="5374888" y="3888646"/>
            <a:ext cx="345688" cy="510074"/>
          </a:xfrm>
          <a:prstGeom prst="straightConnector1">
            <a:avLst/>
          </a:prstGeom>
          <a:ln w="762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1" name="Straight Arrow Connector 120">
            <a:extLst>
              <a:ext uri="{FF2B5EF4-FFF2-40B4-BE49-F238E27FC236}">
                <a16:creationId xmlns:a16="http://schemas.microsoft.com/office/drawing/2014/main" id="{78E1DF9A-F517-4AB2-A8CD-9E787FABA981}"/>
              </a:ext>
            </a:extLst>
          </p:cNvPr>
          <p:cNvCxnSpPr>
            <a:cxnSpLocks/>
          </p:cNvCxnSpPr>
          <p:nvPr/>
        </p:nvCxnSpPr>
        <p:spPr>
          <a:xfrm>
            <a:off x="6867066" y="3876992"/>
            <a:ext cx="338746" cy="528557"/>
          </a:xfrm>
          <a:prstGeom prst="straightConnector1">
            <a:avLst/>
          </a:prstGeom>
          <a:ln w="762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5" name="Group 14">
            <a:extLst>
              <a:ext uri="{FF2B5EF4-FFF2-40B4-BE49-F238E27FC236}">
                <a16:creationId xmlns:a16="http://schemas.microsoft.com/office/drawing/2014/main" id="{7365F0E2-8241-4A23-854B-029384AA4634}"/>
              </a:ext>
            </a:extLst>
          </p:cNvPr>
          <p:cNvGrpSpPr/>
          <p:nvPr/>
        </p:nvGrpSpPr>
        <p:grpSpPr>
          <a:xfrm>
            <a:off x="1233066" y="2948676"/>
            <a:ext cx="2386361" cy="1412530"/>
            <a:chOff x="1192250" y="3046063"/>
            <a:chExt cx="2386361" cy="1412530"/>
          </a:xfrm>
        </p:grpSpPr>
        <p:sp>
          <p:nvSpPr>
            <p:cNvPr id="115" name="TextBox 114">
              <a:extLst>
                <a:ext uri="{FF2B5EF4-FFF2-40B4-BE49-F238E27FC236}">
                  <a16:creationId xmlns:a16="http://schemas.microsoft.com/office/drawing/2014/main" id="{A0E67AE6-B49C-4F05-AD78-8538906E55FF}"/>
                </a:ext>
              </a:extLst>
            </p:cNvPr>
            <p:cNvSpPr txBox="1"/>
            <p:nvPr/>
          </p:nvSpPr>
          <p:spPr>
            <a:xfrm>
              <a:off x="1192250" y="3046063"/>
              <a:ext cx="2386361"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Unallocated Extent</a:t>
              </a:r>
            </a:p>
          </p:txBody>
        </p:sp>
        <p:cxnSp>
          <p:nvCxnSpPr>
            <p:cNvPr id="122" name="Straight Arrow Connector 121">
              <a:extLst>
                <a:ext uri="{FF2B5EF4-FFF2-40B4-BE49-F238E27FC236}">
                  <a16:creationId xmlns:a16="http://schemas.microsoft.com/office/drawing/2014/main" id="{36D87997-18E5-40CD-9AD2-13A4781683E6}"/>
                </a:ext>
              </a:extLst>
            </p:cNvPr>
            <p:cNvCxnSpPr>
              <a:cxnSpLocks/>
            </p:cNvCxnSpPr>
            <p:nvPr/>
          </p:nvCxnSpPr>
          <p:spPr>
            <a:xfrm>
              <a:off x="2368957" y="3876992"/>
              <a:ext cx="0" cy="581601"/>
            </a:xfrm>
            <a:prstGeom prst="straightConnector1">
              <a:avLst/>
            </a:prstGeom>
            <a:ln w="762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23" name="Group 122">
            <a:extLst>
              <a:ext uri="{FF2B5EF4-FFF2-40B4-BE49-F238E27FC236}">
                <a16:creationId xmlns:a16="http://schemas.microsoft.com/office/drawing/2014/main" id="{9094AC93-78D2-4037-9280-CC644462DC4D}"/>
              </a:ext>
            </a:extLst>
          </p:cNvPr>
          <p:cNvGrpSpPr/>
          <p:nvPr/>
        </p:nvGrpSpPr>
        <p:grpSpPr>
          <a:xfrm>
            <a:off x="8874337" y="2948676"/>
            <a:ext cx="2386361" cy="1412530"/>
            <a:chOff x="1192250" y="3046063"/>
            <a:chExt cx="2386361" cy="1412530"/>
          </a:xfrm>
        </p:grpSpPr>
        <p:sp>
          <p:nvSpPr>
            <p:cNvPr id="124" name="TextBox 123">
              <a:extLst>
                <a:ext uri="{FF2B5EF4-FFF2-40B4-BE49-F238E27FC236}">
                  <a16:creationId xmlns:a16="http://schemas.microsoft.com/office/drawing/2014/main" id="{9205C00C-8873-44DD-8747-EC3E67AA6FF1}"/>
                </a:ext>
              </a:extLst>
            </p:cNvPr>
            <p:cNvSpPr txBox="1"/>
            <p:nvPr/>
          </p:nvSpPr>
          <p:spPr>
            <a:xfrm>
              <a:off x="1192250" y="3046063"/>
              <a:ext cx="2386361"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Unallocated Extent</a:t>
              </a:r>
            </a:p>
          </p:txBody>
        </p:sp>
        <p:cxnSp>
          <p:nvCxnSpPr>
            <p:cNvPr id="125" name="Straight Arrow Connector 124">
              <a:extLst>
                <a:ext uri="{FF2B5EF4-FFF2-40B4-BE49-F238E27FC236}">
                  <a16:creationId xmlns:a16="http://schemas.microsoft.com/office/drawing/2014/main" id="{C55F8A1A-C679-4CF6-99C3-07AB4479C243}"/>
                </a:ext>
              </a:extLst>
            </p:cNvPr>
            <p:cNvCxnSpPr>
              <a:cxnSpLocks/>
            </p:cNvCxnSpPr>
            <p:nvPr/>
          </p:nvCxnSpPr>
          <p:spPr>
            <a:xfrm>
              <a:off x="2368957" y="3876992"/>
              <a:ext cx="0" cy="581601"/>
            </a:xfrm>
            <a:prstGeom prst="straightConnector1">
              <a:avLst/>
            </a:prstGeom>
            <a:ln w="762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custDataLst>
      <p:tags r:id="rId1"/>
    </p:custDataLst>
    <p:extLst>
      <p:ext uri="{BB962C8B-B14F-4D97-AF65-F5344CB8AC3E}">
        <p14:creationId xmlns:p14="http://schemas.microsoft.com/office/powerpoint/2010/main" val="368723480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13350-DDA6-4577-877F-6EF08387131E}"/>
              </a:ext>
            </a:extLst>
          </p:cNvPr>
          <p:cNvSpPr>
            <a:spLocks noGrp="1"/>
          </p:cNvSpPr>
          <p:nvPr>
            <p:ph type="title"/>
          </p:nvPr>
        </p:nvSpPr>
        <p:spPr>
          <a:xfrm>
            <a:off x="330530" y="170386"/>
            <a:ext cx="11191240" cy="1165754"/>
          </a:xfrm>
        </p:spPr>
        <p:txBody>
          <a:bodyPr/>
          <a:lstStyle/>
          <a:p>
            <a:r>
              <a:rPr lang="en-US" dirty="0"/>
              <a:t>DBCC IND</a:t>
            </a:r>
          </a:p>
        </p:txBody>
      </p:sp>
      <p:pic>
        <p:nvPicPr>
          <p:cNvPr id="3" name="Picture 2">
            <a:extLst>
              <a:ext uri="{FF2B5EF4-FFF2-40B4-BE49-F238E27FC236}">
                <a16:creationId xmlns:a16="http://schemas.microsoft.com/office/drawing/2014/main" id="{2B258257-4F29-4E77-BA4D-A52EEAE18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530" y="954548"/>
            <a:ext cx="11897491" cy="5332295"/>
          </a:xfrm>
          <a:prstGeom prst="rect">
            <a:avLst/>
          </a:prstGeom>
        </p:spPr>
      </p:pic>
    </p:spTree>
    <p:extLst>
      <p:ext uri="{BB962C8B-B14F-4D97-AF65-F5344CB8AC3E}">
        <p14:creationId xmlns:p14="http://schemas.microsoft.com/office/powerpoint/2010/main" val="2554998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9F683A-E552-4DBE-8E79-72D83B47C94E}"/>
              </a:ext>
            </a:extLst>
          </p:cNvPr>
          <p:cNvPicPr>
            <a:picLocks noChangeAspect="1"/>
          </p:cNvPicPr>
          <p:nvPr/>
        </p:nvPicPr>
        <p:blipFill>
          <a:blip r:embed="rId2"/>
          <a:stretch>
            <a:fillRect/>
          </a:stretch>
        </p:blipFill>
        <p:spPr>
          <a:xfrm>
            <a:off x="15454" y="238008"/>
            <a:ext cx="12405567" cy="6756517"/>
          </a:xfrm>
          <a:prstGeom prst="rect">
            <a:avLst/>
          </a:prstGeom>
        </p:spPr>
      </p:pic>
    </p:spTree>
    <p:extLst>
      <p:ext uri="{BB962C8B-B14F-4D97-AF65-F5344CB8AC3E}">
        <p14:creationId xmlns:p14="http://schemas.microsoft.com/office/powerpoint/2010/main" val="3241121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7E203-A9C4-41C1-9510-FE21FB54D7C6}"/>
              </a:ext>
            </a:extLst>
          </p:cNvPr>
          <p:cNvSpPr>
            <a:spLocks noGrp="1"/>
          </p:cNvSpPr>
          <p:nvPr>
            <p:ph type="title"/>
          </p:nvPr>
        </p:nvSpPr>
        <p:spPr>
          <a:xfrm>
            <a:off x="216660" y="181358"/>
            <a:ext cx="11191240" cy="1165754"/>
          </a:xfrm>
        </p:spPr>
        <p:txBody>
          <a:bodyPr/>
          <a:lstStyle/>
          <a:p>
            <a:r>
              <a:rPr lang="en-US" dirty="0"/>
              <a:t>DBCC PAGE</a:t>
            </a:r>
          </a:p>
        </p:txBody>
      </p:sp>
      <p:pic>
        <p:nvPicPr>
          <p:cNvPr id="3" name="Picture 2">
            <a:extLst>
              <a:ext uri="{FF2B5EF4-FFF2-40B4-BE49-F238E27FC236}">
                <a16:creationId xmlns:a16="http://schemas.microsoft.com/office/drawing/2014/main" id="{0DC0808B-1442-47F6-A731-2CF02ADABF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574" y="943481"/>
            <a:ext cx="10143468" cy="5400773"/>
          </a:xfrm>
          <a:prstGeom prst="rect">
            <a:avLst/>
          </a:prstGeom>
        </p:spPr>
      </p:pic>
    </p:spTree>
    <p:extLst>
      <p:ext uri="{BB962C8B-B14F-4D97-AF65-F5344CB8AC3E}">
        <p14:creationId xmlns:p14="http://schemas.microsoft.com/office/powerpoint/2010/main" val="2331394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rot="5400000">
            <a:off x="6795537" y="2015894"/>
            <a:ext cx="2620464" cy="689547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58" name="TextBox 57"/>
          <p:cNvSpPr txBox="1"/>
          <p:nvPr/>
        </p:nvSpPr>
        <p:spPr>
          <a:xfrm>
            <a:off x="6801929" y="4109510"/>
            <a:ext cx="2386190" cy="478376"/>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rgbClr val="2A2954"/>
                </a:solidFill>
                <a:effectLst/>
                <a:uLnTx/>
                <a:uFillTx/>
                <a:latin typeface="Segoe UI"/>
                <a:ea typeface="+mn-ea"/>
                <a:cs typeface="+mn-cs"/>
              </a:rPr>
              <a:t>Clustered Index</a:t>
            </a:r>
          </a:p>
        </p:txBody>
      </p:sp>
      <p:sp>
        <p:nvSpPr>
          <p:cNvPr id="8" name="Rounded Rectangle 7"/>
          <p:cNvSpPr/>
          <p:nvPr/>
        </p:nvSpPr>
        <p:spPr>
          <a:xfrm>
            <a:off x="4825474" y="4534294"/>
            <a:ext cx="2063385" cy="2005097"/>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Rectangle 48"/>
          <p:cNvSpPr/>
          <p:nvPr/>
        </p:nvSpPr>
        <p:spPr>
          <a:xfrm>
            <a:off x="4998708" y="4726737"/>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1</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51" name="Rectangle 50"/>
          <p:cNvSpPr/>
          <p:nvPr/>
        </p:nvSpPr>
        <p:spPr>
          <a:xfrm>
            <a:off x="4998707" y="5336729"/>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2</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54" name="Rectangle 53"/>
          <p:cNvSpPr/>
          <p:nvPr/>
        </p:nvSpPr>
        <p:spPr>
          <a:xfrm>
            <a:off x="4998706" y="5946721"/>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3</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27" name="Rounded Rectangle 26"/>
          <p:cNvSpPr/>
          <p:nvPr/>
        </p:nvSpPr>
        <p:spPr>
          <a:xfrm>
            <a:off x="7041491" y="4564487"/>
            <a:ext cx="2063385" cy="2005097"/>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Rectangle 27"/>
          <p:cNvSpPr/>
          <p:nvPr/>
        </p:nvSpPr>
        <p:spPr>
          <a:xfrm>
            <a:off x="7214725" y="4756930"/>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4</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29" name="Rectangle 28"/>
          <p:cNvSpPr/>
          <p:nvPr/>
        </p:nvSpPr>
        <p:spPr>
          <a:xfrm>
            <a:off x="7214724" y="5366922"/>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5</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30" name="Rectangle 29"/>
          <p:cNvSpPr/>
          <p:nvPr/>
        </p:nvSpPr>
        <p:spPr>
          <a:xfrm>
            <a:off x="7214723" y="5976915"/>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6</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31" name="Rounded Rectangle 30"/>
          <p:cNvSpPr/>
          <p:nvPr/>
        </p:nvSpPr>
        <p:spPr>
          <a:xfrm>
            <a:off x="9257508" y="4559708"/>
            <a:ext cx="2063385" cy="2005097"/>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Rectangle 31"/>
          <p:cNvSpPr/>
          <p:nvPr/>
        </p:nvSpPr>
        <p:spPr>
          <a:xfrm>
            <a:off x="9430743" y="4752151"/>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7</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33" name="Rectangle 32"/>
          <p:cNvSpPr/>
          <p:nvPr/>
        </p:nvSpPr>
        <p:spPr>
          <a:xfrm>
            <a:off x="9430741" y="5362143"/>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8</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34" name="Rectangle 33"/>
          <p:cNvSpPr/>
          <p:nvPr/>
        </p:nvSpPr>
        <p:spPr>
          <a:xfrm>
            <a:off x="9430740" y="5972135"/>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9</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9" name="TextBox 8"/>
          <p:cNvSpPr txBox="1"/>
          <p:nvPr/>
        </p:nvSpPr>
        <p:spPr>
          <a:xfrm>
            <a:off x="565737" y="4033131"/>
            <a:ext cx="3788701" cy="2677656"/>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Segoe UI"/>
                <a:ea typeface="+mn-ea"/>
                <a:cs typeface="+mn-cs"/>
              </a:rPr>
              <a:t>Clustered Index data is stored in sorted order by the Clustering key. In many cases, this is the same value as the Primary Key.</a:t>
            </a:r>
          </a:p>
        </p:txBody>
      </p:sp>
      <p:sp>
        <p:nvSpPr>
          <p:cNvPr id="40" name="Rounded Rectangle 39"/>
          <p:cNvSpPr/>
          <p:nvPr/>
        </p:nvSpPr>
        <p:spPr>
          <a:xfrm rot="5400000">
            <a:off x="6789708" y="-738076"/>
            <a:ext cx="2632122" cy="689547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41" name="TextBox 40"/>
          <p:cNvSpPr txBox="1"/>
          <p:nvPr/>
        </p:nvSpPr>
        <p:spPr>
          <a:xfrm>
            <a:off x="6871874" y="1360683"/>
            <a:ext cx="2386190" cy="478376"/>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rgbClr val="2A2954"/>
                </a:solidFill>
                <a:effectLst/>
                <a:uLnTx/>
                <a:uFillTx/>
                <a:latin typeface="Segoe UI"/>
                <a:ea typeface="+mn-ea"/>
                <a:cs typeface="+mn-cs"/>
              </a:rPr>
              <a:t>Heap</a:t>
            </a:r>
          </a:p>
        </p:txBody>
      </p:sp>
      <p:sp>
        <p:nvSpPr>
          <p:cNvPr id="42" name="Rounded Rectangle 41"/>
          <p:cNvSpPr/>
          <p:nvPr/>
        </p:nvSpPr>
        <p:spPr>
          <a:xfrm>
            <a:off x="4825474" y="1775180"/>
            <a:ext cx="2063385" cy="2005097"/>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Rectangle 43"/>
          <p:cNvSpPr/>
          <p:nvPr/>
        </p:nvSpPr>
        <p:spPr>
          <a:xfrm>
            <a:off x="4998708" y="1967623"/>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8</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45" name="Rectangle 44"/>
          <p:cNvSpPr/>
          <p:nvPr/>
        </p:nvSpPr>
        <p:spPr>
          <a:xfrm>
            <a:off x="4998707" y="2577615"/>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6</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46" name="Rectangle 45"/>
          <p:cNvSpPr/>
          <p:nvPr/>
        </p:nvSpPr>
        <p:spPr>
          <a:xfrm>
            <a:off x="4998706" y="3187608"/>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1</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47" name="Rounded Rectangle 46"/>
          <p:cNvSpPr/>
          <p:nvPr/>
        </p:nvSpPr>
        <p:spPr>
          <a:xfrm>
            <a:off x="7041491" y="1805373"/>
            <a:ext cx="2063385" cy="2005097"/>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Rectangle 47"/>
          <p:cNvSpPr/>
          <p:nvPr/>
        </p:nvSpPr>
        <p:spPr>
          <a:xfrm>
            <a:off x="7214725" y="1997816"/>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2</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53" name="Rectangle 52"/>
          <p:cNvSpPr/>
          <p:nvPr/>
        </p:nvSpPr>
        <p:spPr>
          <a:xfrm>
            <a:off x="7214724" y="2607809"/>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5</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63" name="Rectangle 62"/>
          <p:cNvSpPr/>
          <p:nvPr/>
        </p:nvSpPr>
        <p:spPr>
          <a:xfrm>
            <a:off x="7214723" y="3217801"/>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3</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64" name="Rounded Rectangle 63"/>
          <p:cNvSpPr/>
          <p:nvPr/>
        </p:nvSpPr>
        <p:spPr>
          <a:xfrm>
            <a:off x="9257508" y="1800594"/>
            <a:ext cx="2063385" cy="2005097"/>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Rectangle 64"/>
          <p:cNvSpPr/>
          <p:nvPr/>
        </p:nvSpPr>
        <p:spPr>
          <a:xfrm>
            <a:off x="9430743" y="1993037"/>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7</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66" name="Rectangle 65"/>
          <p:cNvSpPr/>
          <p:nvPr/>
        </p:nvSpPr>
        <p:spPr>
          <a:xfrm>
            <a:off x="9430741" y="2603029"/>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4</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67" name="Rectangle 66"/>
          <p:cNvSpPr/>
          <p:nvPr/>
        </p:nvSpPr>
        <p:spPr>
          <a:xfrm>
            <a:off x="9430740" y="3213022"/>
            <a:ext cx="1716920" cy="406833"/>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9945" tIns="34973" rIns="69945" bIns="34973">
            <a:sp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2142"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 9</a:t>
            </a:r>
            <a:endParaRPr kumimoji="0" lang="en-US" sz="2142"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68" name="TextBox 67"/>
          <p:cNvSpPr txBox="1"/>
          <p:nvPr/>
        </p:nvSpPr>
        <p:spPr>
          <a:xfrm>
            <a:off x="634544" y="1403248"/>
            <a:ext cx="3788701" cy="2246769"/>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Segoe UI"/>
                <a:ea typeface="+mn-ea"/>
                <a:cs typeface="+mn-cs"/>
              </a:rPr>
              <a:t>Data stored in a Heap is not stored in any order and normally does not have a Primary Key.</a:t>
            </a:r>
          </a:p>
        </p:txBody>
      </p:sp>
      <p:sp>
        <p:nvSpPr>
          <p:cNvPr id="36" name="Title 3">
            <a:extLst>
              <a:ext uri="{FF2B5EF4-FFF2-40B4-BE49-F238E27FC236}">
                <a16:creationId xmlns:a16="http://schemas.microsoft.com/office/drawing/2014/main" id="{88444983-4E9B-4D69-B5F1-9C68ACFEBF6E}"/>
              </a:ext>
            </a:extLst>
          </p:cNvPr>
          <p:cNvSpPr txBox="1">
            <a:spLocks/>
          </p:cNvSpPr>
          <p:nvPr/>
        </p:nvSpPr>
        <p:spPr>
          <a:xfrm>
            <a:off x="289230" y="220662"/>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How Data is Stored in Data Pages</a:t>
            </a:r>
          </a:p>
        </p:txBody>
      </p:sp>
    </p:spTree>
    <p:extLst>
      <p:ext uri="{BB962C8B-B14F-4D97-AF65-F5344CB8AC3E}">
        <p14:creationId xmlns:p14="http://schemas.microsoft.com/office/powerpoint/2010/main" val="2150493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1530D-2006-4450-8F92-3E1216E9B206}"/>
              </a:ext>
            </a:extLst>
          </p:cNvPr>
          <p:cNvSpPr>
            <a:spLocks noGrp="1"/>
          </p:cNvSpPr>
          <p:nvPr>
            <p:ph type="title"/>
          </p:nvPr>
        </p:nvSpPr>
        <p:spPr/>
        <p:txBody>
          <a:bodyPr/>
          <a:lstStyle/>
          <a:p>
            <a:r>
              <a:rPr lang="en-US" sz="3600" dirty="0">
                <a:solidFill>
                  <a:srgbClr val="44546A"/>
                </a:solidFill>
              </a:rPr>
              <a:t>Characteristics of a Good Clustering Key</a:t>
            </a:r>
          </a:p>
        </p:txBody>
      </p:sp>
      <p:graphicFrame>
        <p:nvGraphicFramePr>
          <p:cNvPr id="7" name="Diagram 6">
            <a:extLst>
              <a:ext uri="{FF2B5EF4-FFF2-40B4-BE49-F238E27FC236}">
                <a16:creationId xmlns:a16="http://schemas.microsoft.com/office/drawing/2014/main" id="{E6AB22AD-0705-4A95-903A-B4CDB0CA03E0}"/>
              </a:ext>
            </a:extLst>
          </p:cNvPr>
          <p:cNvGraphicFramePr/>
          <p:nvPr/>
        </p:nvGraphicFramePr>
        <p:xfrm>
          <a:off x="669572" y="1393127"/>
          <a:ext cx="11229688" cy="4848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9770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xfrm>
            <a:off x="475818" y="276521"/>
            <a:ext cx="11097332" cy="470856"/>
          </a:xfrm>
          <a:prstGeom prst="rect">
            <a:avLst/>
          </a:prstGeom>
          <a:ln>
            <a:noFill/>
          </a:ln>
        </p:spPr>
        <p:txBody>
          <a:bodyPr wrap="square" anchor="t">
            <a:normAutofit fontScale="90000"/>
          </a:bodyPr>
          <a:lstStyle/>
          <a:p>
            <a:r>
              <a:rPr lang="en-US" dirty="0">
                <a:solidFill>
                  <a:schemeClr val="dk1"/>
                </a:solidFill>
              </a:rPr>
              <a:t>Key Lookup </a:t>
            </a:r>
          </a:p>
        </p:txBody>
      </p:sp>
      <p:pic>
        <p:nvPicPr>
          <p:cNvPr id="12" name="Picture 11">
            <a:extLst>
              <a:ext uri="{FF2B5EF4-FFF2-40B4-BE49-F238E27FC236}">
                <a16:creationId xmlns:a16="http://schemas.microsoft.com/office/drawing/2014/main" id="{693BC432-4F38-472F-8BBB-BE6083371555}"/>
              </a:ext>
            </a:extLst>
          </p:cNvPr>
          <p:cNvPicPr>
            <a:picLocks noChangeAspect="1"/>
          </p:cNvPicPr>
          <p:nvPr/>
        </p:nvPicPr>
        <p:blipFill>
          <a:blip r:embed="rId3"/>
          <a:stretch>
            <a:fillRect/>
          </a:stretch>
        </p:blipFill>
        <p:spPr>
          <a:xfrm>
            <a:off x="475817" y="1155119"/>
            <a:ext cx="7904499" cy="4212624"/>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4578A28C-83E9-4BDA-8959-D317CEC967F7}"/>
              </a:ext>
            </a:extLst>
          </p:cNvPr>
          <p:cNvPicPr>
            <a:picLocks noChangeAspect="1"/>
          </p:cNvPicPr>
          <p:nvPr/>
        </p:nvPicPr>
        <p:blipFill>
          <a:blip r:embed="rId4"/>
          <a:stretch>
            <a:fillRect/>
          </a:stretch>
        </p:blipFill>
        <p:spPr>
          <a:xfrm>
            <a:off x="7514994" y="1970605"/>
            <a:ext cx="4341105" cy="1218123"/>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C1935265-B60C-47DD-ABDD-9FFBADDB8E6F}"/>
              </a:ext>
            </a:extLst>
          </p:cNvPr>
          <p:cNvPicPr>
            <a:picLocks noChangeAspect="1"/>
          </p:cNvPicPr>
          <p:nvPr/>
        </p:nvPicPr>
        <p:blipFill>
          <a:blip r:embed="rId5"/>
          <a:stretch>
            <a:fillRect/>
          </a:stretch>
        </p:blipFill>
        <p:spPr>
          <a:xfrm>
            <a:off x="7522199" y="4004214"/>
            <a:ext cx="4341105" cy="10972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98669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xfrm>
            <a:off x="475818" y="276521"/>
            <a:ext cx="11097332" cy="470856"/>
          </a:xfrm>
          <a:prstGeom prst="rect">
            <a:avLst/>
          </a:prstGeom>
          <a:ln>
            <a:noFill/>
          </a:ln>
        </p:spPr>
        <p:txBody>
          <a:bodyPr wrap="square" anchor="t">
            <a:normAutofit fontScale="90000"/>
          </a:bodyPr>
          <a:lstStyle/>
          <a:p>
            <a:r>
              <a:rPr lang="en-US" dirty="0">
                <a:solidFill>
                  <a:schemeClr val="dk1"/>
                </a:solidFill>
              </a:rPr>
              <a:t>Non-Clustered Index with Included Column </a:t>
            </a:r>
          </a:p>
        </p:txBody>
      </p:sp>
      <p:pic>
        <p:nvPicPr>
          <p:cNvPr id="4" name="Picture 3">
            <a:extLst>
              <a:ext uri="{FF2B5EF4-FFF2-40B4-BE49-F238E27FC236}">
                <a16:creationId xmlns:a16="http://schemas.microsoft.com/office/drawing/2014/main" id="{B7E6AB0D-006D-40C9-9D1A-75A5940C8BBC}"/>
              </a:ext>
            </a:extLst>
          </p:cNvPr>
          <p:cNvPicPr>
            <a:picLocks noChangeAspect="1"/>
          </p:cNvPicPr>
          <p:nvPr/>
        </p:nvPicPr>
        <p:blipFill>
          <a:blip r:embed="rId3"/>
          <a:stretch>
            <a:fillRect/>
          </a:stretch>
        </p:blipFill>
        <p:spPr>
          <a:xfrm>
            <a:off x="475818" y="1754448"/>
            <a:ext cx="7368772" cy="2255746"/>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CEF9F534-B150-4709-A76C-9D9CACD44535}"/>
              </a:ext>
            </a:extLst>
          </p:cNvPr>
          <p:cNvPicPr>
            <a:picLocks noChangeAspect="1"/>
          </p:cNvPicPr>
          <p:nvPr/>
        </p:nvPicPr>
        <p:blipFill>
          <a:blip r:embed="rId4"/>
          <a:stretch>
            <a:fillRect/>
          </a:stretch>
        </p:blipFill>
        <p:spPr>
          <a:xfrm>
            <a:off x="5223460" y="3348734"/>
            <a:ext cx="6958998" cy="223356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198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298" y="188864"/>
            <a:ext cx="11887878" cy="917444"/>
          </a:xfrm>
        </p:spPr>
        <p:txBody>
          <a:bodyPr/>
          <a:lstStyle/>
          <a:p>
            <a:r>
              <a:rPr lang="en-US" sz="3264" dirty="0">
                <a:solidFill>
                  <a:srgbClr val="44546A"/>
                </a:solidFill>
                <a:latin typeface="Segoe UI Semibold" panose="020B0702040204020203" pitchFamily="34" charset="0"/>
              </a:rPr>
              <a:t>How to determine Thread Stack Memory</a:t>
            </a:r>
          </a:p>
        </p:txBody>
      </p:sp>
      <p:sp>
        <p:nvSpPr>
          <p:cNvPr id="31" name="Rounded Rectangle 63">
            <a:extLst>
              <a:ext uri="{FF2B5EF4-FFF2-40B4-BE49-F238E27FC236}">
                <a16:creationId xmlns:a16="http://schemas.microsoft.com/office/drawing/2014/main" id="{3B8C7E83-BC3A-4F1E-ABE1-B2CB2F85B756}"/>
              </a:ext>
            </a:extLst>
          </p:cNvPr>
          <p:cNvSpPr/>
          <p:nvPr/>
        </p:nvSpPr>
        <p:spPr>
          <a:xfrm>
            <a:off x="1544327" y="1518291"/>
            <a:ext cx="5033403" cy="1560989"/>
          </a:xfrm>
          <a:prstGeom prst="roundRect">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32418" fontAlgn="base">
              <a:defRPr/>
            </a:pPr>
            <a:r>
              <a:rPr lang="en-US" sz="2800" kern="0" dirty="0">
                <a:solidFill>
                  <a:srgbClr val="FFFFFF"/>
                </a:solidFill>
                <a:latin typeface="Segoe UI"/>
                <a:ea typeface="Times New Roman"/>
                <a:cs typeface="Times New Roman"/>
              </a:rPr>
              <a:t>Maximum Worker Threads</a:t>
            </a:r>
          </a:p>
          <a:p>
            <a:pPr algn="ctr" defTabSz="932418" fontAlgn="base">
              <a:defRPr/>
            </a:pPr>
            <a:r>
              <a:rPr lang="en-US" sz="2800" kern="0" dirty="0">
                <a:solidFill>
                  <a:srgbClr val="FFFFFF"/>
                </a:solidFill>
                <a:latin typeface="Segoe UI"/>
                <a:ea typeface="Times New Roman"/>
                <a:cs typeface="Times New Roman"/>
              </a:rPr>
              <a:t>512 + (Processors -4) *16</a:t>
            </a:r>
            <a:endParaRPr lang="en-US" sz="2800" kern="0" dirty="0">
              <a:solidFill>
                <a:prstClr val="white"/>
              </a:solidFill>
              <a:latin typeface="Times New Roman"/>
              <a:ea typeface="Times New Roman"/>
            </a:endParaRPr>
          </a:p>
        </p:txBody>
      </p:sp>
      <p:sp>
        <p:nvSpPr>
          <p:cNvPr id="3" name="Rectangle 2">
            <a:extLst>
              <a:ext uri="{FF2B5EF4-FFF2-40B4-BE49-F238E27FC236}">
                <a16:creationId xmlns:a16="http://schemas.microsoft.com/office/drawing/2014/main" id="{8D997CF6-BCF9-42CB-B625-5CB878265EC6}"/>
              </a:ext>
            </a:extLst>
          </p:cNvPr>
          <p:cNvSpPr/>
          <p:nvPr/>
        </p:nvSpPr>
        <p:spPr>
          <a:xfrm>
            <a:off x="6693399" y="1509843"/>
            <a:ext cx="888828" cy="1598730"/>
          </a:xfrm>
          <a:prstGeom prst="rect">
            <a:avLst/>
          </a:prstGeom>
          <a:noFill/>
        </p:spPr>
        <p:txBody>
          <a:bodyPr wrap="square" lIns="91427" tIns="45713" rIns="91427" bIns="45713">
            <a:spAutoFit/>
          </a:bodyPr>
          <a:lstStyle/>
          <a:p>
            <a:pPr algn="ctr" defTabSz="932563"/>
            <a:r>
              <a:rPr lang="en-US" sz="9598" b="1" dirty="0">
                <a:ln w="22225">
                  <a:solidFill>
                    <a:srgbClr val="505050"/>
                  </a:solidFill>
                  <a:prstDash val="solid"/>
                </a:ln>
                <a:solidFill>
                  <a:srgbClr val="0070C0"/>
                </a:solidFill>
                <a:latin typeface="Segoe UI"/>
              </a:rPr>
              <a:t>*</a:t>
            </a:r>
          </a:p>
        </p:txBody>
      </p:sp>
      <p:graphicFrame>
        <p:nvGraphicFramePr>
          <p:cNvPr id="6" name="Table 6">
            <a:extLst>
              <a:ext uri="{FF2B5EF4-FFF2-40B4-BE49-F238E27FC236}">
                <a16:creationId xmlns:a16="http://schemas.microsoft.com/office/drawing/2014/main" id="{6DA41893-3D32-4101-95D8-33BF4A267195}"/>
              </a:ext>
            </a:extLst>
          </p:cNvPr>
          <p:cNvGraphicFramePr>
            <a:graphicFrameLocks noGrp="1"/>
          </p:cNvGraphicFramePr>
          <p:nvPr/>
        </p:nvGraphicFramePr>
        <p:xfrm>
          <a:off x="1986606" y="3663591"/>
          <a:ext cx="8289807" cy="2595509"/>
        </p:xfrm>
        <a:graphic>
          <a:graphicData uri="http://schemas.openxmlformats.org/drawingml/2006/table">
            <a:tbl>
              <a:tblPr firstRow="1" bandRow="1">
                <a:tableStyleId>{F5AB1C69-6EDB-4FF4-983F-18BD219EF322}</a:tableStyleId>
              </a:tblPr>
              <a:tblGrid>
                <a:gridCol w="2763269">
                  <a:extLst>
                    <a:ext uri="{9D8B030D-6E8A-4147-A177-3AD203B41FA5}">
                      <a16:colId xmlns:a16="http://schemas.microsoft.com/office/drawing/2014/main" val="1267437419"/>
                    </a:ext>
                  </a:extLst>
                </a:gridCol>
                <a:gridCol w="2763269">
                  <a:extLst>
                    <a:ext uri="{9D8B030D-6E8A-4147-A177-3AD203B41FA5}">
                      <a16:colId xmlns:a16="http://schemas.microsoft.com/office/drawing/2014/main" val="268936691"/>
                    </a:ext>
                  </a:extLst>
                </a:gridCol>
                <a:gridCol w="2763269">
                  <a:extLst>
                    <a:ext uri="{9D8B030D-6E8A-4147-A177-3AD203B41FA5}">
                      <a16:colId xmlns:a16="http://schemas.microsoft.com/office/drawing/2014/main" val="3152359020"/>
                    </a:ext>
                  </a:extLst>
                </a:gridCol>
              </a:tblGrid>
              <a:tr h="370787">
                <a:tc>
                  <a:txBody>
                    <a:bodyPr/>
                    <a:lstStyle/>
                    <a:p>
                      <a:pPr algn="ctr"/>
                      <a:r>
                        <a:rPr lang="en-US" sz="1700" dirty="0"/>
                        <a:t>Cores</a:t>
                      </a:r>
                    </a:p>
                  </a:txBody>
                  <a:tcPr marL="91427" marR="91427" marT="45713" marB="45713"/>
                </a:tc>
                <a:tc>
                  <a:txBody>
                    <a:bodyPr/>
                    <a:lstStyle/>
                    <a:p>
                      <a:pPr algn="ctr"/>
                      <a:r>
                        <a:rPr lang="en-US" sz="1700" dirty="0"/>
                        <a:t>Threads</a:t>
                      </a:r>
                    </a:p>
                  </a:txBody>
                  <a:tcPr marL="91427" marR="91427" marT="45713" marB="45713"/>
                </a:tc>
                <a:tc>
                  <a:txBody>
                    <a:bodyPr/>
                    <a:lstStyle/>
                    <a:p>
                      <a:pPr algn="ctr"/>
                      <a:r>
                        <a:rPr lang="en-US" sz="1700" dirty="0"/>
                        <a:t>Memory (MB)</a:t>
                      </a:r>
                    </a:p>
                  </a:txBody>
                  <a:tcPr marL="91427" marR="91427" marT="45713" marB="45713"/>
                </a:tc>
                <a:extLst>
                  <a:ext uri="{0D108BD9-81ED-4DB2-BD59-A6C34878D82A}">
                    <a16:rowId xmlns:a16="http://schemas.microsoft.com/office/drawing/2014/main" val="1281713702"/>
                  </a:ext>
                </a:extLst>
              </a:tr>
              <a:tr h="370787">
                <a:tc>
                  <a:txBody>
                    <a:bodyPr/>
                    <a:lstStyle/>
                    <a:p>
                      <a:pPr algn="ctr"/>
                      <a:r>
                        <a:rPr lang="en-US" sz="1700" dirty="0"/>
                        <a:t>4</a:t>
                      </a:r>
                    </a:p>
                  </a:txBody>
                  <a:tcPr marL="91427" marR="91427" marT="45713" marB="45713"/>
                </a:tc>
                <a:tc>
                  <a:txBody>
                    <a:bodyPr/>
                    <a:lstStyle/>
                    <a:p>
                      <a:pPr algn="ctr"/>
                      <a:r>
                        <a:rPr lang="en-US" sz="1700" dirty="0"/>
                        <a:t>512</a:t>
                      </a:r>
                    </a:p>
                  </a:txBody>
                  <a:tcPr marL="91427" marR="91427" marT="45713" marB="45713"/>
                </a:tc>
                <a:tc>
                  <a:txBody>
                    <a:bodyPr/>
                    <a:lstStyle/>
                    <a:p>
                      <a:pPr algn="ctr"/>
                      <a:r>
                        <a:rPr lang="en-US" sz="1700" dirty="0"/>
                        <a:t>1,024</a:t>
                      </a:r>
                    </a:p>
                  </a:txBody>
                  <a:tcPr marL="91427" marR="91427" marT="45713" marB="45713"/>
                </a:tc>
                <a:extLst>
                  <a:ext uri="{0D108BD9-81ED-4DB2-BD59-A6C34878D82A}">
                    <a16:rowId xmlns:a16="http://schemas.microsoft.com/office/drawing/2014/main" val="3834340538"/>
                  </a:ext>
                </a:extLst>
              </a:tr>
              <a:tr h="370787">
                <a:tc>
                  <a:txBody>
                    <a:bodyPr/>
                    <a:lstStyle/>
                    <a:p>
                      <a:pPr algn="ctr"/>
                      <a:r>
                        <a:rPr lang="en-US" sz="1700" dirty="0"/>
                        <a:t>8</a:t>
                      </a:r>
                    </a:p>
                  </a:txBody>
                  <a:tcPr marL="91427" marR="91427" marT="45713" marB="45713"/>
                </a:tc>
                <a:tc>
                  <a:txBody>
                    <a:bodyPr/>
                    <a:lstStyle/>
                    <a:p>
                      <a:pPr algn="ctr"/>
                      <a:r>
                        <a:rPr lang="en-US" sz="1700" dirty="0"/>
                        <a:t>576</a:t>
                      </a:r>
                    </a:p>
                  </a:txBody>
                  <a:tcPr marL="91427" marR="91427" marT="45713" marB="45713"/>
                </a:tc>
                <a:tc>
                  <a:txBody>
                    <a:bodyPr/>
                    <a:lstStyle/>
                    <a:p>
                      <a:pPr algn="ctr"/>
                      <a:r>
                        <a:rPr lang="en-US" sz="1700" dirty="0"/>
                        <a:t>1,152</a:t>
                      </a:r>
                    </a:p>
                  </a:txBody>
                  <a:tcPr marL="91427" marR="91427" marT="45713" marB="45713"/>
                </a:tc>
                <a:extLst>
                  <a:ext uri="{0D108BD9-81ED-4DB2-BD59-A6C34878D82A}">
                    <a16:rowId xmlns:a16="http://schemas.microsoft.com/office/drawing/2014/main" val="897223444"/>
                  </a:ext>
                </a:extLst>
              </a:tr>
              <a:tr h="370787">
                <a:tc>
                  <a:txBody>
                    <a:bodyPr/>
                    <a:lstStyle/>
                    <a:p>
                      <a:pPr algn="ctr"/>
                      <a:r>
                        <a:rPr lang="en-US" sz="1700" dirty="0"/>
                        <a:t>16</a:t>
                      </a:r>
                    </a:p>
                  </a:txBody>
                  <a:tcPr marL="91427" marR="91427" marT="45713" marB="45713"/>
                </a:tc>
                <a:tc>
                  <a:txBody>
                    <a:bodyPr/>
                    <a:lstStyle/>
                    <a:p>
                      <a:pPr algn="ctr"/>
                      <a:r>
                        <a:rPr lang="en-US" sz="1700" dirty="0"/>
                        <a:t>704</a:t>
                      </a:r>
                    </a:p>
                  </a:txBody>
                  <a:tcPr marL="91427" marR="91427" marT="45713" marB="45713"/>
                </a:tc>
                <a:tc>
                  <a:txBody>
                    <a:bodyPr/>
                    <a:lstStyle/>
                    <a:p>
                      <a:pPr algn="ctr"/>
                      <a:r>
                        <a:rPr lang="en-US" sz="1700" dirty="0"/>
                        <a:t>1,408</a:t>
                      </a:r>
                    </a:p>
                  </a:txBody>
                  <a:tcPr marL="91427" marR="91427" marT="45713" marB="45713"/>
                </a:tc>
                <a:extLst>
                  <a:ext uri="{0D108BD9-81ED-4DB2-BD59-A6C34878D82A}">
                    <a16:rowId xmlns:a16="http://schemas.microsoft.com/office/drawing/2014/main" val="2798890661"/>
                  </a:ext>
                </a:extLst>
              </a:tr>
              <a:tr h="370787">
                <a:tc>
                  <a:txBody>
                    <a:bodyPr/>
                    <a:lstStyle/>
                    <a:p>
                      <a:pPr algn="ctr"/>
                      <a:r>
                        <a:rPr lang="en-US" sz="1700" dirty="0"/>
                        <a:t>32</a:t>
                      </a:r>
                    </a:p>
                  </a:txBody>
                  <a:tcPr marL="91427" marR="91427" marT="45713" marB="45713"/>
                </a:tc>
                <a:tc>
                  <a:txBody>
                    <a:bodyPr/>
                    <a:lstStyle/>
                    <a:p>
                      <a:pPr algn="ctr"/>
                      <a:r>
                        <a:rPr lang="en-US" sz="1700" dirty="0"/>
                        <a:t>960</a:t>
                      </a:r>
                    </a:p>
                  </a:txBody>
                  <a:tcPr marL="91427" marR="91427" marT="45713" marB="45713"/>
                </a:tc>
                <a:tc>
                  <a:txBody>
                    <a:bodyPr/>
                    <a:lstStyle/>
                    <a:p>
                      <a:pPr algn="ctr"/>
                      <a:r>
                        <a:rPr lang="en-US" sz="1700" dirty="0"/>
                        <a:t>1,920</a:t>
                      </a:r>
                    </a:p>
                  </a:txBody>
                  <a:tcPr marL="91427" marR="91427" marT="45713" marB="45713"/>
                </a:tc>
                <a:extLst>
                  <a:ext uri="{0D108BD9-81ED-4DB2-BD59-A6C34878D82A}">
                    <a16:rowId xmlns:a16="http://schemas.microsoft.com/office/drawing/2014/main" val="1762350635"/>
                  </a:ext>
                </a:extLst>
              </a:tr>
              <a:tr h="370787">
                <a:tc>
                  <a:txBody>
                    <a:bodyPr/>
                    <a:lstStyle/>
                    <a:p>
                      <a:pPr algn="ctr"/>
                      <a:r>
                        <a:rPr lang="en-US" sz="1700" dirty="0"/>
                        <a:t>64</a:t>
                      </a:r>
                    </a:p>
                  </a:txBody>
                  <a:tcPr marL="91427" marR="91427" marT="45713" marB="45713"/>
                </a:tc>
                <a:tc>
                  <a:txBody>
                    <a:bodyPr/>
                    <a:lstStyle/>
                    <a:p>
                      <a:pPr algn="ctr"/>
                      <a:r>
                        <a:rPr lang="en-US" sz="1700" dirty="0"/>
                        <a:t>1,472</a:t>
                      </a:r>
                    </a:p>
                  </a:txBody>
                  <a:tcPr marL="91427" marR="91427" marT="45713" marB="45713"/>
                </a:tc>
                <a:tc>
                  <a:txBody>
                    <a:bodyPr/>
                    <a:lstStyle/>
                    <a:p>
                      <a:pPr algn="ctr"/>
                      <a:r>
                        <a:rPr lang="en-US" sz="1700" dirty="0"/>
                        <a:t>2,944</a:t>
                      </a:r>
                    </a:p>
                  </a:txBody>
                  <a:tcPr marL="91427" marR="91427" marT="45713" marB="45713"/>
                </a:tc>
                <a:extLst>
                  <a:ext uri="{0D108BD9-81ED-4DB2-BD59-A6C34878D82A}">
                    <a16:rowId xmlns:a16="http://schemas.microsoft.com/office/drawing/2014/main" val="390994693"/>
                  </a:ext>
                </a:extLst>
              </a:tr>
              <a:tr h="370787">
                <a:tc>
                  <a:txBody>
                    <a:bodyPr/>
                    <a:lstStyle/>
                    <a:p>
                      <a:pPr algn="ctr"/>
                      <a:r>
                        <a:rPr lang="en-US" sz="1700" dirty="0"/>
                        <a:t>80</a:t>
                      </a:r>
                    </a:p>
                  </a:txBody>
                  <a:tcPr marL="91427" marR="91427" marT="45713" marB="45713"/>
                </a:tc>
                <a:tc>
                  <a:txBody>
                    <a:bodyPr/>
                    <a:lstStyle/>
                    <a:p>
                      <a:pPr algn="ctr"/>
                      <a:r>
                        <a:rPr lang="en-US" sz="1700" dirty="0"/>
                        <a:t>1,728</a:t>
                      </a:r>
                    </a:p>
                  </a:txBody>
                  <a:tcPr marL="91427" marR="91427" marT="45713" marB="45713"/>
                </a:tc>
                <a:tc>
                  <a:txBody>
                    <a:bodyPr/>
                    <a:lstStyle/>
                    <a:p>
                      <a:pPr algn="ctr"/>
                      <a:r>
                        <a:rPr lang="en-US" sz="1700" dirty="0"/>
                        <a:t>3,456</a:t>
                      </a:r>
                    </a:p>
                  </a:txBody>
                  <a:tcPr marL="91427" marR="91427" marT="45713" marB="45713"/>
                </a:tc>
                <a:extLst>
                  <a:ext uri="{0D108BD9-81ED-4DB2-BD59-A6C34878D82A}">
                    <a16:rowId xmlns:a16="http://schemas.microsoft.com/office/drawing/2014/main" val="3572167109"/>
                  </a:ext>
                </a:extLst>
              </a:tr>
            </a:tbl>
          </a:graphicData>
        </a:graphic>
      </p:graphicFrame>
      <p:sp>
        <p:nvSpPr>
          <p:cNvPr id="38" name="Rounded Rectangle 63">
            <a:extLst>
              <a:ext uri="{FF2B5EF4-FFF2-40B4-BE49-F238E27FC236}">
                <a16:creationId xmlns:a16="http://schemas.microsoft.com/office/drawing/2014/main" id="{1B29A88C-42B5-46A8-BD07-8C38EBDBED0A}"/>
              </a:ext>
            </a:extLst>
          </p:cNvPr>
          <p:cNvSpPr/>
          <p:nvPr/>
        </p:nvSpPr>
        <p:spPr>
          <a:xfrm>
            <a:off x="7797728" y="1518291"/>
            <a:ext cx="3094422" cy="1560989"/>
          </a:xfrm>
          <a:prstGeom prst="roundRect">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32418" fontAlgn="base">
              <a:defRPr/>
            </a:pPr>
            <a:r>
              <a:rPr lang="en-US" sz="2800" kern="0" dirty="0">
                <a:solidFill>
                  <a:srgbClr val="FFFFFF"/>
                </a:solidFill>
                <a:latin typeface="Segoe UI"/>
                <a:ea typeface="Times New Roman"/>
                <a:cs typeface="Times New Roman"/>
              </a:rPr>
              <a:t>2mb per thread</a:t>
            </a:r>
            <a:endParaRPr lang="en-US" sz="2800" kern="0" dirty="0">
              <a:solidFill>
                <a:prstClr val="white"/>
              </a:solidFill>
              <a:latin typeface="Times New Roman"/>
              <a:ea typeface="Times New Roman"/>
            </a:endParaRPr>
          </a:p>
        </p:txBody>
      </p:sp>
    </p:spTree>
    <p:custDataLst>
      <p:tags r:id="rId1"/>
    </p:custDataLst>
    <p:extLst>
      <p:ext uri="{BB962C8B-B14F-4D97-AF65-F5344CB8AC3E}">
        <p14:creationId xmlns:p14="http://schemas.microsoft.com/office/powerpoint/2010/main" val="209255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1"/>
                </a:solidFill>
              </a:rPr>
              <a:t>Dynamic Memory Management</a:t>
            </a:r>
          </a:p>
        </p:txBody>
      </p:sp>
      <p:pic>
        <p:nvPicPr>
          <p:cNvPr id="6" name="Picture 5">
            <a:extLst>
              <a:ext uri="{FF2B5EF4-FFF2-40B4-BE49-F238E27FC236}">
                <a16:creationId xmlns:a16="http://schemas.microsoft.com/office/drawing/2014/main" id="{641B62F8-132C-4507-B526-6E3F060A89CE}"/>
              </a:ext>
            </a:extLst>
          </p:cNvPr>
          <p:cNvPicPr>
            <a:picLocks noChangeAspect="1"/>
          </p:cNvPicPr>
          <p:nvPr/>
        </p:nvPicPr>
        <p:blipFill>
          <a:blip r:embed="rId4"/>
          <a:stretch>
            <a:fillRect/>
          </a:stretch>
        </p:blipFill>
        <p:spPr>
          <a:xfrm>
            <a:off x="46804" y="1212849"/>
            <a:ext cx="12342865" cy="5322031"/>
          </a:xfrm>
          <a:prstGeom prst="rect">
            <a:avLst/>
          </a:prstGeom>
        </p:spPr>
      </p:pic>
    </p:spTree>
    <p:custDataLst>
      <p:tags r:id="rId1"/>
    </p:custDataLst>
    <p:extLst>
      <p:ext uri="{BB962C8B-B14F-4D97-AF65-F5344CB8AC3E}">
        <p14:creationId xmlns:p14="http://schemas.microsoft.com/office/powerpoint/2010/main" val="85226762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E15FE1B-4F1E-4AF1-9015-1FD656D2E4D9}"/>
              </a:ext>
            </a:extLst>
          </p:cNvPr>
          <p:cNvGrpSpPr/>
          <p:nvPr/>
        </p:nvGrpSpPr>
        <p:grpSpPr>
          <a:xfrm>
            <a:off x="375539" y="1398063"/>
            <a:ext cx="11685397" cy="1611933"/>
            <a:chOff x="367344" y="757330"/>
            <a:chExt cx="11457312" cy="1580470"/>
          </a:xfrm>
        </p:grpSpPr>
        <p:sp>
          <p:nvSpPr>
            <p:cNvPr id="7" name="Rounded Rectangle 3">
              <a:extLst>
                <a:ext uri="{FF2B5EF4-FFF2-40B4-BE49-F238E27FC236}">
                  <a16:creationId xmlns:a16="http://schemas.microsoft.com/office/drawing/2014/main" id="{C02001EB-A99F-48F8-AD33-A788582C1DD7}"/>
                </a:ext>
              </a:extLst>
            </p:cNvPr>
            <p:cNvSpPr/>
            <p:nvPr/>
          </p:nvSpPr>
          <p:spPr>
            <a:xfrm>
              <a:off x="367344" y="757330"/>
              <a:ext cx="11457312" cy="1580470"/>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2" name="Rectangle 1">
              <a:extLst>
                <a:ext uri="{FF2B5EF4-FFF2-40B4-BE49-F238E27FC236}">
                  <a16:creationId xmlns:a16="http://schemas.microsoft.com/office/drawing/2014/main" id="{2EF5B7CA-ECDF-4B89-AE4E-95BA47B8A359}"/>
                </a:ext>
              </a:extLst>
            </p:cNvPr>
            <p:cNvSpPr/>
            <p:nvPr/>
          </p:nvSpPr>
          <p:spPr>
            <a:xfrm>
              <a:off x="795906" y="844291"/>
              <a:ext cx="10748394" cy="1198652"/>
            </a:xfrm>
            <a:prstGeom prst="rect">
              <a:avLst/>
            </a:prstGeom>
          </p:spPr>
          <p:txBody>
            <a:bodyPr wrap="square">
              <a:spAutoFit/>
            </a:bodyPr>
            <a:lstStyle/>
            <a:p>
              <a:pPr defTabSz="932597"/>
              <a:r>
                <a:rPr lang="en-US" sz="3672" dirty="0">
                  <a:solidFill>
                    <a:prstClr val="white"/>
                  </a:solidFill>
                  <a:latin typeface="Segoe UI"/>
                </a:rPr>
                <a:t>A transaction is a series of one or more statements that need to operate as a single logical unit of work.</a:t>
              </a:r>
            </a:p>
          </p:txBody>
        </p:sp>
      </p:grpSp>
      <p:grpSp>
        <p:nvGrpSpPr>
          <p:cNvPr id="5" name="Group 4">
            <a:extLst>
              <a:ext uri="{FF2B5EF4-FFF2-40B4-BE49-F238E27FC236}">
                <a16:creationId xmlns:a16="http://schemas.microsoft.com/office/drawing/2014/main" id="{F56F325C-D1F2-4DFD-95B7-5378BEF98E2A}"/>
              </a:ext>
            </a:extLst>
          </p:cNvPr>
          <p:cNvGrpSpPr/>
          <p:nvPr/>
        </p:nvGrpSpPr>
        <p:grpSpPr>
          <a:xfrm>
            <a:off x="375539" y="3920539"/>
            <a:ext cx="11685397" cy="1583215"/>
            <a:chOff x="367344" y="2923093"/>
            <a:chExt cx="11457312" cy="1865697"/>
          </a:xfrm>
        </p:grpSpPr>
        <p:sp>
          <p:nvSpPr>
            <p:cNvPr id="9" name="Rounded Rectangle 3">
              <a:extLst>
                <a:ext uri="{FF2B5EF4-FFF2-40B4-BE49-F238E27FC236}">
                  <a16:creationId xmlns:a16="http://schemas.microsoft.com/office/drawing/2014/main" id="{5D310573-4910-4B84-BEDD-DCD88E4C4CF0}"/>
                </a:ext>
              </a:extLst>
            </p:cNvPr>
            <p:cNvSpPr/>
            <p:nvPr/>
          </p:nvSpPr>
          <p:spPr>
            <a:xfrm>
              <a:off x="367344" y="2923093"/>
              <a:ext cx="11457312" cy="1865697"/>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10" name="Rectangle 9">
              <a:extLst>
                <a:ext uri="{FF2B5EF4-FFF2-40B4-BE49-F238E27FC236}">
                  <a16:creationId xmlns:a16="http://schemas.microsoft.com/office/drawing/2014/main" id="{E3D9C9A9-4BAE-4962-9C9C-3F0466E863AC}"/>
                </a:ext>
              </a:extLst>
            </p:cNvPr>
            <p:cNvSpPr/>
            <p:nvPr/>
          </p:nvSpPr>
          <p:spPr>
            <a:xfrm>
              <a:off x="772930" y="3131143"/>
              <a:ext cx="10528182" cy="1469318"/>
            </a:xfrm>
            <a:prstGeom prst="rect">
              <a:avLst/>
            </a:prstGeom>
          </p:spPr>
          <p:txBody>
            <a:bodyPr wrap="square">
              <a:spAutoFit/>
            </a:bodyPr>
            <a:lstStyle/>
            <a:p>
              <a:pPr defTabSz="932597"/>
              <a:r>
                <a:rPr lang="en-US" sz="3672" dirty="0">
                  <a:solidFill>
                    <a:prstClr val="white"/>
                  </a:solidFill>
                  <a:latin typeface="Segoe UI"/>
                </a:rPr>
                <a:t>To qualify as a transaction, the logical unit of work must possess all four of the ACID properties.</a:t>
              </a:r>
            </a:p>
          </p:txBody>
        </p:sp>
      </p:grpSp>
      <p:sp>
        <p:nvSpPr>
          <p:cNvPr id="11" name="Title 1">
            <a:extLst>
              <a:ext uri="{FF2B5EF4-FFF2-40B4-BE49-F238E27FC236}">
                <a16:creationId xmlns:a16="http://schemas.microsoft.com/office/drawing/2014/main" id="{E8EDE005-D5F1-4F5F-9877-A44E9D6F7CCE}"/>
              </a:ext>
            </a:extLst>
          </p:cNvPr>
          <p:cNvSpPr txBox="1">
            <a:spLocks/>
          </p:cNvSpPr>
          <p:nvPr/>
        </p:nvSpPr>
        <p:spPr>
          <a:xfrm>
            <a:off x="215327" y="232309"/>
            <a:ext cx="11191240" cy="1165754"/>
          </a:xfrm>
          <a:prstGeom prst="rect">
            <a:avLst/>
          </a:prstGeom>
        </p:spPr>
        <p:txBody>
          <a:bodyPr vert="horz" lIns="93260" tIns="46630" rIns="93260" bIns="4663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defTabSz="466209">
              <a:lnSpc>
                <a:spcPts val="3570"/>
              </a:lnSpc>
            </a:pPr>
            <a:r>
              <a:rPr lang="en-US" altLang="en-US" sz="3672" dirty="0">
                <a:solidFill>
                  <a:prstClr val="black"/>
                </a:solidFill>
                <a:latin typeface="Segoe UI"/>
              </a:rPr>
              <a:t>What is a Transaction?</a:t>
            </a:r>
          </a:p>
        </p:txBody>
      </p:sp>
    </p:spTree>
    <p:extLst>
      <p:ext uri="{BB962C8B-B14F-4D97-AF65-F5344CB8AC3E}">
        <p14:creationId xmlns:p14="http://schemas.microsoft.com/office/powerpoint/2010/main" val="422977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blue database"/>
          <p:cNvSpPr>
            <a:spLocks noChangeAspect="1" noChangeArrowheads="1"/>
          </p:cNvSpPr>
          <p:nvPr/>
        </p:nvSpPr>
        <p:spPr bwMode="auto">
          <a:xfrm>
            <a:off x="159553" y="-147339"/>
            <a:ext cx="310868" cy="3108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 name="AutoShape 4" descr="Image result for blue database"/>
          <p:cNvSpPr>
            <a:spLocks noChangeAspect="1" noChangeArrowheads="1"/>
          </p:cNvSpPr>
          <p:nvPr/>
        </p:nvSpPr>
        <p:spPr bwMode="auto">
          <a:xfrm>
            <a:off x="314987" y="8095"/>
            <a:ext cx="310868" cy="3108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6" name="Title 1"/>
          <p:cNvSpPr txBox="1">
            <a:spLocks/>
          </p:cNvSpPr>
          <p:nvPr/>
        </p:nvSpPr>
        <p:spPr>
          <a:xfrm>
            <a:off x="275480" y="189529"/>
            <a:ext cx="11191240" cy="1165754"/>
          </a:xfrm>
          <a:prstGeom prst="rect">
            <a:avLst/>
          </a:prstGeom>
        </p:spPr>
        <p:txBody>
          <a:bodyPr vert="horz" lIns="93260" tIns="46630" rIns="93260" bIns="4663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defTabSz="466209">
              <a:lnSpc>
                <a:spcPts val="3570"/>
              </a:lnSpc>
            </a:pPr>
            <a:r>
              <a:rPr lang="en-US" altLang="en-US" sz="3672" dirty="0">
                <a:solidFill>
                  <a:prstClr val="black"/>
                </a:solidFill>
                <a:latin typeface="Segoe UI"/>
              </a:rPr>
              <a:t>Logical Units of Work – Auto Commit Transactions</a:t>
            </a:r>
          </a:p>
        </p:txBody>
      </p:sp>
      <p:grpSp>
        <p:nvGrpSpPr>
          <p:cNvPr id="6" name="Group 5">
            <a:extLst>
              <a:ext uri="{FF2B5EF4-FFF2-40B4-BE49-F238E27FC236}">
                <a16:creationId xmlns:a16="http://schemas.microsoft.com/office/drawing/2014/main" id="{4CC667FF-B22B-465A-8DC8-6641F319598E}"/>
              </a:ext>
            </a:extLst>
          </p:cNvPr>
          <p:cNvGrpSpPr/>
          <p:nvPr/>
        </p:nvGrpSpPr>
        <p:grpSpPr>
          <a:xfrm>
            <a:off x="726718" y="1172824"/>
            <a:ext cx="10983038" cy="4928252"/>
            <a:chOff x="612774" y="1132514"/>
            <a:chExt cx="10768662" cy="4832058"/>
          </a:xfrm>
        </p:grpSpPr>
        <p:pic>
          <p:nvPicPr>
            <p:cNvPr id="25" name="Graphic 24" descr="Woman">
              <a:extLst>
                <a:ext uri="{FF2B5EF4-FFF2-40B4-BE49-F238E27FC236}">
                  <a16:creationId xmlns:a16="http://schemas.microsoft.com/office/drawing/2014/main" id="{1CB2FCCC-244E-4E74-875D-A7B83D0E9F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25891" y="1805889"/>
              <a:ext cx="1591515" cy="1591515"/>
            </a:xfrm>
            <a:prstGeom prst="rect">
              <a:avLst/>
            </a:prstGeom>
          </p:spPr>
        </p:pic>
        <p:sp>
          <p:nvSpPr>
            <p:cNvPr id="26" name="Rectangle 25">
              <a:extLst>
                <a:ext uri="{FF2B5EF4-FFF2-40B4-BE49-F238E27FC236}">
                  <a16:creationId xmlns:a16="http://schemas.microsoft.com/office/drawing/2014/main" id="{CADAED4B-70D0-4C3B-8EA4-7069B422819A}"/>
                </a:ext>
              </a:extLst>
            </p:cNvPr>
            <p:cNvSpPr/>
            <p:nvPr/>
          </p:nvSpPr>
          <p:spPr>
            <a:xfrm>
              <a:off x="9706514" y="2367320"/>
              <a:ext cx="1124113" cy="657424"/>
            </a:xfrm>
            <a:prstGeom prst="rect">
              <a:avLst/>
            </a:prstGeom>
            <a:noFill/>
          </p:spPr>
          <p:txBody>
            <a:bodyPr wrap="square" lIns="93260" tIns="46630" rIns="93260" bIns="46630">
              <a:spAutoFit/>
            </a:bodyPr>
            <a:lstStyle/>
            <a:p>
              <a:pPr algn="ctr" defTabSz="932597"/>
              <a:r>
                <a:rPr lang="en-US" sz="3672" dirty="0">
                  <a:ln w="0"/>
                  <a:solidFill>
                    <a:prstClr val="black"/>
                  </a:solidFill>
                  <a:effectLst>
                    <a:outerShdw blurRad="38100" dist="19050" dir="2700000" algn="tl" rotWithShape="0">
                      <a:prstClr val="black">
                        <a:alpha val="40000"/>
                      </a:prstClr>
                    </a:outerShdw>
                  </a:effectLst>
                  <a:latin typeface="Segoe UI"/>
                </a:rPr>
                <a:t>Jane</a:t>
              </a:r>
            </a:p>
          </p:txBody>
        </p:sp>
        <p:grpSp>
          <p:nvGrpSpPr>
            <p:cNvPr id="33" name="Group 32">
              <a:extLst>
                <a:ext uri="{FF2B5EF4-FFF2-40B4-BE49-F238E27FC236}">
                  <a16:creationId xmlns:a16="http://schemas.microsoft.com/office/drawing/2014/main" id="{F5FB84FD-57F0-48EC-B79A-C2A3A342E01F}"/>
                </a:ext>
              </a:extLst>
            </p:cNvPr>
            <p:cNvGrpSpPr/>
            <p:nvPr/>
          </p:nvGrpSpPr>
          <p:grpSpPr>
            <a:xfrm>
              <a:off x="1309104" y="1805889"/>
              <a:ext cx="2363504" cy="1591515"/>
              <a:chOff x="992290" y="1732574"/>
              <a:chExt cx="2363504" cy="1591515"/>
            </a:xfrm>
          </p:grpSpPr>
          <p:pic>
            <p:nvPicPr>
              <p:cNvPr id="28" name="Graphic 27" descr="Man">
                <a:extLst>
                  <a:ext uri="{FF2B5EF4-FFF2-40B4-BE49-F238E27FC236}">
                    <a16:creationId xmlns:a16="http://schemas.microsoft.com/office/drawing/2014/main" id="{E6BEB965-2FBE-4B12-B559-DF9399BA16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64279" y="1732574"/>
                <a:ext cx="1591515" cy="1591515"/>
              </a:xfrm>
              <a:prstGeom prst="rect">
                <a:avLst/>
              </a:prstGeom>
            </p:spPr>
          </p:pic>
          <p:sp>
            <p:nvSpPr>
              <p:cNvPr id="29" name="Rectangle 28">
                <a:extLst>
                  <a:ext uri="{FF2B5EF4-FFF2-40B4-BE49-F238E27FC236}">
                    <a16:creationId xmlns:a16="http://schemas.microsoft.com/office/drawing/2014/main" id="{2F04B5DA-F1BD-4F6F-BFC1-394003C40191}"/>
                  </a:ext>
                </a:extLst>
              </p:cNvPr>
              <p:cNvSpPr/>
              <p:nvPr/>
            </p:nvSpPr>
            <p:spPr>
              <a:xfrm>
                <a:off x="992290" y="2294003"/>
                <a:ext cx="1190934" cy="657424"/>
              </a:xfrm>
              <a:prstGeom prst="rect">
                <a:avLst/>
              </a:prstGeom>
              <a:noFill/>
            </p:spPr>
            <p:txBody>
              <a:bodyPr wrap="square" lIns="93260" tIns="46630" rIns="93260" bIns="46630">
                <a:spAutoFit/>
              </a:bodyPr>
              <a:lstStyle/>
              <a:p>
                <a:pPr algn="ctr" defTabSz="932597"/>
                <a:r>
                  <a:rPr lang="en-US" sz="3672" dirty="0">
                    <a:ln w="0"/>
                    <a:solidFill>
                      <a:prstClr val="black"/>
                    </a:solidFill>
                    <a:effectLst>
                      <a:outerShdw blurRad="38100" dist="19050" dir="2700000" algn="tl" rotWithShape="0">
                        <a:prstClr val="black">
                          <a:alpha val="40000"/>
                        </a:prstClr>
                      </a:outerShdw>
                    </a:effectLst>
                    <a:latin typeface="Segoe UI"/>
                  </a:rPr>
                  <a:t>John</a:t>
                </a:r>
              </a:p>
            </p:txBody>
          </p:sp>
        </p:grpSp>
        <p:sp>
          <p:nvSpPr>
            <p:cNvPr id="31" name="Arrow: Right 30">
              <a:extLst>
                <a:ext uri="{FF2B5EF4-FFF2-40B4-BE49-F238E27FC236}">
                  <a16:creationId xmlns:a16="http://schemas.microsoft.com/office/drawing/2014/main" id="{1EABDD45-FA95-4956-9B72-F263097D1441}"/>
                </a:ext>
              </a:extLst>
            </p:cNvPr>
            <p:cNvSpPr/>
            <p:nvPr/>
          </p:nvSpPr>
          <p:spPr>
            <a:xfrm>
              <a:off x="4698745" y="1935147"/>
              <a:ext cx="2596720" cy="1143000"/>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32" name="Rectangle 31">
              <a:extLst>
                <a:ext uri="{FF2B5EF4-FFF2-40B4-BE49-F238E27FC236}">
                  <a16:creationId xmlns:a16="http://schemas.microsoft.com/office/drawing/2014/main" id="{00C59E7A-7437-4BF3-AB7E-BA6E4C9B1DA7}"/>
                </a:ext>
              </a:extLst>
            </p:cNvPr>
            <p:cNvSpPr/>
            <p:nvPr/>
          </p:nvSpPr>
          <p:spPr>
            <a:xfrm>
              <a:off x="5250318" y="2183482"/>
              <a:ext cx="1425730" cy="657424"/>
            </a:xfrm>
            <a:prstGeom prst="rect">
              <a:avLst/>
            </a:prstGeom>
          </p:spPr>
          <p:txBody>
            <a:bodyPr wrap="square">
              <a:spAutoFit/>
            </a:bodyPr>
            <a:lstStyle/>
            <a:p>
              <a:pPr defTabSz="932597"/>
              <a:r>
                <a:rPr lang="en-US" sz="3672" dirty="0">
                  <a:solidFill>
                    <a:prstClr val="white"/>
                  </a:solidFill>
                  <a:latin typeface="Segoe UI"/>
                </a:rPr>
                <a:t>$200</a:t>
              </a:r>
            </a:p>
          </p:txBody>
        </p:sp>
        <p:sp>
          <p:nvSpPr>
            <p:cNvPr id="36" name="Rectangle: Rounded Corners 35">
              <a:extLst>
                <a:ext uri="{FF2B5EF4-FFF2-40B4-BE49-F238E27FC236}">
                  <a16:creationId xmlns:a16="http://schemas.microsoft.com/office/drawing/2014/main" id="{88635BB8-6052-4ECE-8ABD-282DC1A12872}"/>
                </a:ext>
              </a:extLst>
            </p:cNvPr>
            <p:cNvSpPr/>
            <p:nvPr/>
          </p:nvSpPr>
          <p:spPr>
            <a:xfrm>
              <a:off x="612774" y="1132514"/>
              <a:ext cx="3931877" cy="48320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37" name="Rectangle: Rounded Corners 36">
              <a:extLst>
                <a:ext uri="{FF2B5EF4-FFF2-40B4-BE49-F238E27FC236}">
                  <a16:creationId xmlns:a16="http://schemas.microsoft.com/office/drawing/2014/main" id="{6AF83B62-F638-4258-AE19-1F29D18B159F}"/>
                </a:ext>
              </a:extLst>
            </p:cNvPr>
            <p:cNvSpPr/>
            <p:nvPr/>
          </p:nvSpPr>
          <p:spPr>
            <a:xfrm>
              <a:off x="7449559" y="1132514"/>
              <a:ext cx="3931877" cy="48320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nvGrpSpPr>
            <p:cNvPr id="5" name="Group 4">
              <a:extLst>
                <a:ext uri="{FF2B5EF4-FFF2-40B4-BE49-F238E27FC236}">
                  <a16:creationId xmlns:a16="http://schemas.microsoft.com/office/drawing/2014/main" id="{9E599B0E-F234-44BD-AC0B-23BFD8915939}"/>
                </a:ext>
              </a:extLst>
            </p:cNvPr>
            <p:cNvGrpSpPr/>
            <p:nvPr/>
          </p:nvGrpSpPr>
          <p:grpSpPr>
            <a:xfrm>
              <a:off x="694605" y="3651149"/>
              <a:ext cx="3747137" cy="1835492"/>
              <a:chOff x="694605" y="3550481"/>
              <a:chExt cx="3747137" cy="1835492"/>
            </a:xfrm>
          </p:grpSpPr>
          <p:sp>
            <p:nvSpPr>
              <p:cNvPr id="21" name="Rounded Rectangle 3">
                <a:extLst>
                  <a:ext uri="{FF2B5EF4-FFF2-40B4-BE49-F238E27FC236}">
                    <a16:creationId xmlns:a16="http://schemas.microsoft.com/office/drawing/2014/main" id="{393C043D-2280-4D05-9D5F-0D050A42B04A}"/>
                  </a:ext>
                </a:extLst>
              </p:cNvPr>
              <p:cNvSpPr/>
              <p:nvPr/>
            </p:nvSpPr>
            <p:spPr>
              <a:xfrm>
                <a:off x="694605" y="3550481"/>
                <a:ext cx="3747137" cy="1801695"/>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pic>
            <p:nvPicPr>
              <p:cNvPr id="7" name="Picture 6">
                <a:extLst>
                  <a:ext uri="{FF2B5EF4-FFF2-40B4-BE49-F238E27FC236}">
                    <a16:creationId xmlns:a16="http://schemas.microsoft.com/office/drawing/2014/main" id="{C4E79153-446E-4DE0-9BD2-95584B3825BC}"/>
                  </a:ext>
                </a:extLst>
              </p:cNvPr>
              <p:cNvPicPr>
                <a:picLocks noChangeAspect="1"/>
              </p:cNvPicPr>
              <p:nvPr/>
            </p:nvPicPr>
            <p:blipFill>
              <a:blip r:embed="rId6"/>
              <a:stretch>
                <a:fillRect/>
              </a:stretch>
            </p:blipFill>
            <p:spPr>
              <a:xfrm>
                <a:off x="865618" y="3696460"/>
                <a:ext cx="3409950" cy="1209675"/>
              </a:xfrm>
              <a:prstGeom prst="rect">
                <a:avLst/>
              </a:prstGeom>
            </p:spPr>
          </p:pic>
          <p:sp>
            <p:nvSpPr>
              <p:cNvPr id="38" name="Rectangle 37">
                <a:extLst>
                  <a:ext uri="{FF2B5EF4-FFF2-40B4-BE49-F238E27FC236}">
                    <a16:creationId xmlns:a16="http://schemas.microsoft.com/office/drawing/2014/main" id="{5FB1EBEC-46D4-42A3-95A3-B8B96F97E442}"/>
                  </a:ext>
                </a:extLst>
              </p:cNvPr>
              <p:cNvSpPr/>
              <p:nvPr/>
            </p:nvSpPr>
            <p:spPr>
              <a:xfrm>
                <a:off x="1422172" y="4864541"/>
                <a:ext cx="2275224" cy="521432"/>
              </a:xfrm>
              <a:prstGeom prst="rect">
                <a:avLst/>
              </a:prstGeom>
            </p:spPr>
            <p:txBody>
              <a:bodyPr wrap="square">
                <a:spAutoFit/>
              </a:bodyPr>
              <a:lstStyle/>
              <a:p>
                <a:pPr defTabSz="932597"/>
                <a:r>
                  <a:rPr lang="en-US" sz="2856" dirty="0">
                    <a:solidFill>
                      <a:prstClr val="white"/>
                    </a:solidFill>
                    <a:latin typeface="Segoe UI"/>
                  </a:rPr>
                  <a:t>Transaction 1</a:t>
                </a:r>
              </a:p>
            </p:txBody>
          </p:sp>
        </p:grpSp>
        <p:grpSp>
          <p:nvGrpSpPr>
            <p:cNvPr id="4" name="Group 3">
              <a:extLst>
                <a:ext uri="{FF2B5EF4-FFF2-40B4-BE49-F238E27FC236}">
                  <a16:creationId xmlns:a16="http://schemas.microsoft.com/office/drawing/2014/main" id="{25A7046C-B46D-422A-90DD-B9C0BCA92D3E}"/>
                </a:ext>
              </a:extLst>
            </p:cNvPr>
            <p:cNvGrpSpPr/>
            <p:nvPr/>
          </p:nvGrpSpPr>
          <p:grpSpPr>
            <a:xfrm>
              <a:off x="7527310" y="3651149"/>
              <a:ext cx="3781841" cy="1835492"/>
              <a:chOff x="7527310" y="3550481"/>
              <a:chExt cx="3781841" cy="1835492"/>
            </a:xfrm>
          </p:grpSpPr>
          <p:sp>
            <p:nvSpPr>
              <p:cNvPr id="22" name="Rounded Rectangle 3">
                <a:extLst>
                  <a:ext uri="{FF2B5EF4-FFF2-40B4-BE49-F238E27FC236}">
                    <a16:creationId xmlns:a16="http://schemas.microsoft.com/office/drawing/2014/main" id="{32D1F96F-3683-4075-AC11-5EE32177CFF3}"/>
                  </a:ext>
                </a:extLst>
              </p:cNvPr>
              <p:cNvSpPr/>
              <p:nvPr/>
            </p:nvSpPr>
            <p:spPr>
              <a:xfrm>
                <a:off x="7527310" y="3550481"/>
                <a:ext cx="3781841" cy="1801694"/>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pic>
            <p:nvPicPr>
              <p:cNvPr id="20" name="Picture 19">
                <a:extLst>
                  <a:ext uri="{FF2B5EF4-FFF2-40B4-BE49-F238E27FC236}">
                    <a16:creationId xmlns:a16="http://schemas.microsoft.com/office/drawing/2014/main" id="{AED03E70-5A7B-4E15-BCE0-62A5EEB7554E}"/>
                  </a:ext>
                </a:extLst>
              </p:cNvPr>
              <p:cNvPicPr>
                <a:picLocks noChangeAspect="1"/>
              </p:cNvPicPr>
              <p:nvPr/>
            </p:nvPicPr>
            <p:blipFill>
              <a:blip r:embed="rId7"/>
              <a:stretch>
                <a:fillRect/>
              </a:stretch>
            </p:blipFill>
            <p:spPr>
              <a:xfrm>
                <a:off x="7699908" y="3719269"/>
                <a:ext cx="3441531" cy="1162050"/>
              </a:xfrm>
              <a:prstGeom prst="rect">
                <a:avLst/>
              </a:prstGeom>
            </p:spPr>
          </p:pic>
          <p:sp>
            <p:nvSpPr>
              <p:cNvPr id="40" name="Rectangle 39">
                <a:extLst>
                  <a:ext uri="{FF2B5EF4-FFF2-40B4-BE49-F238E27FC236}">
                    <a16:creationId xmlns:a16="http://schemas.microsoft.com/office/drawing/2014/main" id="{CDFEE6B0-8A8D-4912-AFCB-BDE437F3A5C0}"/>
                  </a:ext>
                </a:extLst>
              </p:cNvPr>
              <p:cNvSpPr/>
              <p:nvPr/>
            </p:nvSpPr>
            <p:spPr>
              <a:xfrm>
                <a:off x="8277885" y="4864541"/>
                <a:ext cx="2275224" cy="521432"/>
              </a:xfrm>
              <a:prstGeom prst="rect">
                <a:avLst/>
              </a:prstGeom>
            </p:spPr>
            <p:txBody>
              <a:bodyPr wrap="square">
                <a:spAutoFit/>
              </a:bodyPr>
              <a:lstStyle/>
              <a:p>
                <a:pPr defTabSz="932597"/>
                <a:r>
                  <a:rPr lang="en-US" sz="2856" dirty="0">
                    <a:solidFill>
                      <a:prstClr val="white"/>
                    </a:solidFill>
                    <a:latin typeface="Segoe UI"/>
                  </a:rPr>
                  <a:t>Transaction 2</a:t>
                </a:r>
              </a:p>
            </p:txBody>
          </p:sp>
        </p:grpSp>
      </p:grpSp>
    </p:spTree>
    <p:extLst>
      <p:ext uri="{BB962C8B-B14F-4D97-AF65-F5344CB8AC3E}">
        <p14:creationId xmlns:p14="http://schemas.microsoft.com/office/powerpoint/2010/main" val="258775711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blue database"/>
          <p:cNvSpPr>
            <a:spLocks noChangeAspect="1" noChangeArrowheads="1"/>
          </p:cNvSpPr>
          <p:nvPr/>
        </p:nvSpPr>
        <p:spPr bwMode="auto">
          <a:xfrm>
            <a:off x="159553" y="-147339"/>
            <a:ext cx="310868" cy="3108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 name="AutoShape 4" descr="Image result for blue database"/>
          <p:cNvSpPr>
            <a:spLocks noChangeAspect="1" noChangeArrowheads="1"/>
          </p:cNvSpPr>
          <p:nvPr/>
        </p:nvSpPr>
        <p:spPr bwMode="auto">
          <a:xfrm>
            <a:off x="314987" y="8095"/>
            <a:ext cx="310868" cy="3108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6" name="Title 1"/>
          <p:cNvSpPr txBox="1">
            <a:spLocks/>
          </p:cNvSpPr>
          <p:nvPr/>
        </p:nvSpPr>
        <p:spPr>
          <a:xfrm>
            <a:off x="275480" y="189529"/>
            <a:ext cx="11191240" cy="1165754"/>
          </a:xfrm>
          <a:prstGeom prst="rect">
            <a:avLst/>
          </a:prstGeom>
        </p:spPr>
        <p:txBody>
          <a:bodyPr vert="horz" lIns="93260" tIns="46630" rIns="93260" bIns="4663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defTabSz="466209">
              <a:lnSpc>
                <a:spcPts val="3570"/>
              </a:lnSpc>
            </a:pPr>
            <a:r>
              <a:rPr lang="en-US" altLang="en-US" sz="3672" dirty="0">
                <a:solidFill>
                  <a:prstClr val="black"/>
                </a:solidFill>
                <a:latin typeface="Segoe UI"/>
              </a:rPr>
              <a:t>Single Logical Unit of Work – Explicit Transactions</a:t>
            </a:r>
          </a:p>
        </p:txBody>
      </p:sp>
      <p:grpSp>
        <p:nvGrpSpPr>
          <p:cNvPr id="8" name="Group 7">
            <a:extLst>
              <a:ext uri="{FF2B5EF4-FFF2-40B4-BE49-F238E27FC236}">
                <a16:creationId xmlns:a16="http://schemas.microsoft.com/office/drawing/2014/main" id="{30A88CED-183B-4229-83A9-5BA0D3DF6AD5}"/>
              </a:ext>
            </a:extLst>
          </p:cNvPr>
          <p:cNvGrpSpPr/>
          <p:nvPr/>
        </p:nvGrpSpPr>
        <p:grpSpPr>
          <a:xfrm>
            <a:off x="708370" y="1181705"/>
            <a:ext cx="11019735" cy="5318786"/>
            <a:chOff x="612774" y="1132514"/>
            <a:chExt cx="10804643" cy="5214969"/>
          </a:xfrm>
        </p:grpSpPr>
        <p:pic>
          <p:nvPicPr>
            <p:cNvPr id="25" name="Graphic 24" descr="Woman">
              <a:extLst>
                <a:ext uri="{FF2B5EF4-FFF2-40B4-BE49-F238E27FC236}">
                  <a16:creationId xmlns:a16="http://schemas.microsoft.com/office/drawing/2014/main" id="{1CB2FCCC-244E-4E74-875D-A7B83D0E9F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48314" y="2588578"/>
              <a:ext cx="1591515" cy="1591515"/>
            </a:xfrm>
            <a:prstGeom prst="rect">
              <a:avLst/>
            </a:prstGeom>
          </p:spPr>
        </p:pic>
        <p:sp>
          <p:nvSpPr>
            <p:cNvPr id="26" name="Rectangle 25">
              <a:extLst>
                <a:ext uri="{FF2B5EF4-FFF2-40B4-BE49-F238E27FC236}">
                  <a16:creationId xmlns:a16="http://schemas.microsoft.com/office/drawing/2014/main" id="{CADAED4B-70D0-4C3B-8EA4-7069B422819A}"/>
                </a:ext>
              </a:extLst>
            </p:cNvPr>
            <p:cNvSpPr/>
            <p:nvPr/>
          </p:nvSpPr>
          <p:spPr>
            <a:xfrm>
              <a:off x="9628937" y="3150009"/>
              <a:ext cx="1124113" cy="657424"/>
            </a:xfrm>
            <a:prstGeom prst="rect">
              <a:avLst/>
            </a:prstGeom>
            <a:noFill/>
          </p:spPr>
          <p:txBody>
            <a:bodyPr wrap="square" lIns="93260" tIns="46630" rIns="93260" bIns="46630">
              <a:spAutoFit/>
            </a:bodyPr>
            <a:lstStyle/>
            <a:p>
              <a:pPr algn="ctr" defTabSz="932597"/>
              <a:r>
                <a:rPr lang="en-US" sz="3672" dirty="0">
                  <a:ln w="0"/>
                  <a:solidFill>
                    <a:prstClr val="black"/>
                  </a:solidFill>
                  <a:effectLst>
                    <a:outerShdw blurRad="38100" dist="19050" dir="2700000" algn="tl" rotWithShape="0">
                      <a:prstClr val="black">
                        <a:alpha val="40000"/>
                      </a:prstClr>
                    </a:outerShdw>
                  </a:effectLst>
                  <a:latin typeface="Segoe UI"/>
                </a:rPr>
                <a:t>Jane</a:t>
              </a:r>
            </a:p>
          </p:txBody>
        </p:sp>
        <p:grpSp>
          <p:nvGrpSpPr>
            <p:cNvPr id="33" name="Group 32">
              <a:extLst>
                <a:ext uri="{FF2B5EF4-FFF2-40B4-BE49-F238E27FC236}">
                  <a16:creationId xmlns:a16="http://schemas.microsoft.com/office/drawing/2014/main" id="{F5FB84FD-57F0-48EC-B79A-C2A3A342E01F}"/>
                </a:ext>
              </a:extLst>
            </p:cNvPr>
            <p:cNvGrpSpPr/>
            <p:nvPr/>
          </p:nvGrpSpPr>
          <p:grpSpPr>
            <a:xfrm>
              <a:off x="1275882" y="2588578"/>
              <a:ext cx="2363504" cy="1591515"/>
              <a:chOff x="992290" y="1732574"/>
              <a:chExt cx="2363504" cy="1591515"/>
            </a:xfrm>
          </p:grpSpPr>
          <p:pic>
            <p:nvPicPr>
              <p:cNvPr id="28" name="Graphic 27" descr="Man">
                <a:extLst>
                  <a:ext uri="{FF2B5EF4-FFF2-40B4-BE49-F238E27FC236}">
                    <a16:creationId xmlns:a16="http://schemas.microsoft.com/office/drawing/2014/main" id="{E6BEB965-2FBE-4B12-B559-DF9399BA16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64279" y="1732574"/>
                <a:ext cx="1591515" cy="1591515"/>
              </a:xfrm>
              <a:prstGeom prst="rect">
                <a:avLst/>
              </a:prstGeom>
            </p:spPr>
          </p:pic>
          <p:sp>
            <p:nvSpPr>
              <p:cNvPr id="29" name="Rectangle 28">
                <a:extLst>
                  <a:ext uri="{FF2B5EF4-FFF2-40B4-BE49-F238E27FC236}">
                    <a16:creationId xmlns:a16="http://schemas.microsoft.com/office/drawing/2014/main" id="{2F04B5DA-F1BD-4F6F-BFC1-394003C40191}"/>
                  </a:ext>
                </a:extLst>
              </p:cNvPr>
              <p:cNvSpPr/>
              <p:nvPr/>
            </p:nvSpPr>
            <p:spPr>
              <a:xfrm>
                <a:off x="992290" y="2294003"/>
                <a:ext cx="1190934" cy="657424"/>
              </a:xfrm>
              <a:prstGeom prst="rect">
                <a:avLst/>
              </a:prstGeom>
              <a:noFill/>
            </p:spPr>
            <p:txBody>
              <a:bodyPr wrap="square" lIns="93260" tIns="46630" rIns="93260" bIns="46630">
                <a:spAutoFit/>
              </a:bodyPr>
              <a:lstStyle/>
              <a:p>
                <a:pPr algn="ctr" defTabSz="932597"/>
                <a:r>
                  <a:rPr lang="en-US" sz="3672" dirty="0">
                    <a:ln w="0"/>
                    <a:solidFill>
                      <a:prstClr val="black"/>
                    </a:solidFill>
                    <a:effectLst>
                      <a:outerShdw blurRad="38100" dist="19050" dir="2700000" algn="tl" rotWithShape="0">
                        <a:prstClr val="black">
                          <a:alpha val="40000"/>
                        </a:prstClr>
                      </a:outerShdw>
                    </a:effectLst>
                    <a:latin typeface="Segoe UI"/>
                  </a:rPr>
                  <a:t>John</a:t>
                </a:r>
              </a:p>
            </p:txBody>
          </p:sp>
        </p:grpSp>
        <p:sp>
          <p:nvSpPr>
            <p:cNvPr id="36" name="Rectangle: Rounded Corners 35">
              <a:extLst>
                <a:ext uri="{FF2B5EF4-FFF2-40B4-BE49-F238E27FC236}">
                  <a16:creationId xmlns:a16="http://schemas.microsoft.com/office/drawing/2014/main" id="{88635BB8-6052-4ECE-8ABD-282DC1A12872}"/>
                </a:ext>
              </a:extLst>
            </p:cNvPr>
            <p:cNvSpPr/>
            <p:nvPr/>
          </p:nvSpPr>
          <p:spPr>
            <a:xfrm>
              <a:off x="612774" y="1132514"/>
              <a:ext cx="10804643" cy="463911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38" name="Rectangle 37">
              <a:extLst>
                <a:ext uri="{FF2B5EF4-FFF2-40B4-BE49-F238E27FC236}">
                  <a16:creationId xmlns:a16="http://schemas.microsoft.com/office/drawing/2014/main" id="{5FB1EBEC-46D4-42A3-95A3-B8B96F97E442}"/>
                </a:ext>
              </a:extLst>
            </p:cNvPr>
            <p:cNvSpPr/>
            <p:nvPr/>
          </p:nvSpPr>
          <p:spPr>
            <a:xfrm>
              <a:off x="1422172" y="4864541"/>
              <a:ext cx="2275224" cy="521432"/>
            </a:xfrm>
            <a:prstGeom prst="rect">
              <a:avLst/>
            </a:prstGeom>
          </p:spPr>
          <p:txBody>
            <a:bodyPr wrap="square">
              <a:spAutoFit/>
            </a:bodyPr>
            <a:lstStyle/>
            <a:p>
              <a:pPr defTabSz="932597"/>
              <a:r>
                <a:rPr lang="en-US" sz="2856" dirty="0">
                  <a:solidFill>
                    <a:prstClr val="white"/>
                  </a:solidFill>
                  <a:latin typeface="Segoe UI"/>
                </a:rPr>
                <a:t>Transaction 1</a:t>
              </a:r>
            </a:p>
          </p:txBody>
        </p:sp>
        <p:grpSp>
          <p:nvGrpSpPr>
            <p:cNvPr id="7" name="Group 6">
              <a:extLst>
                <a:ext uri="{FF2B5EF4-FFF2-40B4-BE49-F238E27FC236}">
                  <a16:creationId xmlns:a16="http://schemas.microsoft.com/office/drawing/2014/main" id="{20CB5A57-BE27-4CB4-BD6C-4E3363C5BE0E}"/>
                </a:ext>
              </a:extLst>
            </p:cNvPr>
            <p:cNvGrpSpPr/>
            <p:nvPr/>
          </p:nvGrpSpPr>
          <p:grpSpPr>
            <a:xfrm>
              <a:off x="3808403" y="1809203"/>
              <a:ext cx="4068131" cy="3146945"/>
              <a:chOff x="3747440" y="1809203"/>
              <a:chExt cx="4068131" cy="3146945"/>
            </a:xfrm>
          </p:grpSpPr>
          <p:sp>
            <p:nvSpPr>
              <p:cNvPr id="22" name="Rounded Rectangle 3">
                <a:extLst>
                  <a:ext uri="{FF2B5EF4-FFF2-40B4-BE49-F238E27FC236}">
                    <a16:creationId xmlns:a16="http://schemas.microsoft.com/office/drawing/2014/main" id="{32D1F96F-3683-4075-AC11-5EE32177CFF3}"/>
                  </a:ext>
                </a:extLst>
              </p:cNvPr>
              <p:cNvSpPr/>
              <p:nvPr/>
            </p:nvSpPr>
            <p:spPr>
              <a:xfrm>
                <a:off x="3747440" y="1809203"/>
                <a:ext cx="4068131" cy="3146945"/>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pic>
            <p:nvPicPr>
              <p:cNvPr id="4" name="Picture 3">
                <a:extLst>
                  <a:ext uri="{FF2B5EF4-FFF2-40B4-BE49-F238E27FC236}">
                    <a16:creationId xmlns:a16="http://schemas.microsoft.com/office/drawing/2014/main" id="{77A4C68B-DF2F-4D14-92A9-EE9D25BFE99B}"/>
                  </a:ext>
                </a:extLst>
              </p:cNvPr>
              <p:cNvPicPr>
                <a:picLocks noChangeAspect="1"/>
              </p:cNvPicPr>
              <p:nvPr/>
            </p:nvPicPr>
            <p:blipFill>
              <a:blip r:embed="rId6"/>
              <a:stretch>
                <a:fillRect/>
              </a:stretch>
            </p:blipFill>
            <p:spPr>
              <a:xfrm>
                <a:off x="4172129" y="2148606"/>
                <a:ext cx="3282408" cy="2474479"/>
              </a:xfrm>
              <a:prstGeom prst="rect">
                <a:avLst/>
              </a:prstGeom>
            </p:spPr>
          </p:pic>
        </p:grpSp>
        <p:grpSp>
          <p:nvGrpSpPr>
            <p:cNvPr id="5" name="Group 4">
              <a:extLst>
                <a:ext uri="{FF2B5EF4-FFF2-40B4-BE49-F238E27FC236}">
                  <a16:creationId xmlns:a16="http://schemas.microsoft.com/office/drawing/2014/main" id="{13C5B8C2-B6DB-4ACE-AC22-52E550E8DF10}"/>
                </a:ext>
              </a:extLst>
            </p:cNvPr>
            <p:cNvGrpSpPr/>
            <p:nvPr/>
          </p:nvGrpSpPr>
          <p:grpSpPr>
            <a:xfrm>
              <a:off x="4716735" y="5204483"/>
              <a:ext cx="2596720" cy="1143000"/>
              <a:chOff x="4797640" y="1224320"/>
              <a:chExt cx="2596720" cy="1143000"/>
            </a:xfrm>
          </p:grpSpPr>
          <p:sp>
            <p:nvSpPr>
              <p:cNvPr id="31" name="Arrow: Right 30">
                <a:extLst>
                  <a:ext uri="{FF2B5EF4-FFF2-40B4-BE49-F238E27FC236}">
                    <a16:creationId xmlns:a16="http://schemas.microsoft.com/office/drawing/2014/main" id="{1EABDD45-FA95-4956-9B72-F263097D1441}"/>
                  </a:ext>
                </a:extLst>
              </p:cNvPr>
              <p:cNvSpPr/>
              <p:nvPr/>
            </p:nvSpPr>
            <p:spPr>
              <a:xfrm>
                <a:off x="4797640" y="1224320"/>
                <a:ext cx="2596720" cy="1143000"/>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32" name="Rectangle 31">
                <a:extLst>
                  <a:ext uri="{FF2B5EF4-FFF2-40B4-BE49-F238E27FC236}">
                    <a16:creationId xmlns:a16="http://schemas.microsoft.com/office/drawing/2014/main" id="{00C59E7A-7437-4BF3-AB7E-BA6E4C9B1DA7}"/>
                  </a:ext>
                </a:extLst>
              </p:cNvPr>
              <p:cNvSpPr/>
              <p:nvPr/>
            </p:nvSpPr>
            <p:spPr>
              <a:xfrm>
                <a:off x="5349213" y="1472655"/>
                <a:ext cx="1425730" cy="657424"/>
              </a:xfrm>
              <a:prstGeom prst="rect">
                <a:avLst/>
              </a:prstGeom>
            </p:spPr>
            <p:txBody>
              <a:bodyPr wrap="square">
                <a:spAutoFit/>
              </a:bodyPr>
              <a:lstStyle/>
              <a:p>
                <a:pPr defTabSz="932597"/>
                <a:r>
                  <a:rPr lang="en-US" sz="3672" dirty="0">
                    <a:solidFill>
                      <a:prstClr val="white"/>
                    </a:solidFill>
                    <a:latin typeface="Segoe UI"/>
                  </a:rPr>
                  <a:t>$200</a:t>
                </a:r>
              </a:p>
            </p:txBody>
          </p:sp>
        </p:grpSp>
      </p:grpSp>
    </p:spTree>
    <p:extLst>
      <p:ext uri="{BB962C8B-B14F-4D97-AF65-F5344CB8AC3E}">
        <p14:creationId xmlns:p14="http://schemas.microsoft.com/office/powerpoint/2010/main" val="286236117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4E2B7-79FF-4617-873E-2312630805F2}"/>
              </a:ext>
            </a:extLst>
          </p:cNvPr>
          <p:cNvSpPr>
            <a:spLocks noGrp="1"/>
          </p:cNvSpPr>
          <p:nvPr>
            <p:ph type="title"/>
          </p:nvPr>
        </p:nvSpPr>
        <p:spPr/>
        <p:txBody>
          <a:bodyPr/>
          <a:lstStyle/>
          <a:p>
            <a:r>
              <a:rPr lang="en-US" dirty="0"/>
              <a:t>SQL Server Performance Killers</a:t>
            </a:r>
          </a:p>
        </p:txBody>
      </p:sp>
      <p:pic>
        <p:nvPicPr>
          <p:cNvPr id="3" name="Picture 2" descr="cover">
            <a:extLst>
              <a:ext uri="{FF2B5EF4-FFF2-40B4-BE49-F238E27FC236}">
                <a16:creationId xmlns:a16="http://schemas.microsoft.com/office/drawing/2014/main" id="{B2EB9229-9CC0-4061-99B9-C1E18EB71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2883" y="1363662"/>
            <a:ext cx="3226659" cy="45974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3CDA21-6465-4BC4-9ACB-6C414FB0E562}"/>
              </a:ext>
            </a:extLst>
          </p:cNvPr>
          <p:cNvSpPr txBox="1"/>
          <p:nvPr/>
        </p:nvSpPr>
        <p:spPr>
          <a:xfrm>
            <a:off x="503237" y="1074712"/>
            <a:ext cx="7391400" cy="594932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Poor Indexing</a:t>
            </a:r>
          </a:p>
          <a:p>
            <a:pPr>
              <a:lnSpc>
                <a:spcPct val="90000"/>
              </a:lnSpc>
              <a:spcAft>
                <a:spcPts val="600"/>
              </a:spcAft>
            </a:pPr>
            <a:r>
              <a:rPr lang="en-US" sz="2400" dirty="0">
                <a:gradFill>
                  <a:gsLst>
                    <a:gs pos="2917">
                      <a:schemeClr val="tx1"/>
                    </a:gs>
                    <a:gs pos="30000">
                      <a:schemeClr val="tx1"/>
                    </a:gs>
                  </a:gsLst>
                  <a:lin ang="5400000" scaled="0"/>
                </a:gradFill>
              </a:rPr>
              <a:t>Inaccurate Statistics</a:t>
            </a:r>
          </a:p>
          <a:p>
            <a:pPr>
              <a:lnSpc>
                <a:spcPct val="90000"/>
              </a:lnSpc>
              <a:spcAft>
                <a:spcPts val="600"/>
              </a:spcAft>
            </a:pPr>
            <a:r>
              <a:rPr lang="en-US" sz="2400" dirty="0">
                <a:gradFill>
                  <a:gsLst>
                    <a:gs pos="2917">
                      <a:schemeClr val="tx1"/>
                    </a:gs>
                    <a:gs pos="30000">
                      <a:schemeClr val="tx1"/>
                    </a:gs>
                  </a:gsLst>
                  <a:lin ang="5400000" scaled="0"/>
                </a:gradFill>
              </a:rPr>
              <a:t>Poor Query Design</a:t>
            </a:r>
          </a:p>
          <a:p>
            <a:pPr>
              <a:lnSpc>
                <a:spcPct val="90000"/>
              </a:lnSpc>
              <a:spcAft>
                <a:spcPts val="600"/>
              </a:spcAft>
            </a:pPr>
            <a:r>
              <a:rPr lang="en-US" sz="2400" dirty="0">
                <a:gradFill>
                  <a:gsLst>
                    <a:gs pos="2917">
                      <a:schemeClr val="tx1"/>
                    </a:gs>
                    <a:gs pos="30000">
                      <a:schemeClr val="tx1"/>
                    </a:gs>
                  </a:gsLst>
                  <a:lin ang="5400000" scaled="0"/>
                </a:gradFill>
              </a:rPr>
              <a:t>Poor Execution Plans</a:t>
            </a:r>
          </a:p>
          <a:p>
            <a:pPr>
              <a:lnSpc>
                <a:spcPct val="90000"/>
              </a:lnSpc>
              <a:spcAft>
                <a:spcPts val="600"/>
              </a:spcAft>
            </a:pPr>
            <a:r>
              <a:rPr lang="en-US" sz="2400" dirty="0">
                <a:gradFill>
                  <a:gsLst>
                    <a:gs pos="2917">
                      <a:schemeClr val="tx1"/>
                    </a:gs>
                    <a:gs pos="30000">
                      <a:schemeClr val="tx1"/>
                    </a:gs>
                  </a:gsLst>
                  <a:lin ang="5400000" scaled="0"/>
                </a:gradFill>
              </a:rPr>
              <a:t>Excessive blocking and deadlocks</a:t>
            </a:r>
          </a:p>
          <a:p>
            <a:pPr>
              <a:lnSpc>
                <a:spcPct val="90000"/>
              </a:lnSpc>
              <a:spcAft>
                <a:spcPts val="600"/>
              </a:spcAft>
            </a:pPr>
            <a:r>
              <a:rPr lang="en-US" sz="2400" dirty="0">
                <a:gradFill>
                  <a:gsLst>
                    <a:gs pos="2917">
                      <a:schemeClr val="tx1"/>
                    </a:gs>
                    <a:gs pos="30000">
                      <a:schemeClr val="tx1"/>
                    </a:gs>
                  </a:gsLst>
                  <a:lin ang="5400000" scaled="0"/>
                </a:gradFill>
              </a:rPr>
              <a:t>Non set-based operations</a:t>
            </a:r>
          </a:p>
          <a:p>
            <a:pPr>
              <a:lnSpc>
                <a:spcPct val="90000"/>
              </a:lnSpc>
              <a:spcAft>
                <a:spcPts val="600"/>
              </a:spcAft>
            </a:pPr>
            <a:r>
              <a:rPr lang="en-US" sz="2400" dirty="0">
                <a:gradFill>
                  <a:gsLst>
                    <a:gs pos="2917">
                      <a:schemeClr val="tx1"/>
                    </a:gs>
                    <a:gs pos="30000">
                      <a:schemeClr val="tx1"/>
                    </a:gs>
                  </a:gsLst>
                  <a:lin ang="5400000" scaled="0"/>
                </a:gradFill>
              </a:rPr>
              <a:t>Poor database design</a:t>
            </a:r>
          </a:p>
          <a:p>
            <a:pPr>
              <a:lnSpc>
                <a:spcPct val="90000"/>
              </a:lnSpc>
              <a:spcAft>
                <a:spcPts val="600"/>
              </a:spcAft>
            </a:pPr>
            <a:r>
              <a:rPr lang="en-US" sz="2400" dirty="0">
                <a:gradFill>
                  <a:gsLst>
                    <a:gs pos="2917">
                      <a:schemeClr val="tx1"/>
                    </a:gs>
                    <a:gs pos="30000">
                      <a:schemeClr val="tx1"/>
                    </a:gs>
                  </a:gsLst>
                  <a:lin ang="5400000" scaled="0"/>
                </a:gradFill>
              </a:rPr>
              <a:t>Excessive fragmentation</a:t>
            </a:r>
          </a:p>
          <a:p>
            <a:pPr>
              <a:lnSpc>
                <a:spcPct val="90000"/>
              </a:lnSpc>
              <a:spcAft>
                <a:spcPts val="600"/>
              </a:spcAft>
            </a:pPr>
            <a:r>
              <a:rPr lang="en-US" sz="2400" dirty="0">
                <a:gradFill>
                  <a:gsLst>
                    <a:gs pos="2917">
                      <a:schemeClr val="tx1"/>
                    </a:gs>
                    <a:gs pos="30000">
                      <a:schemeClr val="tx1"/>
                    </a:gs>
                  </a:gsLst>
                  <a:lin ang="5400000" scaled="0"/>
                </a:gradFill>
              </a:rPr>
              <a:t>Non-reusable execution plans</a:t>
            </a:r>
          </a:p>
          <a:p>
            <a:pPr>
              <a:lnSpc>
                <a:spcPct val="90000"/>
              </a:lnSpc>
              <a:spcAft>
                <a:spcPts val="600"/>
              </a:spcAft>
            </a:pPr>
            <a:r>
              <a:rPr lang="en-US" sz="2400" dirty="0">
                <a:gradFill>
                  <a:gsLst>
                    <a:gs pos="2917">
                      <a:schemeClr val="tx1"/>
                    </a:gs>
                    <a:gs pos="30000">
                      <a:schemeClr val="tx1"/>
                    </a:gs>
                  </a:gsLst>
                  <a:lin ang="5400000" scaled="0"/>
                </a:gradFill>
              </a:rPr>
              <a:t>Frequent recompilation of queries</a:t>
            </a:r>
          </a:p>
          <a:p>
            <a:pPr>
              <a:lnSpc>
                <a:spcPct val="90000"/>
              </a:lnSpc>
              <a:spcAft>
                <a:spcPts val="600"/>
              </a:spcAft>
            </a:pPr>
            <a:r>
              <a:rPr lang="en-US" sz="2400" dirty="0">
                <a:gradFill>
                  <a:gsLst>
                    <a:gs pos="2917">
                      <a:schemeClr val="tx1"/>
                    </a:gs>
                    <a:gs pos="30000">
                      <a:schemeClr val="tx1"/>
                    </a:gs>
                  </a:gsLst>
                  <a:lin ang="5400000" scaled="0"/>
                </a:gradFill>
              </a:rPr>
              <a:t>Improper use of cursors</a:t>
            </a:r>
          </a:p>
          <a:p>
            <a:pPr>
              <a:lnSpc>
                <a:spcPct val="90000"/>
              </a:lnSpc>
              <a:spcAft>
                <a:spcPts val="600"/>
              </a:spcAft>
            </a:pPr>
            <a:r>
              <a:rPr lang="en-US" sz="2400" dirty="0">
                <a:gradFill>
                  <a:gsLst>
                    <a:gs pos="2917">
                      <a:schemeClr val="tx1"/>
                    </a:gs>
                    <a:gs pos="30000">
                      <a:schemeClr val="tx1"/>
                    </a:gs>
                  </a:gsLst>
                  <a:lin ang="5400000" scaled="0"/>
                </a:gradFill>
              </a:rPr>
              <a:t>Improper configuration of database log</a:t>
            </a:r>
          </a:p>
          <a:p>
            <a:pPr>
              <a:lnSpc>
                <a:spcPct val="90000"/>
              </a:lnSpc>
              <a:spcAft>
                <a:spcPts val="600"/>
              </a:spcAft>
            </a:pPr>
            <a:r>
              <a:rPr lang="en-US" sz="2400" dirty="0">
                <a:gradFill>
                  <a:gsLst>
                    <a:gs pos="2917">
                      <a:schemeClr val="tx1"/>
                    </a:gs>
                    <a:gs pos="30000">
                      <a:schemeClr val="tx1"/>
                    </a:gs>
                  </a:gsLst>
                  <a:lin ang="5400000" scaled="0"/>
                </a:gradFill>
              </a:rPr>
              <a:t>Excessive use or improper configuration of </a:t>
            </a:r>
            <a:r>
              <a:rPr lang="en-US" sz="2400" dirty="0" err="1">
                <a:gradFill>
                  <a:gsLst>
                    <a:gs pos="2917">
                      <a:schemeClr val="tx1"/>
                    </a:gs>
                    <a:gs pos="30000">
                      <a:schemeClr val="tx1"/>
                    </a:gs>
                  </a:gsLst>
                  <a:lin ang="5400000" scaled="0"/>
                </a:gradFill>
              </a:rPr>
              <a:t>tempdb</a:t>
            </a:r>
            <a:r>
              <a:rPr lang="en-US" sz="2400" dirty="0">
                <a:gradFill>
                  <a:gsLst>
                    <a:gs pos="2917">
                      <a:schemeClr val="tx1"/>
                    </a:gs>
                    <a:gs pos="30000">
                      <a:schemeClr val="tx1"/>
                    </a:gs>
                  </a:gsLst>
                  <a:lin ang="5400000" scaled="0"/>
                </a:gradFill>
              </a:rPr>
              <a:t> </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335449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099239" y="1313603"/>
            <a:ext cx="4032314" cy="498715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prstClr val="white"/>
              </a:solidFill>
              <a:latin typeface="Segoe UI"/>
            </a:endParaRPr>
          </a:p>
        </p:txBody>
      </p:sp>
      <p:cxnSp>
        <p:nvCxnSpPr>
          <p:cNvPr id="7" name="Straight Connector 6"/>
          <p:cNvCxnSpPr/>
          <p:nvPr/>
        </p:nvCxnSpPr>
        <p:spPr>
          <a:xfrm>
            <a:off x="2108206" y="4261817"/>
            <a:ext cx="403231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420427" y="4189130"/>
            <a:ext cx="2331508" cy="382308"/>
          </a:xfrm>
          <a:prstGeom prst="rect">
            <a:avLst/>
          </a:prstGeom>
          <a:noFill/>
        </p:spPr>
        <p:txBody>
          <a:bodyPr wrap="square" rtlCol="0">
            <a:spAutoFit/>
          </a:bodyPr>
          <a:lstStyle/>
          <a:p>
            <a:pPr defTabSz="932597">
              <a:defRPr/>
            </a:pPr>
            <a:r>
              <a:rPr lang="en-US" sz="1836" kern="0" dirty="0">
                <a:solidFill>
                  <a:prstClr val="black"/>
                </a:solidFill>
                <a:latin typeface="Segoe UI"/>
              </a:rPr>
              <a:t>Checkpoint</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675" y="1702187"/>
            <a:ext cx="3766282" cy="2098358"/>
          </a:xfrm>
          <a:prstGeom prst="rect">
            <a:avLst/>
          </a:prstGeom>
        </p:spPr>
      </p:pic>
      <p:sp>
        <p:nvSpPr>
          <p:cNvPr id="14" name="TextBox 13"/>
          <p:cNvSpPr txBox="1"/>
          <p:nvPr/>
        </p:nvSpPr>
        <p:spPr>
          <a:xfrm rot="16200000">
            <a:off x="600712" y="3436132"/>
            <a:ext cx="2504898" cy="382308"/>
          </a:xfrm>
          <a:prstGeom prst="rect">
            <a:avLst/>
          </a:prstGeom>
          <a:noFill/>
        </p:spPr>
        <p:txBody>
          <a:bodyPr wrap="square" rtlCol="0">
            <a:spAutoFit/>
          </a:bodyPr>
          <a:lstStyle/>
          <a:p>
            <a:pPr defTabSz="932597">
              <a:defRPr/>
            </a:pPr>
            <a:r>
              <a:rPr lang="en-US" sz="1836" kern="0" dirty="0">
                <a:solidFill>
                  <a:prstClr val="black"/>
                </a:solidFill>
                <a:latin typeface="Segoe UI"/>
              </a:rPr>
              <a:t>AdventureWorks.ldf</a:t>
            </a:r>
          </a:p>
        </p:txBody>
      </p:sp>
      <p:sp>
        <p:nvSpPr>
          <p:cNvPr id="2" name="TextBox 1"/>
          <p:cNvSpPr txBox="1"/>
          <p:nvPr/>
        </p:nvSpPr>
        <p:spPr>
          <a:xfrm>
            <a:off x="7586150" y="5640030"/>
            <a:ext cx="3970131" cy="670445"/>
          </a:xfrm>
          <a:prstGeom prst="rect">
            <a:avLst/>
          </a:prstGeom>
          <a:noFill/>
        </p:spPr>
        <p:txBody>
          <a:bodyPr wrap="square" rtlCol="0">
            <a:spAutoFit/>
          </a:bodyPr>
          <a:lstStyle/>
          <a:p>
            <a:pPr defTabSz="932597"/>
            <a:r>
              <a:rPr lang="en-US" sz="1836" dirty="0">
                <a:solidFill>
                  <a:prstClr val="black"/>
                </a:solidFill>
                <a:latin typeface="Segoe UI"/>
              </a:rPr>
              <a:t>John, don’t forget to demonstrate </a:t>
            </a:r>
          </a:p>
          <a:p>
            <a:pPr defTabSz="932597"/>
            <a:r>
              <a:rPr lang="en-US" sz="1836" dirty="0">
                <a:solidFill>
                  <a:prstClr val="black"/>
                </a:solidFill>
                <a:latin typeface="Segoe UI"/>
              </a:rPr>
              <a:t>SET XACT_ABORT ON</a:t>
            </a:r>
          </a:p>
        </p:txBody>
      </p:sp>
      <p:sp>
        <p:nvSpPr>
          <p:cNvPr id="18" name="Title 1">
            <a:extLst>
              <a:ext uri="{FF2B5EF4-FFF2-40B4-BE49-F238E27FC236}">
                <a16:creationId xmlns:a16="http://schemas.microsoft.com/office/drawing/2014/main" id="{9542EAE9-0013-4975-9861-A9C92659892D}"/>
              </a:ext>
            </a:extLst>
          </p:cNvPr>
          <p:cNvSpPr txBox="1">
            <a:spLocks/>
          </p:cNvSpPr>
          <p:nvPr/>
        </p:nvSpPr>
        <p:spPr>
          <a:xfrm>
            <a:off x="275480" y="189529"/>
            <a:ext cx="11191240" cy="1165754"/>
          </a:xfrm>
          <a:prstGeom prst="rect">
            <a:avLst/>
          </a:prstGeom>
        </p:spPr>
        <p:txBody>
          <a:bodyPr vert="horz" lIns="93260" tIns="46630" rIns="93260" bIns="4663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defTabSz="466209">
              <a:lnSpc>
                <a:spcPts val="3570"/>
              </a:lnSpc>
            </a:pPr>
            <a:r>
              <a:rPr lang="en-US" altLang="en-US" sz="3672" dirty="0">
                <a:solidFill>
                  <a:prstClr val="black"/>
                </a:solidFill>
                <a:latin typeface="Segoe UI"/>
              </a:rPr>
              <a:t>Auto-Commit Transactions without Error Handling</a:t>
            </a:r>
          </a:p>
        </p:txBody>
      </p:sp>
      <p:cxnSp>
        <p:nvCxnSpPr>
          <p:cNvPr id="13" name="Straight Arrow Connector 12">
            <a:extLst>
              <a:ext uri="{FF2B5EF4-FFF2-40B4-BE49-F238E27FC236}">
                <a16:creationId xmlns:a16="http://schemas.microsoft.com/office/drawing/2014/main" id="{14AB579E-5997-4CBB-9254-98425C720A4C}"/>
              </a:ext>
            </a:extLst>
          </p:cNvPr>
          <p:cNvCxnSpPr>
            <a:cxnSpLocks/>
          </p:cNvCxnSpPr>
          <p:nvPr/>
        </p:nvCxnSpPr>
        <p:spPr>
          <a:xfrm flipH="1">
            <a:off x="6278020" y="3497263"/>
            <a:ext cx="1174721" cy="691867"/>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11">
            <a:extLst>
              <a:ext uri="{FF2B5EF4-FFF2-40B4-BE49-F238E27FC236}">
                <a16:creationId xmlns:a16="http://schemas.microsoft.com/office/drawing/2014/main" id="{C73B52B2-D792-4807-8847-E799E5967A10}"/>
              </a:ext>
            </a:extLst>
          </p:cNvPr>
          <p:cNvSpPr/>
          <p:nvPr/>
        </p:nvSpPr>
        <p:spPr>
          <a:xfrm>
            <a:off x="7586149" y="1887097"/>
            <a:ext cx="2953244" cy="310364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prstClr val="white"/>
              </a:solidFill>
              <a:latin typeface="Segoe UI"/>
            </a:endParaRPr>
          </a:p>
        </p:txBody>
      </p:sp>
      <p:sp>
        <p:nvSpPr>
          <p:cNvPr id="23" name="TextBox 22">
            <a:extLst>
              <a:ext uri="{FF2B5EF4-FFF2-40B4-BE49-F238E27FC236}">
                <a16:creationId xmlns:a16="http://schemas.microsoft.com/office/drawing/2014/main" id="{DB3A389E-4EC8-4C52-846D-C2367D0F0AB3}"/>
              </a:ext>
            </a:extLst>
          </p:cNvPr>
          <p:cNvSpPr txBox="1"/>
          <p:nvPr/>
        </p:nvSpPr>
        <p:spPr>
          <a:xfrm>
            <a:off x="7868229" y="4404787"/>
            <a:ext cx="2394171" cy="374846"/>
          </a:xfrm>
          <a:prstGeom prst="rect">
            <a:avLst/>
          </a:prstGeom>
          <a:noFill/>
        </p:spPr>
        <p:txBody>
          <a:bodyPr wrap="square" rtlCol="0">
            <a:spAutoFit/>
          </a:bodyPr>
          <a:lstStyle/>
          <a:p>
            <a:pPr defTabSz="932597">
              <a:defRPr/>
            </a:pPr>
            <a:r>
              <a:rPr lang="en-US" sz="1836" kern="0" dirty="0">
                <a:solidFill>
                  <a:sysClr val="windowText" lastClr="000000"/>
                </a:solidFill>
                <a:latin typeface="Segoe UI"/>
              </a:rPr>
              <a:t>AdventureWorks.mdf</a:t>
            </a:r>
          </a:p>
        </p:txBody>
      </p:sp>
      <p:grpSp>
        <p:nvGrpSpPr>
          <p:cNvPr id="24" name="Group 23">
            <a:extLst>
              <a:ext uri="{FF2B5EF4-FFF2-40B4-BE49-F238E27FC236}">
                <a16:creationId xmlns:a16="http://schemas.microsoft.com/office/drawing/2014/main" id="{ADFB4919-200C-415B-83F9-64428EDC3F61}"/>
              </a:ext>
            </a:extLst>
          </p:cNvPr>
          <p:cNvGrpSpPr/>
          <p:nvPr/>
        </p:nvGrpSpPr>
        <p:grpSpPr>
          <a:xfrm>
            <a:off x="8169026" y="2185223"/>
            <a:ext cx="1787490" cy="2112599"/>
            <a:chOff x="4963829" y="4298078"/>
            <a:chExt cx="1393773" cy="1547244"/>
          </a:xfrm>
        </p:grpSpPr>
        <p:sp>
          <p:nvSpPr>
            <p:cNvPr id="25" name="Cylinder 24">
              <a:extLst>
                <a:ext uri="{FF2B5EF4-FFF2-40B4-BE49-F238E27FC236}">
                  <a16:creationId xmlns:a16="http://schemas.microsoft.com/office/drawing/2014/main" id="{C2505FC8-FDCC-4935-AC12-195C065A6563}"/>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6" name="Cylinder 25">
              <a:extLst>
                <a:ext uri="{FF2B5EF4-FFF2-40B4-BE49-F238E27FC236}">
                  <a16:creationId xmlns:a16="http://schemas.microsoft.com/office/drawing/2014/main" id="{4E6566E8-7D81-48CC-99D8-FEF31EF8A7B1}"/>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7" name="Cylinder 26">
              <a:extLst>
                <a:ext uri="{FF2B5EF4-FFF2-40B4-BE49-F238E27FC236}">
                  <a16:creationId xmlns:a16="http://schemas.microsoft.com/office/drawing/2014/main" id="{58CC6947-D9A7-415B-B02C-2AF6A2FBC858}"/>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spTree>
    <p:extLst>
      <p:ext uri="{BB962C8B-B14F-4D97-AF65-F5344CB8AC3E}">
        <p14:creationId xmlns:p14="http://schemas.microsoft.com/office/powerpoint/2010/main" val="3223711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099239" y="1302230"/>
            <a:ext cx="4032314" cy="49530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prstClr val="white"/>
              </a:solidFill>
              <a:latin typeface="Segoe UI"/>
            </a:endParaRPr>
          </a:p>
        </p:txBody>
      </p:sp>
      <p:cxnSp>
        <p:nvCxnSpPr>
          <p:cNvPr id="7" name="Straight Connector 6"/>
          <p:cNvCxnSpPr/>
          <p:nvPr/>
        </p:nvCxnSpPr>
        <p:spPr>
          <a:xfrm>
            <a:off x="2108206" y="4250444"/>
            <a:ext cx="403231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420427" y="4177757"/>
            <a:ext cx="2331508" cy="382308"/>
          </a:xfrm>
          <a:prstGeom prst="rect">
            <a:avLst/>
          </a:prstGeom>
          <a:noFill/>
        </p:spPr>
        <p:txBody>
          <a:bodyPr wrap="square" rtlCol="0">
            <a:spAutoFit/>
          </a:bodyPr>
          <a:lstStyle/>
          <a:p>
            <a:pPr defTabSz="932597">
              <a:defRPr/>
            </a:pPr>
            <a:r>
              <a:rPr lang="en-US" sz="1836" kern="0" dirty="0">
                <a:solidFill>
                  <a:prstClr val="black"/>
                </a:solidFill>
                <a:latin typeface="Segoe UI"/>
              </a:rPr>
              <a:t>Checkpoint</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702" y="1643938"/>
            <a:ext cx="3598384" cy="2410220"/>
          </a:xfrm>
          <a:prstGeom prst="rect">
            <a:avLst/>
          </a:prstGeom>
        </p:spPr>
      </p:pic>
      <p:sp>
        <p:nvSpPr>
          <p:cNvPr id="15" name="Title 1">
            <a:extLst>
              <a:ext uri="{FF2B5EF4-FFF2-40B4-BE49-F238E27FC236}">
                <a16:creationId xmlns:a16="http://schemas.microsoft.com/office/drawing/2014/main" id="{AEA38BEA-822E-41AA-85F3-317910237072}"/>
              </a:ext>
            </a:extLst>
          </p:cNvPr>
          <p:cNvSpPr txBox="1">
            <a:spLocks/>
          </p:cNvSpPr>
          <p:nvPr/>
        </p:nvSpPr>
        <p:spPr>
          <a:xfrm>
            <a:off x="275480" y="189529"/>
            <a:ext cx="11191240" cy="1165754"/>
          </a:xfrm>
          <a:prstGeom prst="rect">
            <a:avLst/>
          </a:prstGeom>
        </p:spPr>
        <p:txBody>
          <a:bodyPr vert="horz" lIns="93260" tIns="46630" rIns="93260" bIns="4663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defTabSz="466209">
              <a:lnSpc>
                <a:spcPts val="3570"/>
              </a:lnSpc>
            </a:pPr>
            <a:r>
              <a:rPr lang="en-US" altLang="en-US" sz="3672" dirty="0">
                <a:solidFill>
                  <a:prstClr val="black"/>
                </a:solidFill>
                <a:latin typeface="Segoe UI"/>
              </a:rPr>
              <a:t>Explicit Transactions without Error Handling</a:t>
            </a:r>
          </a:p>
        </p:txBody>
      </p:sp>
      <p:cxnSp>
        <p:nvCxnSpPr>
          <p:cNvPr id="13" name="Straight Arrow Connector 12">
            <a:extLst>
              <a:ext uri="{FF2B5EF4-FFF2-40B4-BE49-F238E27FC236}">
                <a16:creationId xmlns:a16="http://schemas.microsoft.com/office/drawing/2014/main" id="{E0500C4E-DBAA-47F2-90F4-081493FFBBD1}"/>
              </a:ext>
            </a:extLst>
          </p:cNvPr>
          <p:cNvCxnSpPr>
            <a:cxnSpLocks/>
          </p:cNvCxnSpPr>
          <p:nvPr/>
        </p:nvCxnSpPr>
        <p:spPr>
          <a:xfrm flipH="1">
            <a:off x="6278020" y="3497263"/>
            <a:ext cx="1174721" cy="691867"/>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07118F1-A4CA-4AE1-A2F9-891CA12D380E}"/>
              </a:ext>
            </a:extLst>
          </p:cNvPr>
          <p:cNvSpPr txBox="1"/>
          <p:nvPr/>
        </p:nvSpPr>
        <p:spPr>
          <a:xfrm rot="16200000">
            <a:off x="600712" y="3436132"/>
            <a:ext cx="2504898" cy="382308"/>
          </a:xfrm>
          <a:prstGeom prst="rect">
            <a:avLst/>
          </a:prstGeom>
          <a:noFill/>
        </p:spPr>
        <p:txBody>
          <a:bodyPr wrap="square" rtlCol="0">
            <a:spAutoFit/>
          </a:bodyPr>
          <a:lstStyle/>
          <a:p>
            <a:pPr defTabSz="932597">
              <a:defRPr/>
            </a:pPr>
            <a:r>
              <a:rPr lang="en-US" sz="1836" kern="0" dirty="0">
                <a:solidFill>
                  <a:prstClr val="black"/>
                </a:solidFill>
                <a:latin typeface="Segoe UI"/>
              </a:rPr>
              <a:t>AdventureWorks.ldf</a:t>
            </a:r>
          </a:p>
        </p:txBody>
      </p:sp>
      <p:sp>
        <p:nvSpPr>
          <p:cNvPr id="22" name="Rounded Rectangle 11">
            <a:extLst>
              <a:ext uri="{FF2B5EF4-FFF2-40B4-BE49-F238E27FC236}">
                <a16:creationId xmlns:a16="http://schemas.microsoft.com/office/drawing/2014/main" id="{B17E24E3-B9A7-486E-94DB-77419F2A2A70}"/>
              </a:ext>
            </a:extLst>
          </p:cNvPr>
          <p:cNvSpPr/>
          <p:nvPr/>
        </p:nvSpPr>
        <p:spPr>
          <a:xfrm>
            <a:off x="7586149" y="1887097"/>
            <a:ext cx="2953244" cy="310364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prstClr val="white"/>
              </a:solidFill>
              <a:latin typeface="Segoe UI"/>
            </a:endParaRPr>
          </a:p>
        </p:txBody>
      </p:sp>
      <p:sp>
        <p:nvSpPr>
          <p:cNvPr id="23" name="TextBox 22">
            <a:extLst>
              <a:ext uri="{FF2B5EF4-FFF2-40B4-BE49-F238E27FC236}">
                <a16:creationId xmlns:a16="http://schemas.microsoft.com/office/drawing/2014/main" id="{022CF9E7-7C53-4D2D-95EA-019B41796F49}"/>
              </a:ext>
            </a:extLst>
          </p:cNvPr>
          <p:cNvSpPr txBox="1"/>
          <p:nvPr/>
        </p:nvSpPr>
        <p:spPr>
          <a:xfrm>
            <a:off x="7868229" y="4404787"/>
            <a:ext cx="2394171" cy="374846"/>
          </a:xfrm>
          <a:prstGeom prst="rect">
            <a:avLst/>
          </a:prstGeom>
          <a:noFill/>
        </p:spPr>
        <p:txBody>
          <a:bodyPr wrap="square" rtlCol="0">
            <a:spAutoFit/>
          </a:bodyPr>
          <a:lstStyle/>
          <a:p>
            <a:pPr defTabSz="932597">
              <a:defRPr/>
            </a:pPr>
            <a:r>
              <a:rPr lang="en-US" sz="1836" kern="0" dirty="0">
                <a:solidFill>
                  <a:sysClr val="windowText" lastClr="000000"/>
                </a:solidFill>
                <a:latin typeface="Segoe UI"/>
              </a:rPr>
              <a:t>AdventureWorks.mdf</a:t>
            </a:r>
          </a:p>
        </p:txBody>
      </p:sp>
      <p:grpSp>
        <p:nvGrpSpPr>
          <p:cNvPr id="24" name="Group 23">
            <a:extLst>
              <a:ext uri="{FF2B5EF4-FFF2-40B4-BE49-F238E27FC236}">
                <a16:creationId xmlns:a16="http://schemas.microsoft.com/office/drawing/2014/main" id="{98CB16EF-401F-4A70-99C9-F538BB45D665}"/>
              </a:ext>
            </a:extLst>
          </p:cNvPr>
          <p:cNvGrpSpPr/>
          <p:nvPr/>
        </p:nvGrpSpPr>
        <p:grpSpPr>
          <a:xfrm>
            <a:off x="8169026" y="2185223"/>
            <a:ext cx="1787490" cy="2112599"/>
            <a:chOff x="4963829" y="4298078"/>
            <a:chExt cx="1393773" cy="1547244"/>
          </a:xfrm>
        </p:grpSpPr>
        <p:sp>
          <p:nvSpPr>
            <p:cNvPr id="25" name="Cylinder 24">
              <a:extLst>
                <a:ext uri="{FF2B5EF4-FFF2-40B4-BE49-F238E27FC236}">
                  <a16:creationId xmlns:a16="http://schemas.microsoft.com/office/drawing/2014/main" id="{21D11CD2-BB55-49F0-8E0E-619AAEAD064B}"/>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6" name="Cylinder 25">
              <a:extLst>
                <a:ext uri="{FF2B5EF4-FFF2-40B4-BE49-F238E27FC236}">
                  <a16:creationId xmlns:a16="http://schemas.microsoft.com/office/drawing/2014/main" id="{CE56650D-8886-4149-9266-F5E35BCE8CBF}"/>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7" name="Cylinder 26">
              <a:extLst>
                <a:ext uri="{FF2B5EF4-FFF2-40B4-BE49-F238E27FC236}">
                  <a16:creationId xmlns:a16="http://schemas.microsoft.com/office/drawing/2014/main" id="{3AB4D714-B311-4E37-83F2-F5503973F284}"/>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spTree>
    <p:extLst>
      <p:ext uri="{BB962C8B-B14F-4D97-AF65-F5344CB8AC3E}">
        <p14:creationId xmlns:p14="http://schemas.microsoft.com/office/powerpoint/2010/main" val="868567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099239" y="1279484"/>
            <a:ext cx="4032314" cy="507814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prstClr val="white"/>
              </a:solidFill>
              <a:latin typeface="Segoe UI"/>
            </a:endParaRPr>
          </a:p>
        </p:txBody>
      </p:sp>
      <p:cxnSp>
        <p:nvCxnSpPr>
          <p:cNvPr id="7" name="Straight Connector 6"/>
          <p:cNvCxnSpPr/>
          <p:nvPr/>
        </p:nvCxnSpPr>
        <p:spPr>
          <a:xfrm>
            <a:off x="2108206" y="5249919"/>
            <a:ext cx="403231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420427" y="5177231"/>
            <a:ext cx="2331508" cy="382308"/>
          </a:xfrm>
          <a:prstGeom prst="rect">
            <a:avLst/>
          </a:prstGeom>
          <a:noFill/>
        </p:spPr>
        <p:txBody>
          <a:bodyPr wrap="square" rtlCol="0">
            <a:spAutoFit/>
          </a:bodyPr>
          <a:lstStyle/>
          <a:p>
            <a:pPr defTabSz="932597">
              <a:defRPr/>
            </a:pPr>
            <a:r>
              <a:rPr lang="en-US" sz="1836" kern="0" dirty="0">
                <a:solidFill>
                  <a:prstClr val="black"/>
                </a:solidFill>
                <a:latin typeface="Segoe UI"/>
              </a:rPr>
              <a:t>Checkpoint</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4674" y="1571379"/>
            <a:ext cx="3749301" cy="3502575"/>
          </a:xfrm>
          <a:prstGeom prst="rect">
            <a:avLst/>
          </a:prstGeom>
        </p:spPr>
      </p:pic>
      <p:sp>
        <p:nvSpPr>
          <p:cNvPr id="12" name="Rounded Rectangle 11"/>
          <p:cNvSpPr/>
          <p:nvPr/>
        </p:nvSpPr>
        <p:spPr>
          <a:xfrm>
            <a:off x="7586149" y="1887097"/>
            <a:ext cx="2953244" cy="310364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prstClr val="white"/>
              </a:solidFill>
              <a:latin typeface="Segoe UI"/>
            </a:endParaRPr>
          </a:p>
        </p:txBody>
      </p:sp>
      <p:sp>
        <p:nvSpPr>
          <p:cNvPr id="13" name="Title 1">
            <a:extLst>
              <a:ext uri="{FF2B5EF4-FFF2-40B4-BE49-F238E27FC236}">
                <a16:creationId xmlns:a16="http://schemas.microsoft.com/office/drawing/2014/main" id="{0CB4F281-62AF-4C3E-9F7E-0ACBA09F6E0E}"/>
              </a:ext>
            </a:extLst>
          </p:cNvPr>
          <p:cNvSpPr txBox="1">
            <a:spLocks/>
          </p:cNvSpPr>
          <p:nvPr/>
        </p:nvSpPr>
        <p:spPr>
          <a:xfrm>
            <a:off x="275480" y="189529"/>
            <a:ext cx="11191240" cy="1165754"/>
          </a:xfrm>
          <a:prstGeom prst="rect">
            <a:avLst/>
          </a:prstGeom>
        </p:spPr>
        <p:txBody>
          <a:bodyPr vert="horz" lIns="93260" tIns="46630" rIns="93260" bIns="4663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defTabSz="466209">
              <a:lnSpc>
                <a:spcPts val="3570"/>
              </a:lnSpc>
            </a:pPr>
            <a:r>
              <a:rPr lang="en-US" altLang="en-US" sz="3672" dirty="0">
                <a:solidFill>
                  <a:prstClr val="black"/>
                </a:solidFill>
                <a:latin typeface="Segoe UI"/>
              </a:rPr>
              <a:t>Explicit Transactions with Error Handling</a:t>
            </a:r>
          </a:p>
        </p:txBody>
      </p:sp>
      <p:cxnSp>
        <p:nvCxnSpPr>
          <p:cNvPr id="15" name="Straight Arrow Connector 14">
            <a:extLst>
              <a:ext uri="{FF2B5EF4-FFF2-40B4-BE49-F238E27FC236}">
                <a16:creationId xmlns:a16="http://schemas.microsoft.com/office/drawing/2014/main" id="{6BEDF3EB-9892-4196-85BB-33E4542A2FE8}"/>
              </a:ext>
            </a:extLst>
          </p:cNvPr>
          <p:cNvCxnSpPr>
            <a:cxnSpLocks/>
          </p:cNvCxnSpPr>
          <p:nvPr/>
        </p:nvCxnSpPr>
        <p:spPr>
          <a:xfrm flipH="1">
            <a:off x="6286055" y="4485364"/>
            <a:ext cx="1174721" cy="691867"/>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C2298D6-DDC9-49DD-B820-EBE0B353CADA}"/>
              </a:ext>
            </a:extLst>
          </p:cNvPr>
          <p:cNvSpPr txBox="1"/>
          <p:nvPr/>
        </p:nvSpPr>
        <p:spPr>
          <a:xfrm rot="16200000">
            <a:off x="600712" y="3436132"/>
            <a:ext cx="2504898" cy="382308"/>
          </a:xfrm>
          <a:prstGeom prst="rect">
            <a:avLst/>
          </a:prstGeom>
          <a:noFill/>
        </p:spPr>
        <p:txBody>
          <a:bodyPr wrap="square" rtlCol="0">
            <a:spAutoFit/>
          </a:bodyPr>
          <a:lstStyle/>
          <a:p>
            <a:pPr defTabSz="932597">
              <a:defRPr/>
            </a:pPr>
            <a:r>
              <a:rPr lang="en-US" sz="1836" kern="0" dirty="0">
                <a:solidFill>
                  <a:prstClr val="black"/>
                </a:solidFill>
                <a:latin typeface="Segoe UI"/>
              </a:rPr>
              <a:t>AdventureWorks.ldf</a:t>
            </a:r>
          </a:p>
        </p:txBody>
      </p:sp>
      <p:sp>
        <p:nvSpPr>
          <p:cNvPr id="17" name="TextBox 16">
            <a:extLst>
              <a:ext uri="{FF2B5EF4-FFF2-40B4-BE49-F238E27FC236}">
                <a16:creationId xmlns:a16="http://schemas.microsoft.com/office/drawing/2014/main" id="{1B1ABE49-D06E-4DF4-86B3-8B0AD6A424C0}"/>
              </a:ext>
            </a:extLst>
          </p:cNvPr>
          <p:cNvSpPr txBox="1"/>
          <p:nvPr/>
        </p:nvSpPr>
        <p:spPr>
          <a:xfrm>
            <a:off x="7868229" y="4404787"/>
            <a:ext cx="2394171" cy="374846"/>
          </a:xfrm>
          <a:prstGeom prst="rect">
            <a:avLst/>
          </a:prstGeom>
          <a:noFill/>
        </p:spPr>
        <p:txBody>
          <a:bodyPr wrap="square" rtlCol="0">
            <a:spAutoFit/>
          </a:bodyPr>
          <a:lstStyle/>
          <a:p>
            <a:pPr defTabSz="932597">
              <a:defRPr/>
            </a:pPr>
            <a:r>
              <a:rPr lang="en-US" sz="1836" kern="0" dirty="0">
                <a:solidFill>
                  <a:sysClr val="windowText" lastClr="000000"/>
                </a:solidFill>
                <a:latin typeface="Segoe UI"/>
              </a:rPr>
              <a:t>AdventureWorks.mdf</a:t>
            </a:r>
          </a:p>
        </p:txBody>
      </p:sp>
      <p:grpSp>
        <p:nvGrpSpPr>
          <p:cNvPr id="22" name="Group 21">
            <a:extLst>
              <a:ext uri="{FF2B5EF4-FFF2-40B4-BE49-F238E27FC236}">
                <a16:creationId xmlns:a16="http://schemas.microsoft.com/office/drawing/2014/main" id="{9D9AF180-ACA1-44C2-BDE2-5511917C2353}"/>
              </a:ext>
            </a:extLst>
          </p:cNvPr>
          <p:cNvGrpSpPr/>
          <p:nvPr/>
        </p:nvGrpSpPr>
        <p:grpSpPr>
          <a:xfrm>
            <a:off x="8169026" y="2185223"/>
            <a:ext cx="1787490" cy="2112599"/>
            <a:chOff x="4963829" y="4298078"/>
            <a:chExt cx="1393773" cy="1547244"/>
          </a:xfrm>
        </p:grpSpPr>
        <p:sp>
          <p:nvSpPr>
            <p:cNvPr id="23" name="Cylinder 22">
              <a:extLst>
                <a:ext uri="{FF2B5EF4-FFF2-40B4-BE49-F238E27FC236}">
                  <a16:creationId xmlns:a16="http://schemas.microsoft.com/office/drawing/2014/main" id="{7BCF22AA-59D2-4A66-8CF0-8C018093B474}"/>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4" name="Cylinder 23">
              <a:extLst>
                <a:ext uri="{FF2B5EF4-FFF2-40B4-BE49-F238E27FC236}">
                  <a16:creationId xmlns:a16="http://schemas.microsoft.com/office/drawing/2014/main" id="{2206546A-EDC1-49E2-A276-61EC5984083E}"/>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5" name="Cylinder 24">
              <a:extLst>
                <a:ext uri="{FF2B5EF4-FFF2-40B4-BE49-F238E27FC236}">
                  <a16:creationId xmlns:a16="http://schemas.microsoft.com/office/drawing/2014/main" id="{B7D5FF9C-0CE5-4035-AD91-947A3B76BF5F}"/>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spTree>
    <p:extLst>
      <p:ext uri="{BB962C8B-B14F-4D97-AF65-F5344CB8AC3E}">
        <p14:creationId xmlns:p14="http://schemas.microsoft.com/office/powerpoint/2010/main" val="2973468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710654" y="1230198"/>
            <a:ext cx="9015166" cy="5207035"/>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5" name="Rectangle 4"/>
          <p:cNvSpPr/>
          <p:nvPr/>
        </p:nvSpPr>
        <p:spPr>
          <a:xfrm>
            <a:off x="1937828" y="1764276"/>
            <a:ext cx="8542884" cy="734534"/>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3260" tIns="46630" rIns="93260" bIns="46630">
            <a:spAutoFit/>
          </a:bodyPr>
          <a:lstStyle/>
          <a:p>
            <a:pPr defTabSz="932597"/>
            <a:r>
              <a:rPr lang="en-US" sz="4080" b="1" dirty="0">
                <a:ln w="1905"/>
                <a:solidFill>
                  <a:srgbClr val="1F497D">
                    <a:lumMod val="75000"/>
                  </a:srgbClr>
                </a:solidFill>
                <a:effectLst>
                  <a:innerShdw blurRad="69850" dist="43180" dir="5400000">
                    <a:srgbClr val="000000">
                      <a:alpha val="65000"/>
                    </a:srgbClr>
                  </a:innerShdw>
                </a:effectLst>
                <a:latin typeface="Arial Black" pitchFamily="34" charset="0"/>
              </a:rPr>
              <a:t>A</a:t>
            </a:r>
            <a:r>
              <a:rPr lang="en-US" sz="408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tomicity – </a:t>
            </a:r>
            <a:r>
              <a:rPr lang="en-US" sz="4080" b="1" dirty="0">
                <a:ln w="1905"/>
                <a:solidFill>
                  <a:prstClr val="black"/>
                </a:solidFill>
                <a:effectLst>
                  <a:innerShdw blurRad="69850" dist="43180" dir="5400000">
                    <a:srgbClr val="000000">
                      <a:alpha val="65000"/>
                    </a:srgbClr>
                  </a:innerShdw>
                </a:effectLst>
                <a:latin typeface="Arial Black" pitchFamily="34" charset="0"/>
              </a:rPr>
              <a:t>All or Nothing</a:t>
            </a:r>
            <a:r>
              <a:rPr lang="en-US" sz="408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 </a:t>
            </a:r>
          </a:p>
        </p:txBody>
      </p:sp>
      <p:sp>
        <p:nvSpPr>
          <p:cNvPr id="6" name="Rectangle 5"/>
          <p:cNvSpPr/>
          <p:nvPr/>
        </p:nvSpPr>
        <p:spPr>
          <a:xfrm>
            <a:off x="1919893" y="2848118"/>
            <a:ext cx="8560820" cy="734534"/>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3260" tIns="46630" rIns="93260" bIns="46630">
            <a:spAutoFit/>
          </a:bodyPr>
          <a:lstStyle/>
          <a:p>
            <a:pPr defTabSz="932597"/>
            <a:r>
              <a:rPr lang="en-US" sz="408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408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onsistent – </a:t>
            </a:r>
            <a:r>
              <a:rPr lang="en-US" sz="4080" b="1" dirty="0">
                <a:ln w="1905"/>
                <a:solidFill>
                  <a:prstClr val="black"/>
                </a:solidFill>
                <a:effectLst>
                  <a:innerShdw blurRad="69850" dist="43180" dir="5400000">
                    <a:srgbClr val="000000">
                      <a:alpha val="65000"/>
                    </a:srgbClr>
                  </a:innerShdw>
                </a:effectLst>
                <a:latin typeface="Arial Black" pitchFamily="34" charset="0"/>
              </a:rPr>
              <a:t>Only valid data</a:t>
            </a:r>
          </a:p>
        </p:txBody>
      </p:sp>
      <p:sp>
        <p:nvSpPr>
          <p:cNvPr id="7" name="Rectangle 6"/>
          <p:cNvSpPr/>
          <p:nvPr/>
        </p:nvSpPr>
        <p:spPr>
          <a:xfrm>
            <a:off x="1931849" y="3931960"/>
            <a:ext cx="8548864" cy="734534"/>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3260" tIns="46630" rIns="93260" bIns="46630">
            <a:spAutoFit/>
          </a:bodyPr>
          <a:lstStyle/>
          <a:p>
            <a:pPr defTabSz="932597"/>
            <a:r>
              <a:rPr lang="en-US" sz="4080" b="1" dirty="0">
                <a:ln w="1905"/>
                <a:solidFill>
                  <a:srgbClr val="1F497D">
                    <a:lumMod val="75000"/>
                  </a:srgbClr>
                </a:solidFill>
                <a:effectLst>
                  <a:innerShdw blurRad="69850" dist="43180" dir="5400000">
                    <a:srgbClr val="000000">
                      <a:alpha val="65000"/>
                    </a:srgbClr>
                  </a:innerShdw>
                </a:effectLst>
                <a:latin typeface="Arial Black" pitchFamily="34" charset="0"/>
              </a:rPr>
              <a:t>I</a:t>
            </a:r>
            <a:r>
              <a:rPr lang="en-US" sz="408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solated – </a:t>
            </a:r>
            <a:r>
              <a:rPr lang="en-US" sz="4080" b="1" dirty="0">
                <a:ln w="1905"/>
                <a:solidFill>
                  <a:prstClr val="black"/>
                </a:solidFill>
                <a:effectLst>
                  <a:innerShdw blurRad="69850" dist="43180" dir="5400000">
                    <a:srgbClr val="000000">
                      <a:alpha val="65000"/>
                    </a:srgbClr>
                  </a:innerShdw>
                </a:effectLst>
                <a:latin typeface="Arial Black" pitchFamily="34" charset="0"/>
              </a:rPr>
              <a:t>No interference</a:t>
            </a:r>
          </a:p>
        </p:txBody>
      </p:sp>
      <p:sp>
        <p:nvSpPr>
          <p:cNvPr id="8" name="Rectangle 7"/>
          <p:cNvSpPr/>
          <p:nvPr/>
        </p:nvSpPr>
        <p:spPr>
          <a:xfrm>
            <a:off x="1943805" y="5015803"/>
            <a:ext cx="8548864" cy="72203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3260" tIns="46630" rIns="93260" bIns="46630">
            <a:spAutoFit/>
          </a:bodyPr>
          <a:lstStyle/>
          <a:p>
            <a:pPr defTabSz="932597"/>
            <a:r>
              <a:rPr lang="en-US" sz="4080" b="1" dirty="0">
                <a:ln w="1905"/>
                <a:solidFill>
                  <a:srgbClr val="1F497D">
                    <a:lumMod val="75000"/>
                  </a:srgbClr>
                </a:solidFill>
                <a:effectLst>
                  <a:innerShdw blurRad="69850" dist="43180" dir="5400000">
                    <a:srgbClr val="000000">
                      <a:alpha val="65000"/>
                    </a:srgbClr>
                  </a:innerShdw>
                </a:effectLst>
                <a:latin typeface="Arial Black" pitchFamily="34" charset="0"/>
              </a:rPr>
              <a:t>D</a:t>
            </a:r>
            <a:r>
              <a:rPr lang="en-US" sz="408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urable – </a:t>
            </a:r>
            <a:r>
              <a:rPr lang="en-US" sz="4080" b="1" dirty="0">
                <a:ln w="1905"/>
                <a:solidFill>
                  <a:prstClr val="black"/>
                </a:solidFill>
                <a:effectLst>
                  <a:innerShdw blurRad="69850" dist="43180" dir="5400000">
                    <a:srgbClr val="000000">
                      <a:alpha val="65000"/>
                    </a:srgbClr>
                  </a:innerShdw>
                </a:effectLst>
                <a:latin typeface="Arial Black" pitchFamily="34" charset="0"/>
              </a:rPr>
              <a:t>Data is recoverable</a:t>
            </a:r>
          </a:p>
        </p:txBody>
      </p:sp>
      <p:sp>
        <p:nvSpPr>
          <p:cNvPr id="10" name="Title 1"/>
          <p:cNvSpPr>
            <a:spLocks noGrp="1"/>
          </p:cNvSpPr>
          <p:nvPr>
            <p:ph type="title" idx="4294967295"/>
          </p:nvPr>
        </p:nvSpPr>
        <p:spPr>
          <a:xfrm>
            <a:off x="622617" y="138379"/>
            <a:ext cx="11191240" cy="862581"/>
          </a:xfrm>
          <a:solidFill>
            <a:schemeClr val="accent4">
              <a:lumMod val="75000"/>
            </a:schemeClr>
          </a:solidFill>
          <a:ln>
            <a:solidFill>
              <a:schemeClr val="accent4">
                <a:lumMod val="75000"/>
              </a:schemeClr>
            </a:solidFill>
          </a:ln>
        </p:spPr>
        <p:style>
          <a:lnRef idx="1">
            <a:schemeClr val="accent1"/>
          </a:lnRef>
          <a:fillRef idx="2">
            <a:schemeClr val="accent1"/>
          </a:fillRef>
          <a:effectRef idx="1">
            <a:schemeClr val="accent1"/>
          </a:effectRef>
          <a:fontRef idx="minor">
            <a:schemeClr val="dk1"/>
          </a:fontRef>
        </p:style>
        <p:txBody>
          <a:bodyPr vert="horz" wrap="square" lIns="93260" tIns="46630" rIns="93260" bIns="46630" rtlCol="0" anchor="t">
            <a:spAutoFit/>
          </a:bodyPr>
          <a:lstStyle/>
          <a:p>
            <a:pPr algn="ctr">
              <a:lnSpc>
                <a:spcPct val="100000"/>
              </a:lnSpc>
            </a:pPr>
            <a:r>
              <a:rPr lang="en-US" altLang="en-US" sz="4896" b="1" dirty="0">
                <a:ln w="1905"/>
                <a:solidFill>
                  <a:schemeClr val="accent4">
                    <a:lumMod val="20000"/>
                    <a:lumOff val="80000"/>
                  </a:schemeClr>
                </a:solidFill>
                <a:effectLst>
                  <a:innerShdw blurRad="69850" dist="43180" dir="5400000">
                    <a:srgbClr val="000000">
                      <a:alpha val="65000"/>
                    </a:srgbClr>
                  </a:innerShdw>
                </a:effectLst>
                <a:latin typeface="Calibri" panose="020F0502020204030204" pitchFamily="34" charset="0"/>
              </a:rPr>
              <a:t>Transactions must pass the ACID test</a:t>
            </a:r>
          </a:p>
        </p:txBody>
      </p:sp>
    </p:spTree>
    <p:extLst>
      <p:ext uri="{BB962C8B-B14F-4D97-AF65-F5344CB8AC3E}">
        <p14:creationId xmlns:p14="http://schemas.microsoft.com/office/powerpoint/2010/main" val="146549632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90904A-1C6A-4388-BE71-3F003B421633}"/>
              </a:ext>
            </a:extLst>
          </p:cNvPr>
          <p:cNvPicPr>
            <a:picLocks noChangeAspect="1"/>
          </p:cNvPicPr>
          <p:nvPr/>
        </p:nvPicPr>
        <p:blipFill>
          <a:blip r:embed="rId2"/>
          <a:stretch>
            <a:fillRect/>
          </a:stretch>
        </p:blipFill>
        <p:spPr>
          <a:xfrm>
            <a:off x="192214" y="993666"/>
            <a:ext cx="9608225" cy="5301769"/>
          </a:xfrm>
          <a:prstGeom prst="rect">
            <a:avLst/>
          </a:prstGeom>
        </p:spPr>
      </p:pic>
      <p:pic>
        <p:nvPicPr>
          <p:cNvPr id="6" name="Picture 5" descr="BatchError"/>
          <p:cNvPicPr/>
          <p:nvPr/>
        </p:nvPicPr>
        <p:blipFill>
          <a:blip r:embed="rId3">
            <a:extLst>
              <a:ext uri="{28A0092B-C50C-407E-A947-70E740481C1C}">
                <a14:useLocalDpi xmlns:a14="http://schemas.microsoft.com/office/drawing/2010/main" val="0"/>
              </a:ext>
            </a:extLst>
          </a:blip>
          <a:srcRect/>
          <a:stretch>
            <a:fillRect/>
          </a:stretch>
        </p:blipFill>
        <p:spPr bwMode="auto">
          <a:xfrm>
            <a:off x="7711514" y="1654259"/>
            <a:ext cx="4368802" cy="2647928"/>
          </a:xfrm>
          <a:prstGeom prst="rect">
            <a:avLst/>
          </a:prstGeom>
          <a:noFill/>
          <a:ln>
            <a:solidFill>
              <a:schemeClr val="accent1"/>
            </a:solidFill>
          </a:ln>
          <a:effectLst>
            <a:outerShdw blurRad="50800" dist="38100" dir="2700000" algn="tl" rotWithShape="0">
              <a:prstClr val="black">
                <a:alpha val="40000"/>
              </a:prstClr>
            </a:outerShdw>
          </a:effectLst>
        </p:spPr>
      </p:pic>
      <p:sp>
        <p:nvSpPr>
          <p:cNvPr id="8" name="Title 1">
            <a:extLst>
              <a:ext uri="{FF2B5EF4-FFF2-40B4-BE49-F238E27FC236}">
                <a16:creationId xmlns:a16="http://schemas.microsoft.com/office/drawing/2014/main" id="{BC1AB25F-AF63-4E53-88D5-F2AF6C4F522A}"/>
              </a:ext>
            </a:extLst>
          </p:cNvPr>
          <p:cNvSpPr txBox="1">
            <a:spLocks/>
          </p:cNvSpPr>
          <p:nvPr/>
        </p:nvSpPr>
        <p:spPr>
          <a:xfrm>
            <a:off x="275480" y="189529"/>
            <a:ext cx="11191240" cy="1165754"/>
          </a:xfrm>
          <a:prstGeom prst="rect">
            <a:avLst/>
          </a:prstGeom>
        </p:spPr>
        <p:txBody>
          <a:bodyPr vert="horz" lIns="93260" tIns="46630" rIns="93260" bIns="4663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defTabSz="466209">
              <a:lnSpc>
                <a:spcPts val="3570"/>
              </a:lnSpc>
            </a:pPr>
            <a:r>
              <a:rPr lang="en-US" altLang="en-US" sz="3672" dirty="0">
                <a:solidFill>
                  <a:prstClr val="black"/>
                </a:solidFill>
                <a:latin typeface="Segoe UI"/>
              </a:rPr>
              <a:t>Working with Transactions</a:t>
            </a:r>
          </a:p>
        </p:txBody>
      </p:sp>
    </p:spTree>
    <p:extLst>
      <p:ext uri="{BB962C8B-B14F-4D97-AF65-F5344CB8AC3E}">
        <p14:creationId xmlns:p14="http://schemas.microsoft.com/office/powerpoint/2010/main" val="4068597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7434" y="1104539"/>
            <a:ext cx="9465925" cy="5444756"/>
          </a:xfrm>
          <a:prstGeom prst="rect">
            <a:avLst/>
          </a:prstGeom>
        </p:spPr>
      </p:pic>
      <p:sp>
        <p:nvSpPr>
          <p:cNvPr id="7" name="Title 1">
            <a:extLst>
              <a:ext uri="{FF2B5EF4-FFF2-40B4-BE49-F238E27FC236}">
                <a16:creationId xmlns:a16="http://schemas.microsoft.com/office/drawing/2014/main" id="{DC7EFB01-96A9-47D4-92FA-E3E7C4682A35}"/>
              </a:ext>
            </a:extLst>
          </p:cNvPr>
          <p:cNvSpPr txBox="1">
            <a:spLocks/>
          </p:cNvSpPr>
          <p:nvPr/>
        </p:nvSpPr>
        <p:spPr>
          <a:xfrm>
            <a:off x="275480" y="189529"/>
            <a:ext cx="11191240" cy="1165754"/>
          </a:xfrm>
          <a:prstGeom prst="rect">
            <a:avLst/>
          </a:prstGeom>
        </p:spPr>
        <p:txBody>
          <a:bodyPr vert="horz" lIns="93260" tIns="46630" rIns="93260" bIns="4663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defTabSz="466209">
              <a:lnSpc>
                <a:spcPts val="3570"/>
              </a:lnSpc>
            </a:pPr>
            <a:r>
              <a:rPr lang="en-US" altLang="en-US" sz="3672" dirty="0">
                <a:solidFill>
                  <a:prstClr val="black"/>
                </a:solidFill>
                <a:latin typeface="Segoe UI"/>
              </a:rPr>
              <a:t>Creating Stored Procedures</a:t>
            </a:r>
          </a:p>
        </p:txBody>
      </p:sp>
    </p:spTree>
    <p:extLst>
      <p:ext uri="{BB962C8B-B14F-4D97-AF65-F5344CB8AC3E}">
        <p14:creationId xmlns:p14="http://schemas.microsoft.com/office/powerpoint/2010/main" val="4012131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7671903" y="2112210"/>
            <a:ext cx="2953244" cy="310364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17" name="Bent Arrow 16"/>
          <p:cNvSpPr/>
          <p:nvPr/>
        </p:nvSpPr>
        <p:spPr>
          <a:xfrm rot="5400000">
            <a:off x="5436816" y="1853938"/>
            <a:ext cx="1335892" cy="1320357"/>
          </a:xfrm>
          <a:prstGeom prst="ben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black"/>
              </a:solidFill>
              <a:latin typeface="Segoe UI"/>
            </a:endParaRPr>
          </a:p>
        </p:txBody>
      </p:sp>
      <p:sp>
        <p:nvSpPr>
          <p:cNvPr id="18" name="Bent Arrow 17"/>
          <p:cNvSpPr/>
          <p:nvPr/>
        </p:nvSpPr>
        <p:spPr>
          <a:xfrm rot="16200000" flipV="1">
            <a:off x="5466822" y="4104921"/>
            <a:ext cx="1335892" cy="1320357"/>
          </a:xfrm>
          <a:prstGeom prst="ben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black"/>
              </a:solidFill>
              <a:latin typeface="Segoe UI"/>
            </a:endParaRPr>
          </a:p>
        </p:txBody>
      </p:sp>
      <p:grpSp>
        <p:nvGrpSpPr>
          <p:cNvPr id="24" name="Group 23">
            <a:extLst>
              <a:ext uri="{FF2B5EF4-FFF2-40B4-BE49-F238E27FC236}">
                <a16:creationId xmlns:a16="http://schemas.microsoft.com/office/drawing/2014/main" id="{99853E08-4BE7-4A37-A148-C69FB7376A49}"/>
              </a:ext>
            </a:extLst>
          </p:cNvPr>
          <p:cNvGrpSpPr/>
          <p:nvPr/>
        </p:nvGrpSpPr>
        <p:grpSpPr>
          <a:xfrm>
            <a:off x="8254780" y="2476127"/>
            <a:ext cx="1787490" cy="2112599"/>
            <a:chOff x="4963829" y="4298078"/>
            <a:chExt cx="1393773" cy="1547244"/>
          </a:xfrm>
        </p:grpSpPr>
        <p:sp>
          <p:nvSpPr>
            <p:cNvPr id="25" name="Cylinder 24">
              <a:extLst>
                <a:ext uri="{FF2B5EF4-FFF2-40B4-BE49-F238E27FC236}">
                  <a16:creationId xmlns:a16="http://schemas.microsoft.com/office/drawing/2014/main" id="{D5B8A228-D65E-4B26-B078-1270B40EE0E5}"/>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7" name="Cylinder 26">
              <a:extLst>
                <a:ext uri="{FF2B5EF4-FFF2-40B4-BE49-F238E27FC236}">
                  <a16:creationId xmlns:a16="http://schemas.microsoft.com/office/drawing/2014/main" id="{E375785A-A54E-4F9F-A641-A57C70D2AEE1}"/>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9" name="Cylinder 28">
              <a:extLst>
                <a:ext uri="{FF2B5EF4-FFF2-40B4-BE49-F238E27FC236}">
                  <a16:creationId xmlns:a16="http://schemas.microsoft.com/office/drawing/2014/main" id="{F0A0EFD7-7C31-449F-8B5D-8528DDC35C58}"/>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sp>
        <p:nvSpPr>
          <p:cNvPr id="7" name="TextBox 6"/>
          <p:cNvSpPr txBox="1"/>
          <p:nvPr/>
        </p:nvSpPr>
        <p:spPr>
          <a:xfrm>
            <a:off x="8281236" y="4627922"/>
            <a:ext cx="1787490" cy="382308"/>
          </a:xfrm>
          <a:prstGeom prst="rect">
            <a:avLst/>
          </a:prstGeom>
          <a:noFill/>
        </p:spPr>
        <p:txBody>
          <a:bodyPr wrap="square" rtlCol="0">
            <a:spAutoFit/>
          </a:bodyPr>
          <a:lstStyle/>
          <a:p>
            <a:pPr defTabSz="932597"/>
            <a:r>
              <a:rPr lang="en-US" sz="1836" dirty="0">
                <a:solidFill>
                  <a:prstClr val="black"/>
                </a:solidFill>
                <a:latin typeface="Segoe UI"/>
              </a:rPr>
              <a:t>TSQL2012.mdf</a:t>
            </a:r>
          </a:p>
        </p:txBody>
      </p:sp>
      <p:sp>
        <p:nvSpPr>
          <p:cNvPr id="9" name="Rounded Rectangle 8"/>
          <p:cNvSpPr/>
          <p:nvPr/>
        </p:nvSpPr>
        <p:spPr>
          <a:xfrm>
            <a:off x="791455" y="1354522"/>
            <a:ext cx="5049748" cy="14432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pic>
        <p:nvPicPr>
          <p:cNvPr id="11" name="Picture 10"/>
          <p:cNvPicPr>
            <a:picLocks noChangeAspect="1"/>
          </p:cNvPicPr>
          <p:nvPr/>
        </p:nvPicPr>
        <p:blipFill>
          <a:blip r:embed="rId2"/>
          <a:stretch>
            <a:fillRect/>
          </a:stretch>
        </p:blipFill>
        <p:spPr>
          <a:xfrm>
            <a:off x="6428733" y="3332185"/>
            <a:ext cx="5492496" cy="724135"/>
          </a:xfrm>
          <a:prstGeom prst="rect">
            <a:avLst/>
          </a:prstGeom>
        </p:spPr>
      </p:pic>
      <p:pic>
        <p:nvPicPr>
          <p:cNvPr id="8" name="Picture 6" descr="Security_Secured.png"/>
          <p:cNvPicPr>
            <a:picLocks noChangeAspect="1"/>
          </p:cNvPicPr>
          <p:nvPr/>
        </p:nvPicPr>
        <p:blipFill>
          <a:blip r:embed="rId3" cstate="print"/>
          <a:srcRect/>
          <a:stretch>
            <a:fillRect/>
          </a:stretch>
        </p:blipFill>
        <p:spPr bwMode="auto">
          <a:xfrm>
            <a:off x="6852445" y="3627120"/>
            <a:ext cx="414490" cy="665452"/>
          </a:xfrm>
          <a:prstGeom prst="rect">
            <a:avLst/>
          </a:prstGeom>
          <a:noFill/>
          <a:ln w="9525">
            <a:noFill/>
            <a:miter lim="800000"/>
            <a:headEnd/>
            <a:tailEnd/>
          </a:ln>
        </p:spPr>
      </p:pic>
      <p:sp>
        <p:nvSpPr>
          <p:cNvPr id="13" name="Rounded Rectangle 12"/>
          <p:cNvSpPr/>
          <p:nvPr/>
        </p:nvSpPr>
        <p:spPr>
          <a:xfrm>
            <a:off x="791455" y="4436394"/>
            <a:ext cx="5049748" cy="14432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0" name="Rounded Rectangle 19"/>
          <p:cNvSpPr/>
          <p:nvPr/>
        </p:nvSpPr>
        <p:spPr>
          <a:xfrm>
            <a:off x="2356508" y="2583336"/>
            <a:ext cx="2015281" cy="47182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19" name="TextBox 18"/>
          <p:cNvSpPr txBox="1"/>
          <p:nvPr/>
        </p:nvSpPr>
        <p:spPr>
          <a:xfrm>
            <a:off x="2541393" y="2630908"/>
            <a:ext cx="2304709" cy="382308"/>
          </a:xfrm>
          <a:prstGeom prst="rect">
            <a:avLst/>
          </a:prstGeom>
          <a:noFill/>
        </p:spPr>
        <p:txBody>
          <a:bodyPr wrap="square" rtlCol="0">
            <a:spAutoFit/>
          </a:bodyPr>
          <a:lstStyle/>
          <a:p>
            <a:pPr defTabSz="932597"/>
            <a:r>
              <a:rPr lang="en-US" sz="1836" dirty="0">
                <a:solidFill>
                  <a:prstClr val="white"/>
                </a:solidFill>
                <a:latin typeface="Segoe UI"/>
              </a:rPr>
              <a:t>Transaction 1</a:t>
            </a:r>
          </a:p>
        </p:txBody>
      </p:sp>
      <p:sp>
        <p:nvSpPr>
          <p:cNvPr id="22" name="Rounded Rectangle 21"/>
          <p:cNvSpPr/>
          <p:nvPr/>
        </p:nvSpPr>
        <p:spPr>
          <a:xfrm>
            <a:off x="2356508" y="4164470"/>
            <a:ext cx="2015281" cy="47182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3" name="TextBox 22"/>
          <p:cNvSpPr txBox="1"/>
          <p:nvPr/>
        </p:nvSpPr>
        <p:spPr>
          <a:xfrm>
            <a:off x="2541393" y="4212042"/>
            <a:ext cx="2304709" cy="382308"/>
          </a:xfrm>
          <a:prstGeom prst="rect">
            <a:avLst/>
          </a:prstGeom>
          <a:noFill/>
        </p:spPr>
        <p:txBody>
          <a:bodyPr wrap="square" rtlCol="0">
            <a:spAutoFit/>
          </a:bodyPr>
          <a:lstStyle/>
          <a:p>
            <a:pPr defTabSz="932597"/>
            <a:r>
              <a:rPr lang="en-US" sz="1836" dirty="0">
                <a:solidFill>
                  <a:prstClr val="white"/>
                </a:solidFill>
                <a:latin typeface="Segoe UI"/>
              </a:rPr>
              <a:t>Transaction 2</a:t>
            </a:r>
          </a:p>
        </p:txBody>
      </p:sp>
      <p:pic>
        <p:nvPicPr>
          <p:cNvPr id="26" name="Picture 25"/>
          <p:cNvPicPr>
            <a:picLocks noChangeAspect="1"/>
          </p:cNvPicPr>
          <p:nvPr/>
        </p:nvPicPr>
        <p:blipFill>
          <a:blip r:embed="rId4"/>
          <a:stretch>
            <a:fillRect/>
          </a:stretch>
        </p:blipFill>
        <p:spPr>
          <a:xfrm>
            <a:off x="926532" y="1475805"/>
            <a:ext cx="4779592" cy="1039464"/>
          </a:xfrm>
          <a:prstGeom prst="rect">
            <a:avLst/>
          </a:prstGeom>
        </p:spPr>
      </p:pic>
      <p:pic>
        <p:nvPicPr>
          <p:cNvPr id="28" name="Picture 27"/>
          <p:cNvPicPr>
            <a:picLocks noChangeAspect="1"/>
          </p:cNvPicPr>
          <p:nvPr/>
        </p:nvPicPr>
        <p:blipFill>
          <a:blip r:embed="rId5"/>
          <a:stretch>
            <a:fillRect/>
          </a:stretch>
        </p:blipFill>
        <p:spPr>
          <a:xfrm>
            <a:off x="893447" y="4721381"/>
            <a:ext cx="4750448" cy="981176"/>
          </a:xfrm>
          <a:prstGeom prst="rect">
            <a:avLst/>
          </a:prstGeom>
        </p:spPr>
      </p:pic>
      <p:sp>
        <p:nvSpPr>
          <p:cNvPr id="21" name="Title 1"/>
          <p:cNvSpPr txBox="1">
            <a:spLocks/>
          </p:cNvSpPr>
          <p:nvPr/>
        </p:nvSpPr>
        <p:spPr>
          <a:xfrm>
            <a:off x="275480" y="189529"/>
            <a:ext cx="11191240" cy="1165754"/>
          </a:xfrm>
          <a:prstGeom prst="rect">
            <a:avLst/>
          </a:prstGeom>
        </p:spPr>
        <p:txBody>
          <a:bodyPr vert="horz" lIns="93260" tIns="46630" rIns="93260" bIns="4663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defTabSz="466209">
              <a:lnSpc>
                <a:spcPts val="3570"/>
              </a:lnSpc>
            </a:pPr>
            <a:r>
              <a:rPr lang="en-US" altLang="en-US" sz="3672" dirty="0">
                <a:solidFill>
                  <a:prstClr val="black"/>
                </a:solidFill>
                <a:latin typeface="Segoe UI"/>
              </a:rPr>
              <a:t>What is a Lock?</a:t>
            </a:r>
          </a:p>
        </p:txBody>
      </p:sp>
    </p:spTree>
    <p:extLst>
      <p:ext uri="{BB962C8B-B14F-4D97-AF65-F5344CB8AC3E}">
        <p14:creationId xmlns:p14="http://schemas.microsoft.com/office/powerpoint/2010/main" val="428385654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p:cNvGraphicFramePr>
            <a:graphicFrameLocks/>
          </p:cNvGraphicFramePr>
          <p:nvPr>
            <p:extLst>
              <p:ext uri="{D42A27DB-BD31-4B8C-83A1-F6EECF244321}">
                <p14:modId xmlns:p14="http://schemas.microsoft.com/office/powerpoint/2010/main" val="3082137939"/>
              </p:ext>
            </p:extLst>
          </p:nvPr>
        </p:nvGraphicFramePr>
        <p:xfrm>
          <a:off x="731837" y="1552654"/>
          <a:ext cx="11223398" cy="4537200"/>
        </p:xfrm>
        <a:graphic>
          <a:graphicData uri="http://schemas.openxmlformats.org/drawingml/2006/table">
            <a:tbl>
              <a:tblPr firstRow="1" bandRow="1">
                <a:tableStyleId>{5C22544A-7EE6-4342-B048-85BDC9FD1C3A}</a:tableStyleId>
              </a:tblPr>
              <a:tblGrid>
                <a:gridCol w="3127157">
                  <a:extLst>
                    <a:ext uri="{9D8B030D-6E8A-4147-A177-3AD203B41FA5}">
                      <a16:colId xmlns:a16="http://schemas.microsoft.com/office/drawing/2014/main" val="20000"/>
                    </a:ext>
                  </a:extLst>
                </a:gridCol>
                <a:gridCol w="1255878">
                  <a:extLst>
                    <a:ext uri="{9D8B030D-6E8A-4147-A177-3AD203B41FA5}">
                      <a16:colId xmlns:a16="http://schemas.microsoft.com/office/drawing/2014/main" val="20001"/>
                    </a:ext>
                  </a:extLst>
                </a:gridCol>
                <a:gridCol w="1821591">
                  <a:extLst>
                    <a:ext uri="{9D8B030D-6E8A-4147-A177-3AD203B41FA5}">
                      <a16:colId xmlns:a16="http://schemas.microsoft.com/office/drawing/2014/main" val="3599796296"/>
                    </a:ext>
                  </a:extLst>
                </a:gridCol>
                <a:gridCol w="3003491">
                  <a:extLst>
                    <a:ext uri="{9D8B030D-6E8A-4147-A177-3AD203B41FA5}">
                      <a16:colId xmlns:a16="http://schemas.microsoft.com/office/drawing/2014/main" val="20002"/>
                    </a:ext>
                  </a:extLst>
                </a:gridCol>
                <a:gridCol w="2015281">
                  <a:extLst>
                    <a:ext uri="{9D8B030D-6E8A-4147-A177-3AD203B41FA5}">
                      <a16:colId xmlns:a16="http://schemas.microsoft.com/office/drawing/2014/main" val="20003"/>
                    </a:ext>
                  </a:extLst>
                </a:gridCol>
              </a:tblGrid>
              <a:tr h="963690">
                <a:tc>
                  <a:txBody>
                    <a:bodyPr/>
                    <a:lstStyle/>
                    <a:p>
                      <a:r>
                        <a:rPr lang="en-AU" sz="2900" dirty="0"/>
                        <a:t>Isolation</a:t>
                      </a:r>
                      <a:r>
                        <a:rPr lang="en-AU" sz="2900" baseline="0" dirty="0"/>
                        <a:t> Level</a:t>
                      </a:r>
                      <a:endParaRPr lang="en-AU" sz="2900" dirty="0"/>
                    </a:p>
                  </a:txBody>
                  <a:tcPr marL="93260" marR="93260" marT="46630" marB="46630">
                    <a:solidFill>
                      <a:schemeClr val="accent4">
                        <a:lumMod val="75000"/>
                      </a:schemeClr>
                    </a:solidFill>
                  </a:tcPr>
                </a:tc>
                <a:tc>
                  <a:txBody>
                    <a:bodyPr/>
                    <a:lstStyle/>
                    <a:p>
                      <a:r>
                        <a:rPr lang="en-AU" sz="2900" dirty="0"/>
                        <a:t>Dirty</a:t>
                      </a:r>
                      <a:r>
                        <a:rPr lang="en-AU" sz="2900" baseline="0" dirty="0"/>
                        <a:t> Read</a:t>
                      </a:r>
                      <a:endParaRPr lang="en-AU" sz="2900" dirty="0"/>
                    </a:p>
                  </a:txBody>
                  <a:tcPr marL="93260" marR="93260" marT="46630" marB="46630">
                    <a:solidFill>
                      <a:schemeClr val="accent4">
                        <a:lumMod val="75000"/>
                      </a:schemeClr>
                    </a:solidFill>
                  </a:tcPr>
                </a:tc>
                <a:tc>
                  <a:txBody>
                    <a:bodyPr/>
                    <a:lstStyle/>
                    <a:p>
                      <a:r>
                        <a:rPr lang="en-AU" sz="2900" dirty="0"/>
                        <a:t>Lost Update</a:t>
                      </a:r>
                    </a:p>
                  </a:txBody>
                  <a:tcPr marL="93260" marR="93260" marT="46630" marB="46630">
                    <a:solidFill>
                      <a:schemeClr val="accent4">
                        <a:lumMod val="75000"/>
                      </a:schemeClr>
                    </a:solidFill>
                  </a:tcPr>
                </a:tc>
                <a:tc>
                  <a:txBody>
                    <a:bodyPr/>
                    <a:lstStyle/>
                    <a:p>
                      <a:r>
                        <a:rPr lang="en-AU" sz="2900" dirty="0"/>
                        <a:t>Nonrepeatable</a:t>
                      </a:r>
                      <a:r>
                        <a:rPr lang="en-AU" sz="2900" baseline="0" dirty="0"/>
                        <a:t> Read</a:t>
                      </a:r>
                      <a:endParaRPr lang="en-AU" sz="2900" dirty="0"/>
                    </a:p>
                  </a:txBody>
                  <a:tcPr marL="93260" marR="93260" marT="46630" marB="46630">
                    <a:solidFill>
                      <a:schemeClr val="accent4">
                        <a:lumMod val="75000"/>
                      </a:schemeClr>
                    </a:solidFill>
                  </a:tcPr>
                </a:tc>
                <a:tc>
                  <a:txBody>
                    <a:bodyPr/>
                    <a:lstStyle/>
                    <a:p>
                      <a:r>
                        <a:rPr lang="en-AU" sz="2900" dirty="0"/>
                        <a:t>Phantoms</a:t>
                      </a:r>
                    </a:p>
                  </a:txBody>
                  <a:tcPr marL="93260" marR="93260" marT="46630" marB="46630">
                    <a:solidFill>
                      <a:schemeClr val="accent4">
                        <a:lumMod val="75000"/>
                      </a:schemeClr>
                    </a:solidFill>
                  </a:tcPr>
                </a:tc>
                <a:extLst>
                  <a:ext uri="{0D108BD9-81ED-4DB2-BD59-A6C34878D82A}">
                    <a16:rowId xmlns:a16="http://schemas.microsoft.com/office/drawing/2014/main" val="10000"/>
                  </a:ext>
                </a:extLst>
              </a:tr>
              <a:tr h="963690">
                <a:tc>
                  <a:txBody>
                    <a:bodyPr/>
                    <a:lstStyle/>
                    <a:p>
                      <a:r>
                        <a:rPr lang="en-AU" sz="2900" dirty="0"/>
                        <a:t>Read</a:t>
                      </a:r>
                      <a:r>
                        <a:rPr lang="en-AU" sz="2900" baseline="0" dirty="0"/>
                        <a:t> uncommitted</a:t>
                      </a:r>
                      <a:endParaRPr lang="en-AU" sz="2900" dirty="0"/>
                    </a:p>
                  </a:txBody>
                  <a:tcPr marL="93260" marR="93260" marT="46630" marB="46630"/>
                </a:tc>
                <a:tc>
                  <a:txBody>
                    <a:bodyPr/>
                    <a:lstStyle/>
                    <a:p>
                      <a:r>
                        <a:rPr lang="en-AU" sz="2900" dirty="0"/>
                        <a:t>Yes</a:t>
                      </a:r>
                    </a:p>
                  </a:txBody>
                  <a:tcPr marL="93260" marR="93260" marT="46630" marB="46630"/>
                </a:tc>
                <a:tc>
                  <a:txBody>
                    <a:bodyPr/>
                    <a:lstStyle/>
                    <a:p>
                      <a:r>
                        <a:rPr lang="en-AU" sz="2900" dirty="0"/>
                        <a:t>Yes</a:t>
                      </a:r>
                    </a:p>
                  </a:txBody>
                  <a:tcPr marL="93260" marR="93260" marT="46630" marB="46630"/>
                </a:tc>
                <a:tc>
                  <a:txBody>
                    <a:bodyPr/>
                    <a:lstStyle/>
                    <a:p>
                      <a:r>
                        <a:rPr lang="en-AU" sz="2900" dirty="0"/>
                        <a:t>Yes</a:t>
                      </a:r>
                    </a:p>
                  </a:txBody>
                  <a:tcPr marL="93260" marR="93260" marT="46630" marB="46630"/>
                </a:tc>
                <a:tc>
                  <a:txBody>
                    <a:bodyPr/>
                    <a:lstStyle/>
                    <a:p>
                      <a:r>
                        <a:rPr lang="en-AU" sz="2900" dirty="0"/>
                        <a:t>Yes</a:t>
                      </a:r>
                    </a:p>
                  </a:txBody>
                  <a:tcPr marL="93260" marR="93260" marT="46630" marB="46630"/>
                </a:tc>
                <a:extLst>
                  <a:ext uri="{0D108BD9-81ED-4DB2-BD59-A6C34878D82A}">
                    <a16:rowId xmlns:a16="http://schemas.microsoft.com/office/drawing/2014/main" val="10001"/>
                  </a:ext>
                </a:extLst>
              </a:tr>
              <a:tr h="963690">
                <a:tc>
                  <a:txBody>
                    <a:bodyPr/>
                    <a:lstStyle/>
                    <a:p>
                      <a:r>
                        <a:rPr lang="en-AU" sz="2900" dirty="0"/>
                        <a:t>Read committed (default)</a:t>
                      </a:r>
                    </a:p>
                  </a:txBody>
                  <a:tcPr marL="93260" marR="93260" marT="46630" marB="46630"/>
                </a:tc>
                <a:tc>
                  <a:txBody>
                    <a:bodyPr/>
                    <a:lstStyle/>
                    <a:p>
                      <a:r>
                        <a:rPr lang="en-AU" sz="2900" dirty="0"/>
                        <a:t>No</a:t>
                      </a:r>
                    </a:p>
                  </a:txBody>
                  <a:tcPr marL="93260" marR="93260" marT="46630" marB="46630"/>
                </a:tc>
                <a:tc>
                  <a:txBody>
                    <a:bodyPr/>
                    <a:lstStyle/>
                    <a:p>
                      <a:r>
                        <a:rPr lang="en-AU" sz="2900" dirty="0"/>
                        <a:t>Yes</a:t>
                      </a:r>
                    </a:p>
                  </a:txBody>
                  <a:tcPr marL="93260" marR="93260" marT="46630" marB="46630"/>
                </a:tc>
                <a:tc>
                  <a:txBody>
                    <a:bodyPr/>
                    <a:lstStyle/>
                    <a:p>
                      <a:r>
                        <a:rPr lang="en-AU" sz="2900" dirty="0"/>
                        <a:t>Yes</a:t>
                      </a:r>
                    </a:p>
                  </a:txBody>
                  <a:tcPr marL="93260" marR="93260" marT="46630" marB="46630"/>
                </a:tc>
                <a:tc>
                  <a:txBody>
                    <a:bodyPr/>
                    <a:lstStyle/>
                    <a:p>
                      <a:r>
                        <a:rPr lang="en-AU" sz="2900" dirty="0"/>
                        <a:t>Yes</a:t>
                      </a:r>
                    </a:p>
                  </a:txBody>
                  <a:tcPr marL="93260" marR="93260" marT="46630" marB="46630"/>
                </a:tc>
                <a:extLst>
                  <a:ext uri="{0D108BD9-81ED-4DB2-BD59-A6C34878D82A}">
                    <a16:rowId xmlns:a16="http://schemas.microsoft.com/office/drawing/2014/main" val="10002"/>
                  </a:ext>
                </a:extLst>
              </a:tr>
              <a:tr h="528475">
                <a:tc>
                  <a:txBody>
                    <a:bodyPr/>
                    <a:lstStyle/>
                    <a:p>
                      <a:r>
                        <a:rPr lang="en-AU" sz="2900" dirty="0"/>
                        <a:t>Repeatable read</a:t>
                      </a:r>
                    </a:p>
                  </a:txBody>
                  <a:tcPr marL="93260" marR="93260" marT="46630" marB="46630"/>
                </a:tc>
                <a:tc>
                  <a:txBody>
                    <a:bodyPr/>
                    <a:lstStyle/>
                    <a:p>
                      <a:r>
                        <a:rPr lang="en-AU" sz="2900" dirty="0"/>
                        <a:t>No</a:t>
                      </a:r>
                    </a:p>
                  </a:txBody>
                  <a:tcPr marL="93260" marR="93260" marT="46630" marB="46630"/>
                </a:tc>
                <a:tc>
                  <a:txBody>
                    <a:bodyPr/>
                    <a:lstStyle/>
                    <a:p>
                      <a:r>
                        <a:rPr lang="en-AU" sz="2900" dirty="0"/>
                        <a:t>No</a:t>
                      </a:r>
                    </a:p>
                  </a:txBody>
                  <a:tcPr marL="93260" marR="93260" marT="46630" marB="46630"/>
                </a:tc>
                <a:tc>
                  <a:txBody>
                    <a:bodyPr/>
                    <a:lstStyle/>
                    <a:p>
                      <a:r>
                        <a:rPr lang="en-AU" sz="2900" dirty="0"/>
                        <a:t>No</a:t>
                      </a:r>
                    </a:p>
                  </a:txBody>
                  <a:tcPr marL="93260" marR="93260" marT="46630" marB="46630"/>
                </a:tc>
                <a:tc>
                  <a:txBody>
                    <a:bodyPr/>
                    <a:lstStyle/>
                    <a:p>
                      <a:r>
                        <a:rPr lang="en-AU" sz="2900" dirty="0"/>
                        <a:t>Yes</a:t>
                      </a:r>
                    </a:p>
                  </a:txBody>
                  <a:tcPr marL="93260" marR="93260" marT="46630" marB="46630"/>
                </a:tc>
                <a:extLst>
                  <a:ext uri="{0D108BD9-81ED-4DB2-BD59-A6C34878D82A}">
                    <a16:rowId xmlns:a16="http://schemas.microsoft.com/office/drawing/2014/main" val="10003"/>
                  </a:ext>
                </a:extLst>
              </a:tr>
              <a:tr h="528475">
                <a:tc>
                  <a:txBody>
                    <a:bodyPr/>
                    <a:lstStyle/>
                    <a:p>
                      <a:r>
                        <a:rPr lang="en-AU" sz="2900" dirty="0"/>
                        <a:t>Serializable</a:t>
                      </a:r>
                    </a:p>
                  </a:txBody>
                  <a:tcPr marL="93260" marR="93260" marT="46630" marB="46630"/>
                </a:tc>
                <a:tc>
                  <a:txBody>
                    <a:bodyPr/>
                    <a:lstStyle/>
                    <a:p>
                      <a:r>
                        <a:rPr lang="en-AU" sz="2900" dirty="0"/>
                        <a:t>No</a:t>
                      </a:r>
                    </a:p>
                  </a:txBody>
                  <a:tcPr marL="93260" marR="93260" marT="46630" marB="46630"/>
                </a:tc>
                <a:tc>
                  <a:txBody>
                    <a:bodyPr/>
                    <a:lstStyle/>
                    <a:p>
                      <a:r>
                        <a:rPr lang="en-AU" sz="2900" dirty="0"/>
                        <a:t>No</a:t>
                      </a:r>
                    </a:p>
                  </a:txBody>
                  <a:tcPr marL="93260" marR="93260" marT="46630" marB="46630"/>
                </a:tc>
                <a:tc>
                  <a:txBody>
                    <a:bodyPr/>
                    <a:lstStyle/>
                    <a:p>
                      <a:r>
                        <a:rPr lang="en-AU" sz="2900" dirty="0"/>
                        <a:t>No</a:t>
                      </a:r>
                    </a:p>
                  </a:txBody>
                  <a:tcPr marL="93260" marR="93260" marT="46630" marB="46630"/>
                </a:tc>
                <a:tc>
                  <a:txBody>
                    <a:bodyPr/>
                    <a:lstStyle/>
                    <a:p>
                      <a:r>
                        <a:rPr lang="en-AU" sz="2900" dirty="0"/>
                        <a:t>No</a:t>
                      </a:r>
                    </a:p>
                  </a:txBody>
                  <a:tcPr marL="93260" marR="93260" marT="46630" marB="46630"/>
                </a:tc>
                <a:extLst>
                  <a:ext uri="{0D108BD9-81ED-4DB2-BD59-A6C34878D82A}">
                    <a16:rowId xmlns:a16="http://schemas.microsoft.com/office/drawing/2014/main" val="10004"/>
                  </a:ext>
                </a:extLst>
              </a:tr>
              <a:tr h="528475">
                <a:tc>
                  <a:txBody>
                    <a:bodyPr/>
                    <a:lstStyle/>
                    <a:p>
                      <a:r>
                        <a:rPr lang="en-AU" sz="2900" dirty="0"/>
                        <a:t>Snapshot</a:t>
                      </a:r>
                    </a:p>
                  </a:txBody>
                  <a:tcPr marL="93260" marR="93260" marT="46630" marB="46630"/>
                </a:tc>
                <a:tc>
                  <a:txBody>
                    <a:bodyPr/>
                    <a:lstStyle/>
                    <a:p>
                      <a:r>
                        <a:rPr lang="en-AU" sz="2900" dirty="0"/>
                        <a:t>No</a:t>
                      </a:r>
                    </a:p>
                  </a:txBody>
                  <a:tcPr marL="93260" marR="93260" marT="46630" marB="46630"/>
                </a:tc>
                <a:tc>
                  <a:txBody>
                    <a:bodyPr/>
                    <a:lstStyle/>
                    <a:p>
                      <a:r>
                        <a:rPr lang="en-AU" sz="2900" dirty="0"/>
                        <a:t>No</a:t>
                      </a:r>
                    </a:p>
                  </a:txBody>
                  <a:tcPr marL="93260" marR="93260" marT="46630" marB="46630"/>
                </a:tc>
                <a:tc>
                  <a:txBody>
                    <a:bodyPr/>
                    <a:lstStyle/>
                    <a:p>
                      <a:r>
                        <a:rPr lang="en-AU" sz="2900" dirty="0"/>
                        <a:t>No</a:t>
                      </a:r>
                    </a:p>
                  </a:txBody>
                  <a:tcPr marL="93260" marR="93260" marT="46630" marB="46630"/>
                </a:tc>
                <a:tc>
                  <a:txBody>
                    <a:bodyPr/>
                    <a:lstStyle/>
                    <a:p>
                      <a:r>
                        <a:rPr lang="en-AU" sz="2900" dirty="0"/>
                        <a:t>No</a:t>
                      </a:r>
                    </a:p>
                  </a:txBody>
                  <a:tcPr marL="93260" marR="93260" marT="46630" marB="46630"/>
                </a:tc>
                <a:extLst>
                  <a:ext uri="{0D108BD9-81ED-4DB2-BD59-A6C34878D82A}">
                    <a16:rowId xmlns:a16="http://schemas.microsoft.com/office/drawing/2014/main" val="10005"/>
                  </a:ext>
                </a:extLst>
              </a:tr>
            </a:tbl>
          </a:graphicData>
        </a:graphic>
      </p:graphicFrame>
      <p:sp>
        <p:nvSpPr>
          <p:cNvPr id="6" name="Title 1"/>
          <p:cNvSpPr txBox="1">
            <a:spLocks/>
          </p:cNvSpPr>
          <p:nvPr/>
        </p:nvSpPr>
        <p:spPr>
          <a:xfrm>
            <a:off x="731837" y="525462"/>
            <a:ext cx="11191240" cy="798558"/>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vert="horz" wrap="square" lIns="93260" tIns="46630" rIns="93260" bIns="46630" rtlCol="0" anchor="t">
            <a:sp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dk1"/>
                </a:solidFill>
                <a:effectLst/>
                <a:uLnTx/>
                <a:uFillTx/>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defTabSz="466209">
              <a:lnSpc>
                <a:spcPct val="100000"/>
              </a:lnSpc>
            </a:pPr>
            <a:r>
              <a:rPr lang="en-US" altLang="en-US" sz="4488" b="1" dirty="0">
                <a:ln w="1905"/>
                <a:solidFill>
                  <a:prstClr val="white"/>
                </a:solidFill>
                <a:effectLst>
                  <a:innerShdw blurRad="69850" dist="43180" dir="5400000">
                    <a:srgbClr val="000000">
                      <a:alpha val="65000"/>
                    </a:srgbClr>
                  </a:innerShdw>
                </a:effectLst>
                <a:latin typeface="Calibri" panose="020F0502020204030204" pitchFamily="34" charset="0"/>
              </a:rPr>
              <a:t>Transaction Isolation Levels</a:t>
            </a:r>
          </a:p>
        </p:txBody>
      </p:sp>
    </p:spTree>
    <p:extLst>
      <p:ext uri="{BB962C8B-B14F-4D97-AF65-F5344CB8AC3E}">
        <p14:creationId xmlns:p14="http://schemas.microsoft.com/office/powerpoint/2010/main" val="174255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2446" y="1369557"/>
            <a:ext cx="8171908" cy="4721303"/>
          </a:xfrm>
          <a:prstGeom prst="rect">
            <a:avLst/>
          </a:prstGeom>
        </p:spPr>
      </p:pic>
      <p:sp>
        <p:nvSpPr>
          <p:cNvPr id="5" name="Title 1"/>
          <p:cNvSpPr>
            <a:spLocks noGrp="1"/>
          </p:cNvSpPr>
          <p:nvPr/>
        </p:nvSpPr>
        <p:spPr bwMode="auto">
          <a:xfrm>
            <a:off x="1850334" y="-1"/>
            <a:ext cx="7928748" cy="755409"/>
          </a:xfrm>
          <a:prstGeom prst="rect">
            <a:avLst/>
          </a:prstGeom>
          <a:noFill/>
          <a:ln w="9525">
            <a:noFill/>
            <a:miter lim="800000"/>
            <a:headEnd/>
            <a:tailEnd/>
          </a:ln>
        </p:spPr>
        <p:txBody>
          <a:bodyPr vert="horz" wrap="square" lIns="0" tIns="46630" rIns="93260" bIns="46630" numCol="1" anchor="ctr" anchorCtr="0" compatLnSpc="1">
            <a:prstTxWarp prst="textNoShape">
              <a:avLst/>
            </a:prstTxWarp>
            <a:normAutofit/>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defTabSz="932597"/>
            <a:r>
              <a:rPr lang="en-US" sz="2856" dirty="0">
                <a:solidFill>
                  <a:prstClr val="white"/>
                </a:solidFill>
              </a:rPr>
              <a:t>Transaction Isolation Levels</a:t>
            </a:r>
          </a:p>
        </p:txBody>
      </p:sp>
      <p:sp>
        <p:nvSpPr>
          <p:cNvPr id="7" name="Title 1">
            <a:extLst>
              <a:ext uri="{FF2B5EF4-FFF2-40B4-BE49-F238E27FC236}">
                <a16:creationId xmlns:a16="http://schemas.microsoft.com/office/drawing/2014/main" id="{B437F7FD-3423-4903-B5C8-65B33A1AD1FA}"/>
              </a:ext>
            </a:extLst>
          </p:cNvPr>
          <p:cNvSpPr txBox="1">
            <a:spLocks/>
          </p:cNvSpPr>
          <p:nvPr/>
        </p:nvSpPr>
        <p:spPr>
          <a:xfrm>
            <a:off x="275480" y="189529"/>
            <a:ext cx="11191240" cy="1165754"/>
          </a:xfrm>
          <a:prstGeom prst="rect">
            <a:avLst/>
          </a:prstGeom>
        </p:spPr>
        <p:txBody>
          <a:bodyPr vert="horz" lIns="93260" tIns="46630" rIns="93260" bIns="4663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defTabSz="466209">
              <a:lnSpc>
                <a:spcPts val="3570"/>
              </a:lnSpc>
            </a:pPr>
            <a:r>
              <a:rPr lang="en-US" altLang="en-US" sz="3672" dirty="0">
                <a:solidFill>
                  <a:prstClr val="black"/>
                </a:solidFill>
                <a:latin typeface="Segoe UI"/>
              </a:rPr>
              <a:t>Isolation Levels</a:t>
            </a:r>
          </a:p>
        </p:txBody>
      </p:sp>
    </p:spTree>
    <p:extLst>
      <p:ext uri="{BB962C8B-B14F-4D97-AF65-F5344CB8AC3E}">
        <p14:creationId xmlns:p14="http://schemas.microsoft.com/office/powerpoint/2010/main" val="41578280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8922" y="1169761"/>
            <a:ext cx="4676197" cy="4591941"/>
          </a:xfrm>
          <a:prstGeom prst="rect">
            <a:avLst/>
          </a:prstGeom>
        </p:spPr>
      </p:pic>
      <p:pic>
        <p:nvPicPr>
          <p:cNvPr id="3" name="Picture 2"/>
          <p:cNvPicPr>
            <a:picLocks noChangeAspect="1"/>
          </p:cNvPicPr>
          <p:nvPr/>
        </p:nvPicPr>
        <p:blipFill>
          <a:blip r:embed="rId3"/>
          <a:stretch>
            <a:fillRect/>
          </a:stretch>
        </p:blipFill>
        <p:spPr>
          <a:xfrm>
            <a:off x="6560117" y="1157210"/>
            <a:ext cx="4933990" cy="4604493"/>
          </a:xfrm>
          <a:prstGeom prst="rect">
            <a:avLst/>
          </a:prstGeom>
        </p:spPr>
      </p:pic>
      <p:pic>
        <p:nvPicPr>
          <p:cNvPr id="11" name="Picture 10"/>
          <p:cNvPicPr>
            <a:picLocks noChangeAspect="1"/>
          </p:cNvPicPr>
          <p:nvPr/>
        </p:nvPicPr>
        <p:blipFill>
          <a:blip r:embed="rId4"/>
          <a:stretch>
            <a:fillRect/>
          </a:stretch>
        </p:blipFill>
        <p:spPr>
          <a:xfrm>
            <a:off x="7009271" y="5912577"/>
            <a:ext cx="4035682" cy="662266"/>
          </a:xfrm>
          <a:prstGeom prst="rect">
            <a:avLst/>
          </a:prstGeom>
        </p:spPr>
      </p:pic>
      <p:pic>
        <p:nvPicPr>
          <p:cNvPr id="12" name="Picture 11"/>
          <p:cNvPicPr>
            <a:picLocks noChangeAspect="1"/>
          </p:cNvPicPr>
          <p:nvPr/>
        </p:nvPicPr>
        <p:blipFill>
          <a:blip r:embed="rId5"/>
          <a:stretch>
            <a:fillRect/>
          </a:stretch>
        </p:blipFill>
        <p:spPr>
          <a:xfrm>
            <a:off x="1344701" y="5912577"/>
            <a:ext cx="4004637" cy="662266"/>
          </a:xfrm>
          <a:prstGeom prst="rect">
            <a:avLst/>
          </a:prstGeom>
        </p:spPr>
      </p:pic>
      <p:sp>
        <p:nvSpPr>
          <p:cNvPr id="9" name="Title 1">
            <a:extLst>
              <a:ext uri="{FF2B5EF4-FFF2-40B4-BE49-F238E27FC236}">
                <a16:creationId xmlns:a16="http://schemas.microsoft.com/office/drawing/2014/main" id="{DBA00458-1F10-45F1-8602-E50466632FD0}"/>
              </a:ext>
            </a:extLst>
          </p:cNvPr>
          <p:cNvSpPr txBox="1">
            <a:spLocks/>
          </p:cNvSpPr>
          <p:nvPr/>
        </p:nvSpPr>
        <p:spPr>
          <a:xfrm>
            <a:off x="275480" y="189529"/>
            <a:ext cx="11191240" cy="1165754"/>
          </a:xfrm>
          <a:prstGeom prst="rect">
            <a:avLst/>
          </a:prstGeom>
        </p:spPr>
        <p:txBody>
          <a:bodyPr vert="horz" lIns="93260" tIns="46630" rIns="93260" bIns="4663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defTabSz="466209">
              <a:lnSpc>
                <a:spcPts val="3570"/>
              </a:lnSpc>
            </a:pPr>
            <a:r>
              <a:rPr lang="en-US" altLang="en-US" sz="3672" dirty="0">
                <a:solidFill>
                  <a:prstClr val="black"/>
                </a:solidFill>
                <a:latin typeface="Segoe UI"/>
              </a:rPr>
              <a:t>Lost Updates</a:t>
            </a:r>
          </a:p>
        </p:txBody>
      </p:sp>
    </p:spTree>
    <p:extLst>
      <p:ext uri="{BB962C8B-B14F-4D97-AF65-F5344CB8AC3E}">
        <p14:creationId xmlns:p14="http://schemas.microsoft.com/office/powerpoint/2010/main" val="1792770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Two Main Functions of SQLOS</a:t>
            </a:r>
          </a:p>
        </p:txBody>
      </p:sp>
      <p:sp>
        <p:nvSpPr>
          <p:cNvPr id="7" name="Slide Number Placeholder 3"/>
          <p:cNvSpPr txBox="1">
            <a:spLocks/>
          </p:cNvSpPr>
          <p:nvPr/>
        </p:nvSpPr>
        <p:spPr>
          <a:xfrm>
            <a:off x="4680793" y="6621688"/>
            <a:ext cx="2901433" cy="372342"/>
          </a:xfrm>
          <a:prstGeom prst="rect">
            <a:avLst/>
          </a:prstGeom>
        </p:spPr>
        <p:txBody>
          <a:bodyPr lIns="186494" rIns="18649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71"/>
              <a:t>Microsoft Confidential</a:t>
            </a:r>
          </a:p>
        </p:txBody>
      </p:sp>
      <p:graphicFrame>
        <p:nvGraphicFramePr>
          <p:cNvPr id="2" name="Diagram 1">
            <a:extLst>
              <a:ext uri="{FF2B5EF4-FFF2-40B4-BE49-F238E27FC236}">
                <a16:creationId xmlns:a16="http://schemas.microsoft.com/office/drawing/2014/main" id="{073D7507-AD76-47BF-9D20-D4933FD9684F}"/>
              </a:ext>
            </a:extLst>
          </p:cNvPr>
          <p:cNvGraphicFramePr/>
          <p:nvPr/>
        </p:nvGraphicFramePr>
        <p:xfrm>
          <a:off x="625809" y="1154163"/>
          <a:ext cx="11184858" cy="54675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5595424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748601" y="4849537"/>
            <a:ext cx="4400053" cy="1862239"/>
          </a:xfrm>
          <a:prstGeom prst="rect">
            <a:avLst/>
          </a:prstGeom>
        </p:spPr>
      </p:pic>
      <p:sp>
        <p:nvSpPr>
          <p:cNvPr id="13" name="Right Arrow 12"/>
          <p:cNvSpPr/>
          <p:nvPr/>
        </p:nvSpPr>
        <p:spPr bwMode="auto">
          <a:xfrm>
            <a:off x="5208068" y="5505174"/>
            <a:ext cx="1484204" cy="562974"/>
          </a:xfrm>
          <a:prstGeom prst="rightArrow">
            <a:avLst/>
          </a:prstGeom>
          <a:solidFill>
            <a:schemeClr val="accent1">
              <a:lumMod val="75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9891" tIns="34973" rIns="139891" bIns="34973" numCol="1" rtlCol="0" anchor="ctr" anchorCtr="0" compatLnSpc="1">
            <a:prstTxWarp prst="textNoShape">
              <a:avLst/>
            </a:prstTxWarp>
          </a:bodyPr>
          <a:lstStyle/>
          <a:p>
            <a:pPr algn="ctr" defTabSz="932597" eaLnBrk="0" fontAlgn="base" hangingPunct="0">
              <a:spcBef>
                <a:spcPct val="0"/>
              </a:spcBef>
              <a:spcAft>
                <a:spcPct val="0"/>
              </a:spcAft>
            </a:pPr>
            <a:endParaRPr lang="en-US" sz="1377" b="1">
              <a:solidFill>
                <a:prstClr val="black"/>
              </a:solidFill>
              <a:latin typeface="Verdana" pitchFamily="34" charset="0"/>
            </a:endParaRPr>
          </a:p>
        </p:txBody>
      </p:sp>
      <p:cxnSp>
        <p:nvCxnSpPr>
          <p:cNvPr id="9" name="Straight Arrow Connector 8"/>
          <p:cNvCxnSpPr/>
          <p:nvPr/>
        </p:nvCxnSpPr>
        <p:spPr bwMode="auto">
          <a:xfrm flipV="1">
            <a:off x="5958190" y="3127408"/>
            <a:ext cx="1253897" cy="136479"/>
          </a:xfrm>
          <a:prstGeom prst="straightConnector1">
            <a:avLst/>
          </a:prstGeom>
          <a:gradFill rotWithShape="1">
            <a:gsLst>
              <a:gs pos="0">
                <a:srgbClr val="E4CD9A"/>
              </a:gs>
              <a:gs pos="100000">
                <a:srgbClr val="EEEFD7"/>
              </a:gs>
            </a:gsLst>
            <a:lin ang="2700000" scaled="1"/>
          </a:gradFill>
          <a:ln w="9525" cap="flat" cmpd="sng" algn="ctr">
            <a:noFill/>
            <a:prstDash val="solid"/>
            <a:round/>
            <a:headEnd type="none" w="med" len="med"/>
            <a:tailEnd type="triangle"/>
          </a:ln>
          <a:effectLst>
            <a:outerShdw dist="35921" dir="2700000" algn="ctr" rotWithShape="0">
              <a:srgbClr val="AFAFAF"/>
            </a:outerShdw>
          </a:effectLst>
        </p:spPr>
      </p:cxnSp>
      <p:cxnSp>
        <p:nvCxnSpPr>
          <p:cNvPr id="11" name="Straight Arrow Connector 10"/>
          <p:cNvCxnSpPr/>
          <p:nvPr/>
        </p:nvCxnSpPr>
        <p:spPr bwMode="auto">
          <a:xfrm flipV="1">
            <a:off x="5668174" y="2484209"/>
            <a:ext cx="1543913" cy="264427"/>
          </a:xfrm>
          <a:prstGeom prst="straightConnector1">
            <a:avLst/>
          </a:prstGeom>
          <a:gradFill rotWithShape="1">
            <a:gsLst>
              <a:gs pos="0">
                <a:srgbClr val="E4CD9A"/>
              </a:gs>
              <a:gs pos="100000">
                <a:srgbClr val="EEEFD7"/>
              </a:gs>
            </a:gsLst>
            <a:lin ang="2700000" scaled="1"/>
          </a:gradFill>
          <a:ln w="9525" cap="flat" cmpd="sng" algn="ctr">
            <a:noFill/>
            <a:prstDash val="solid"/>
            <a:round/>
            <a:headEnd type="none" w="med" len="med"/>
            <a:tailEnd type="triangle"/>
          </a:ln>
          <a:effectLst>
            <a:outerShdw dist="35921" dir="2700000" algn="ctr" rotWithShape="0">
              <a:srgbClr val="AFAFAF"/>
            </a:outerShdw>
          </a:effectLst>
        </p:spPr>
      </p:cxnSp>
      <p:sp>
        <p:nvSpPr>
          <p:cNvPr id="12" name="Right Arrow 11"/>
          <p:cNvSpPr/>
          <p:nvPr/>
        </p:nvSpPr>
        <p:spPr bwMode="auto">
          <a:xfrm>
            <a:off x="5208068" y="2731073"/>
            <a:ext cx="1484204" cy="562974"/>
          </a:xfrm>
          <a:prstGeom prst="rightArrow">
            <a:avLst/>
          </a:prstGeom>
          <a:solidFill>
            <a:schemeClr val="accent1">
              <a:lumMod val="75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9891" tIns="34973" rIns="139891" bIns="34973" numCol="1" rtlCol="0" anchor="ctr" anchorCtr="0" compatLnSpc="1">
            <a:prstTxWarp prst="textNoShape">
              <a:avLst/>
            </a:prstTxWarp>
          </a:bodyPr>
          <a:lstStyle/>
          <a:p>
            <a:pPr algn="ctr" defTabSz="932597" eaLnBrk="0" fontAlgn="base" hangingPunct="0">
              <a:spcBef>
                <a:spcPct val="0"/>
              </a:spcBef>
              <a:spcAft>
                <a:spcPct val="0"/>
              </a:spcAft>
            </a:pPr>
            <a:endParaRPr lang="en-US" sz="1377" b="1">
              <a:solidFill>
                <a:prstClr val="black"/>
              </a:solidFill>
              <a:latin typeface="Verdana" pitchFamily="34" charset="0"/>
            </a:endParaRPr>
          </a:p>
        </p:txBody>
      </p:sp>
      <p:sp>
        <p:nvSpPr>
          <p:cNvPr id="8" name="TextBox 7"/>
          <p:cNvSpPr txBox="1"/>
          <p:nvPr/>
        </p:nvSpPr>
        <p:spPr>
          <a:xfrm>
            <a:off x="5352780" y="2861779"/>
            <a:ext cx="1613226" cy="310307"/>
          </a:xfrm>
          <a:prstGeom prst="rect">
            <a:avLst/>
          </a:prstGeom>
          <a:noFill/>
        </p:spPr>
        <p:txBody>
          <a:bodyPr wrap="square" rtlCol="0">
            <a:spAutoFit/>
          </a:bodyPr>
          <a:lstStyle/>
          <a:p>
            <a:pPr defTabSz="932597"/>
            <a:r>
              <a:rPr lang="en-US" sz="1377" dirty="0">
                <a:solidFill>
                  <a:prstClr val="white"/>
                </a:solidFill>
                <a:latin typeface="Segoe UI"/>
              </a:rPr>
              <a:t>Clean Read</a:t>
            </a:r>
          </a:p>
        </p:txBody>
      </p:sp>
      <p:sp>
        <p:nvSpPr>
          <p:cNvPr id="15" name="TextBox 14"/>
          <p:cNvSpPr txBox="1"/>
          <p:nvPr/>
        </p:nvSpPr>
        <p:spPr>
          <a:xfrm>
            <a:off x="5388688" y="5617891"/>
            <a:ext cx="1613226" cy="310307"/>
          </a:xfrm>
          <a:prstGeom prst="rect">
            <a:avLst/>
          </a:prstGeom>
          <a:noFill/>
        </p:spPr>
        <p:txBody>
          <a:bodyPr wrap="square" rtlCol="0">
            <a:spAutoFit/>
          </a:bodyPr>
          <a:lstStyle/>
          <a:p>
            <a:pPr defTabSz="932597"/>
            <a:r>
              <a:rPr lang="en-US" sz="1377" dirty="0">
                <a:solidFill>
                  <a:prstClr val="white"/>
                </a:solidFill>
                <a:latin typeface="Segoe UI"/>
              </a:rPr>
              <a:t>Dirty Read</a:t>
            </a:r>
          </a:p>
        </p:txBody>
      </p:sp>
      <p:pic>
        <p:nvPicPr>
          <p:cNvPr id="7" name="Picture 6"/>
          <p:cNvPicPr>
            <a:picLocks noChangeAspect="1"/>
          </p:cNvPicPr>
          <p:nvPr/>
        </p:nvPicPr>
        <p:blipFill>
          <a:blip r:embed="rId3"/>
          <a:stretch>
            <a:fillRect/>
          </a:stretch>
        </p:blipFill>
        <p:spPr>
          <a:xfrm>
            <a:off x="6822149" y="2557998"/>
            <a:ext cx="5038121" cy="736049"/>
          </a:xfrm>
          <a:prstGeom prst="rect">
            <a:avLst/>
          </a:prstGeom>
        </p:spPr>
      </p:pic>
      <p:pic>
        <p:nvPicPr>
          <p:cNvPr id="4" name="Picture 3"/>
          <p:cNvPicPr>
            <a:picLocks noChangeAspect="1"/>
          </p:cNvPicPr>
          <p:nvPr/>
        </p:nvPicPr>
        <p:blipFill>
          <a:blip r:embed="rId4"/>
          <a:stretch>
            <a:fillRect/>
          </a:stretch>
        </p:blipFill>
        <p:spPr>
          <a:xfrm>
            <a:off x="754676" y="1050469"/>
            <a:ext cx="4391217" cy="3799068"/>
          </a:xfrm>
          <a:prstGeom prst="rect">
            <a:avLst/>
          </a:prstGeom>
        </p:spPr>
      </p:pic>
      <p:pic>
        <p:nvPicPr>
          <p:cNvPr id="16" name="Picture 15"/>
          <p:cNvPicPr>
            <a:picLocks noChangeAspect="1"/>
          </p:cNvPicPr>
          <p:nvPr/>
        </p:nvPicPr>
        <p:blipFill>
          <a:blip r:embed="rId5"/>
          <a:stretch>
            <a:fillRect/>
          </a:stretch>
        </p:blipFill>
        <p:spPr>
          <a:xfrm>
            <a:off x="7070849" y="5351890"/>
            <a:ext cx="4579350" cy="716258"/>
          </a:xfrm>
          <a:prstGeom prst="rect">
            <a:avLst/>
          </a:prstGeom>
        </p:spPr>
      </p:pic>
      <p:sp>
        <p:nvSpPr>
          <p:cNvPr id="14" name="Title 1">
            <a:extLst>
              <a:ext uri="{FF2B5EF4-FFF2-40B4-BE49-F238E27FC236}">
                <a16:creationId xmlns:a16="http://schemas.microsoft.com/office/drawing/2014/main" id="{A346EA36-FE07-4A60-8531-2396ECF8F32D}"/>
              </a:ext>
            </a:extLst>
          </p:cNvPr>
          <p:cNvSpPr txBox="1">
            <a:spLocks/>
          </p:cNvSpPr>
          <p:nvPr/>
        </p:nvSpPr>
        <p:spPr>
          <a:xfrm>
            <a:off x="208562" y="247775"/>
            <a:ext cx="11191240" cy="1165754"/>
          </a:xfrm>
          <a:prstGeom prst="rect">
            <a:avLst/>
          </a:prstGeom>
        </p:spPr>
        <p:txBody>
          <a:bodyPr vert="horz" lIns="93260" tIns="46630" rIns="93260" bIns="4663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defTabSz="466209">
              <a:lnSpc>
                <a:spcPts val="3570"/>
              </a:lnSpc>
            </a:pPr>
            <a:r>
              <a:rPr lang="en-US" altLang="en-US" sz="3672" dirty="0">
                <a:solidFill>
                  <a:prstClr val="black"/>
                </a:solidFill>
                <a:latin typeface="Segoe UI"/>
              </a:rPr>
              <a:t>Uncommitted dependency (dirty read)</a:t>
            </a:r>
          </a:p>
        </p:txBody>
      </p:sp>
    </p:spTree>
    <p:extLst>
      <p:ext uri="{BB962C8B-B14F-4D97-AF65-F5344CB8AC3E}">
        <p14:creationId xmlns:p14="http://schemas.microsoft.com/office/powerpoint/2010/main" val="4631820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4667" y="1215311"/>
            <a:ext cx="4746477" cy="3418301"/>
          </a:xfrm>
          <a:prstGeom prst="rect">
            <a:avLst/>
          </a:prstGeom>
        </p:spPr>
      </p:pic>
      <p:pic>
        <p:nvPicPr>
          <p:cNvPr id="3" name="Picture 2"/>
          <p:cNvPicPr>
            <a:picLocks noChangeAspect="1"/>
          </p:cNvPicPr>
          <p:nvPr/>
        </p:nvPicPr>
        <p:blipFill>
          <a:blip r:embed="rId3"/>
          <a:stretch>
            <a:fillRect/>
          </a:stretch>
        </p:blipFill>
        <p:spPr>
          <a:xfrm>
            <a:off x="960131" y="4759935"/>
            <a:ext cx="4746480" cy="1856126"/>
          </a:xfrm>
          <a:prstGeom prst="rect">
            <a:avLst/>
          </a:prstGeom>
        </p:spPr>
      </p:pic>
      <p:pic>
        <p:nvPicPr>
          <p:cNvPr id="5" name="Picture 4"/>
          <p:cNvPicPr>
            <a:picLocks noChangeAspect="1"/>
          </p:cNvPicPr>
          <p:nvPr/>
        </p:nvPicPr>
        <p:blipFill>
          <a:blip r:embed="rId4"/>
          <a:stretch>
            <a:fillRect/>
          </a:stretch>
        </p:blipFill>
        <p:spPr>
          <a:xfrm>
            <a:off x="6044831" y="2586943"/>
            <a:ext cx="2725711" cy="2600102"/>
          </a:xfrm>
          <a:prstGeom prst="rect">
            <a:avLst/>
          </a:prstGeom>
        </p:spPr>
      </p:pic>
      <p:sp>
        <p:nvSpPr>
          <p:cNvPr id="12" name="TextBox 11"/>
          <p:cNvSpPr txBox="1"/>
          <p:nvPr/>
        </p:nvSpPr>
        <p:spPr>
          <a:xfrm>
            <a:off x="6056125" y="2152795"/>
            <a:ext cx="2657229" cy="382308"/>
          </a:xfrm>
          <a:prstGeom prst="rect">
            <a:avLst/>
          </a:prstGeom>
          <a:noFill/>
        </p:spPr>
        <p:txBody>
          <a:bodyPr wrap="square" rtlCol="0">
            <a:spAutoFit/>
          </a:bodyPr>
          <a:lstStyle/>
          <a:p>
            <a:pPr algn="ctr" defTabSz="932597"/>
            <a:r>
              <a:rPr lang="en-US" sz="1836" b="1" dirty="0">
                <a:solidFill>
                  <a:prstClr val="black"/>
                </a:solidFill>
                <a:latin typeface="Segoe UI"/>
              </a:rPr>
              <a:t>READ COMMITTED</a:t>
            </a:r>
          </a:p>
        </p:txBody>
      </p:sp>
      <p:sp>
        <p:nvSpPr>
          <p:cNvPr id="13" name="TextBox 12"/>
          <p:cNvSpPr txBox="1"/>
          <p:nvPr/>
        </p:nvSpPr>
        <p:spPr>
          <a:xfrm>
            <a:off x="8996269" y="2152795"/>
            <a:ext cx="2657229" cy="382308"/>
          </a:xfrm>
          <a:prstGeom prst="rect">
            <a:avLst/>
          </a:prstGeom>
          <a:noFill/>
        </p:spPr>
        <p:txBody>
          <a:bodyPr wrap="square" rtlCol="0">
            <a:spAutoFit/>
          </a:bodyPr>
          <a:lstStyle/>
          <a:p>
            <a:pPr algn="ctr" defTabSz="932597"/>
            <a:r>
              <a:rPr lang="en-US" sz="1836" b="1" dirty="0">
                <a:solidFill>
                  <a:prstClr val="black"/>
                </a:solidFill>
                <a:latin typeface="Segoe UI"/>
              </a:rPr>
              <a:t>REPEATABLE READ</a:t>
            </a:r>
          </a:p>
        </p:txBody>
      </p:sp>
      <p:pic>
        <p:nvPicPr>
          <p:cNvPr id="14" name="Picture 13"/>
          <p:cNvPicPr>
            <a:picLocks noChangeAspect="1"/>
          </p:cNvPicPr>
          <p:nvPr/>
        </p:nvPicPr>
        <p:blipFill>
          <a:blip r:embed="rId5"/>
          <a:stretch>
            <a:fillRect/>
          </a:stretch>
        </p:blipFill>
        <p:spPr>
          <a:xfrm>
            <a:off x="8996266" y="2586943"/>
            <a:ext cx="2950374" cy="2600102"/>
          </a:xfrm>
          <a:prstGeom prst="rect">
            <a:avLst/>
          </a:prstGeom>
        </p:spPr>
      </p:pic>
      <p:sp>
        <p:nvSpPr>
          <p:cNvPr id="10" name="Title 1">
            <a:extLst>
              <a:ext uri="{FF2B5EF4-FFF2-40B4-BE49-F238E27FC236}">
                <a16:creationId xmlns:a16="http://schemas.microsoft.com/office/drawing/2014/main" id="{BDE51B6E-4BD8-4507-9B39-06E5593973D1}"/>
              </a:ext>
            </a:extLst>
          </p:cNvPr>
          <p:cNvSpPr txBox="1">
            <a:spLocks/>
          </p:cNvSpPr>
          <p:nvPr/>
        </p:nvSpPr>
        <p:spPr>
          <a:xfrm>
            <a:off x="229448" y="182887"/>
            <a:ext cx="11191240" cy="1165754"/>
          </a:xfrm>
          <a:prstGeom prst="rect">
            <a:avLst/>
          </a:prstGeom>
        </p:spPr>
        <p:txBody>
          <a:bodyPr vert="horz" lIns="93260" tIns="46630" rIns="93260" bIns="4663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defTabSz="466209">
              <a:lnSpc>
                <a:spcPts val="3570"/>
              </a:lnSpc>
            </a:pPr>
            <a:r>
              <a:rPr lang="en-US" altLang="en-US" sz="3672" dirty="0">
                <a:solidFill>
                  <a:prstClr val="black"/>
                </a:solidFill>
                <a:latin typeface="Segoe UI"/>
              </a:rPr>
              <a:t>Inconsistent analysis (non-repeatable read)</a:t>
            </a:r>
          </a:p>
        </p:txBody>
      </p:sp>
    </p:spTree>
    <p:extLst>
      <p:ext uri="{BB962C8B-B14F-4D97-AF65-F5344CB8AC3E}">
        <p14:creationId xmlns:p14="http://schemas.microsoft.com/office/powerpoint/2010/main" val="4073866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28888" y="4775131"/>
            <a:ext cx="4992880" cy="1973154"/>
          </a:xfrm>
          <a:prstGeom prst="rect">
            <a:avLst/>
          </a:prstGeom>
        </p:spPr>
      </p:pic>
      <p:pic>
        <p:nvPicPr>
          <p:cNvPr id="2" name="Picture 1"/>
          <p:cNvPicPr>
            <a:picLocks noChangeAspect="1"/>
          </p:cNvPicPr>
          <p:nvPr/>
        </p:nvPicPr>
        <p:blipFill>
          <a:blip r:embed="rId3"/>
          <a:stretch>
            <a:fillRect/>
          </a:stretch>
        </p:blipFill>
        <p:spPr>
          <a:xfrm>
            <a:off x="1128888" y="959528"/>
            <a:ext cx="4568691" cy="4056939"/>
          </a:xfrm>
          <a:prstGeom prst="rect">
            <a:avLst/>
          </a:prstGeom>
        </p:spPr>
      </p:pic>
      <p:sp>
        <p:nvSpPr>
          <p:cNvPr id="8" name="Right Arrow 7"/>
          <p:cNvSpPr/>
          <p:nvPr/>
        </p:nvSpPr>
        <p:spPr bwMode="auto">
          <a:xfrm>
            <a:off x="4761008" y="4539064"/>
            <a:ext cx="1892517" cy="699453"/>
          </a:xfrm>
          <a:prstGeom prst="rightArrow">
            <a:avLst/>
          </a:prstGeom>
          <a:solidFill>
            <a:schemeClr val="accent1">
              <a:lumMod val="75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9891" tIns="34973" rIns="139891" bIns="34973" numCol="1" rtlCol="0" anchor="ctr" anchorCtr="0" compatLnSpc="1">
            <a:prstTxWarp prst="textNoShape">
              <a:avLst/>
            </a:prstTxWarp>
          </a:bodyPr>
          <a:lstStyle/>
          <a:p>
            <a:pPr algn="ctr" defTabSz="932597" eaLnBrk="0" fontAlgn="base" hangingPunct="0">
              <a:spcBef>
                <a:spcPct val="0"/>
              </a:spcBef>
              <a:spcAft>
                <a:spcPct val="0"/>
              </a:spcAft>
            </a:pPr>
            <a:endParaRPr lang="en-US" sz="1377" b="1">
              <a:solidFill>
                <a:prstClr val="black"/>
              </a:solidFill>
              <a:latin typeface="Verdana" pitchFamily="34" charset="0"/>
            </a:endParaRPr>
          </a:p>
        </p:txBody>
      </p:sp>
      <p:sp>
        <p:nvSpPr>
          <p:cNvPr id="9" name="TextBox 8"/>
          <p:cNvSpPr txBox="1"/>
          <p:nvPr/>
        </p:nvSpPr>
        <p:spPr>
          <a:xfrm>
            <a:off x="4879178" y="4735762"/>
            <a:ext cx="1656175" cy="310307"/>
          </a:xfrm>
          <a:prstGeom prst="rect">
            <a:avLst/>
          </a:prstGeom>
          <a:noFill/>
        </p:spPr>
        <p:txBody>
          <a:bodyPr wrap="square" rtlCol="0">
            <a:spAutoFit/>
          </a:bodyPr>
          <a:lstStyle/>
          <a:p>
            <a:pPr defTabSz="932597"/>
            <a:r>
              <a:rPr lang="en-US" sz="1377" dirty="0">
                <a:solidFill>
                  <a:prstClr val="white"/>
                </a:solidFill>
                <a:latin typeface="Segoe UI"/>
              </a:rPr>
              <a:t>Missing records</a:t>
            </a:r>
          </a:p>
        </p:txBody>
      </p:sp>
      <p:pic>
        <p:nvPicPr>
          <p:cNvPr id="11" name="Picture 10"/>
          <p:cNvPicPr>
            <a:picLocks noChangeAspect="1"/>
          </p:cNvPicPr>
          <p:nvPr/>
        </p:nvPicPr>
        <p:blipFill>
          <a:blip r:embed="rId4"/>
          <a:stretch>
            <a:fillRect/>
          </a:stretch>
        </p:blipFill>
        <p:spPr>
          <a:xfrm>
            <a:off x="6761092" y="1366075"/>
            <a:ext cx="4242786" cy="5046682"/>
          </a:xfrm>
          <a:prstGeom prst="rect">
            <a:avLst/>
          </a:prstGeom>
        </p:spPr>
      </p:pic>
      <p:sp>
        <p:nvSpPr>
          <p:cNvPr id="12" name="Title 1">
            <a:extLst>
              <a:ext uri="{FF2B5EF4-FFF2-40B4-BE49-F238E27FC236}">
                <a16:creationId xmlns:a16="http://schemas.microsoft.com/office/drawing/2014/main" id="{81C602D6-3AD0-4717-9F94-42F6FF9401BD}"/>
              </a:ext>
            </a:extLst>
          </p:cNvPr>
          <p:cNvSpPr txBox="1">
            <a:spLocks/>
          </p:cNvSpPr>
          <p:nvPr/>
        </p:nvSpPr>
        <p:spPr>
          <a:xfrm>
            <a:off x="275480" y="189529"/>
            <a:ext cx="11191240" cy="1165754"/>
          </a:xfrm>
          <a:prstGeom prst="rect">
            <a:avLst/>
          </a:prstGeom>
        </p:spPr>
        <p:txBody>
          <a:bodyPr vert="horz" lIns="93260" tIns="46630" rIns="93260" bIns="4663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defTabSz="466209">
              <a:lnSpc>
                <a:spcPts val="3570"/>
              </a:lnSpc>
            </a:pPr>
            <a:r>
              <a:rPr lang="en-US" altLang="en-US" sz="3672" dirty="0">
                <a:solidFill>
                  <a:prstClr val="black"/>
                </a:solidFill>
                <a:latin typeface="Segoe UI"/>
              </a:rPr>
              <a:t>Phantom Reads</a:t>
            </a:r>
          </a:p>
        </p:txBody>
      </p:sp>
    </p:spTree>
    <p:extLst>
      <p:ext uri="{BB962C8B-B14F-4D97-AF65-F5344CB8AC3E}">
        <p14:creationId xmlns:p14="http://schemas.microsoft.com/office/powerpoint/2010/main" val="38808936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801D87DF-ECCF-413F-857F-FA7562D70F05}"/>
              </a:ext>
            </a:extLst>
          </p:cNvPr>
          <p:cNvSpPr txBox="1">
            <a:spLocks/>
          </p:cNvSpPr>
          <p:nvPr/>
        </p:nvSpPr>
        <p:spPr>
          <a:xfrm>
            <a:off x="273455" y="-12366"/>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How Queries are Processed</a:t>
            </a:r>
          </a:p>
        </p:txBody>
      </p:sp>
      <p:grpSp>
        <p:nvGrpSpPr>
          <p:cNvPr id="2" name="Group 1">
            <a:extLst>
              <a:ext uri="{FF2B5EF4-FFF2-40B4-BE49-F238E27FC236}">
                <a16:creationId xmlns:a16="http://schemas.microsoft.com/office/drawing/2014/main" id="{B9F71AD4-45DB-41E4-8894-64CCF3442C05}"/>
              </a:ext>
            </a:extLst>
          </p:cNvPr>
          <p:cNvGrpSpPr/>
          <p:nvPr/>
        </p:nvGrpSpPr>
        <p:grpSpPr>
          <a:xfrm>
            <a:off x="1341437" y="906462"/>
            <a:ext cx="9829800" cy="5943600"/>
            <a:chOff x="1234074" y="124226"/>
            <a:chExt cx="9144000" cy="6339461"/>
          </a:xfrm>
        </p:grpSpPr>
        <p:sp>
          <p:nvSpPr>
            <p:cNvPr id="5" name="Rounded Rectangle 4">
              <a:extLst>
                <a:ext uri="{FF2B5EF4-FFF2-40B4-BE49-F238E27FC236}">
                  <a16:creationId xmlns:a16="http://schemas.microsoft.com/office/drawing/2014/main" id="{753A65C5-1B14-4BE5-B721-2914ED3DE173}"/>
                </a:ext>
              </a:extLst>
            </p:cNvPr>
            <p:cNvSpPr/>
            <p:nvPr/>
          </p:nvSpPr>
          <p:spPr>
            <a:xfrm>
              <a:off x="1588182" y="3833856"/>
              <a:ext cx="3352800" cy="1164985"/>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ounded Rectangle 7">
              <a:extLst>
                <a:ext uri="{FF2B5EF4-FFF2-40B4-BE49-F238E27FC236}">
                  <a16:creationId xmlns:a16="http://schemas.microsoft.com/office/drawing/2014/main" id="{27F96224-E504-42E5-BC37-00985934664D}"/>
                </a:ext>
              </a:extLst>
            </p:cNvPr>
            <p:cNvSpPr/>
            <p:nvPr/>
          </p:nvSpPr>
          <p:spPr>
            <a:xfrm>
              <a:off x="1588182" y="2330851"/>
              <a:ext cx="3352800" cy="143028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ounded Rectangle 8">
              <a:extLst>
                <a:ext uri="{FF2B5EF4-FFF2-40B4-BE49-F238E27FC236}">
                  <a16:creationId xmlns:a16="http://schemas.microsoft.com/office/drawing/2014/main" id="{C4BD0A8E-6DE8-4E90-AEC0-61C3BAD505A8}"/>
                </a:ext>
              </a:extLst>
            </p:cNvPr>
            <p:cNvSpPr/>
            <p:nvPr/>
          </p:nvSpPr>
          <p:spPr>
            <a:xfrm>
              <a:off x="1588182" y="904047"/>
              <a:ext cx="3352800" cy="135408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ight Arrow 9">
              <a:extLst>
                <a:ext uri="{FF2B5EF4-FFF2-40B4-BE49-F238E27FC236}">
                  <a16:creationId xmlns:a16="http://schemas.microsoft.com/office/drawing/2014/main" id="{AE016E2E-27ED-4099-A993-5DE7C52D73C9}"/>
                </a:ext>
              </a:extLst>
            </p:cNvPr>
            <p:cNvSpPr/>
            <p:nvPr/>
          </p:nvSpPr>
          <p:spPr>
            <a:xfrm>
              <a:off x="5044074" y="2639128"/>
              <a:ext cx="2286000"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9" name="Rectangle 8">
              <a:extLst>
                <a:ext uri="{FF2B5EF4-FFF2-40B4-BE49-F238E27FC236}">
                  <a16:creationId xmlns:a16="http://schemas.microsoft.com/office/drawing/2014/main" id="{7D85BE88-B6BB-4281-994F-E036471EE5D5}"/>
                </a:ext>
              </a:extLst>
            </p:cNvPr>
            <p:cNvSpPr/>
            <p:nvPr/>
          </p:nvSpPr>
          <p:spPr>
            <a:xfrm>
              <a:off x="2377074" y="1110663"/>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P</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arse</a:t>
              </a:r>
            </a:p>
          </p:txBody>
        </p:sp>
        <p:sp>
          <p:nvSpPr>
            <p:cNvPr id="10" name="Rectangle 9">
              <a:extLst>
                <a:ext uri="{FF2B5EF4-FFF2-40B4-BE49-F238E27FC236}">
                  <a16:creationId xmlns:a16="http://schemas.microsoft.com/office/drawing/2014/main" id="{657FA19B-406A-4463-B2A6-5EB81A0E2213}"/>
                </a:ext>
              </a:extLst>
            </p:cNvPr>
            <p:cNvSpPr/>
            <p:nvPr/>
          </p:nvSpPr>
          <p:spPr>
            <a:xfrm>
              <a:off x="2377074" y="1648528"/>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R</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esolve</a:t>
              </a:r>
            </a:p>
          </p:txBody>
        </p:sp>
        <p:sp>
          <p:nvSpPr>
            <p:cNvPr id="11" name="Rectangle 10">
              <a:extLst>
                <a:ext uri="{FF2B5EF4-FFF2-40B4-BE49-F238E27FC236}">
                  <a16:creationId xmlns:a16="http://schemas.microsoft.com/office/drawing/2014/main" id="{3AE90919-5B91-404A-9E54-D3ED8A9E157F}"/>
                </a:ext>
              </a:extLst>
            </p:cNvPr>
            <p:cNvSpPr/>
            <p:nvPr/>
          </p:nvSpPr>
          <p:spPr>
            <a:xfrm>
              <a:off x="2377074" y="2558463"/>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O</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ptimize</a:t>
              </a:r>
            </a:p>
          </p:txBody>
        </p:sp>
        <p:sp>
          <p:nvSpPr>
            <p:cNvPr id="12" name="Rectangle 11">
              <a:extLst>
                <a:ext uri="{FF2B5EF4-FFF2-40B4-BE49-F238E27FC236}">
                  <a16:creationId xmlns:a16="http://schemas.microsoft.com/office/drawing/2014/main" id="{95A44755-C4C7-44F3-8DC0-F4A7B1CB3BB9}"/>
                </a:ext>
              </a:extLst>
            </p:cNvPr>
            <p:cNvSpPr/>
            <p:nvPr/>
          </p:nvSpPr>
          <p:spPr>
            <a:xfrm>
              <a:off x="2377074" y="3096328"/>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ompile</a:t>
              </a:r>
            </a:p>
          </p:txBody>
        </p:sp>
        <p:sp>
          <p:nvSpPr>
            <p:cNvPr id="14" name="Rectangle 13">
              <a:extLst>
                <a:ext uri="{FF2B5EF4-FFF2-40B4-BE49-F238E27FC236}">
                  <a16:creationId xmlns:a16="http://schemas.microsoft.com/office/drawing/2014/main" id="{8890C83A-F79D-44E9-AB4E-D49CFAF6F766}"/>
                </a:ext>
              </a:extLst>
            </p:cNvPr>
            <p:cNvSpPr/>
            <p:nvPr/>
          </p:nvSpPr>
          <p:spPr>
            <a:xfrm>
              <a:off x="2377074" y="4163128"/>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xecute</a:t>
              </a:r>
            </a:p>
          </p:txBody>
        </p:sp>
        <p:sp>
          <p:nvSpPr>
            <p:cNvPr id="15" name="Rectangle 14">
              <a:extLst>
                <a:ext uri="{FF2B5EF4-FFF2-40B4-BE49-F238E27FC236}">
                  <a16:creationId xmlns:a16="http://schemas.microsoft.com/office/drawing/2014/main" id="{BA61277B-77B8-448A-93C6-3CBE10A8EF80}"/>
                </a:ext>
              </a:extLst>
            </p:cNvPr>
            <p:cNvSpPr/>
            <p:nvPr/>
          </p:nvSpPr>
          <p:spPr>
            <a:xfrm>
              <a:off x="2377074" y="524298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QL</a:t>
              </a:r>
            </a:p>
          </p:txBody>
        </p:sp>
        <p:sp>
          <p:nvSpPr>
            <p:cNvPr id="16" name="Rectangle 15">
              <a:extLst>
                <a:ext uri="{FF2B5EF4-FFF2-40B4-BE49-F238E27FC236}">
                  <a16:creationId xmlns:a16="http://schemas.microsoft.com/office/drawing/2014/main" id="{E5850D66-ACD8-42D4-BC51-3C6C1E5E411E}"/>
                </a:ext>
              </a:extLst>
            </p:cNvPr>
            <p:cNvSpPr/>
            <p:nvPr/>
          </p:nvSpPr>
          <p:spPr>
            <a:xfrm>
              <a:off x="2377074" y="583506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ets</a:t>
              </a:r>
            </a:p>
          </p:txBody>
        </p:sp>
        <p:sp>
          <p:nvSpPr>
            <p:cNvPr id="17" name="Rectangle 16">
              <a:extLst>
                <a:ext uri="{FF2B5EF4-FFF2-40B4-BE49-F238E27FC236}">
                  <a16:creationId xmlns:a16="http://schemas.microsoft.com/office/drawing/2014/main" id="{25BF45C3-E66A-40EF-A8DD-8DC8FCEDE32F}"/>
                </a:ext>
              </a:extLst>
            </p:cNvPr>
            <p:cNvSpPr/>
            <p:nvPr/>
          </p:nvSpPr>
          <p:spPr>
            <a:xfrm>
              <a:off x="5196474" y="2854433"/>
              <a:ext cx="1981200" cy="351849"/>
            </a:xfrm>
            <a:prstGeom prst="rect">
              <a:avLst/>
            </a:prstGeom>
            <a:noFill/>
          </p:spPr>
          <p:txBody>
            <a:bodyPr wrap="square" lIns="91440" tIns="45720" rIns="91440" bIns="45720">
              <a:spAutoFit/>
            </a:bodyPr>
            <a:lstStyle/>
            <a:p>
              <a:r>
                <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rPr>
                <a:t>Execution Plan</a:t>
              </a:r>
            </a:p>
          </p:txBody>
        </p:sp>
        <p:sp>
          <p:nvSpPr>
            <p:cNvPr id="18" name="Rectangle 17">
              <a:extLst>
                <a:ext uri="{FF2B5EF4-FFF2-40B4-BE49-F238E27FC236}">
                  <a16:creationId xmlns:a16="http://schemas.microsoft.com/office/drawing/2014/main" id="{6930EEEF-8182-4919-B1BB-CF54122AB5A9}"/>
                </a:ext>
              </a:extLst>
            </p:cNvPr>
            <p:cNvSpPr/>
            <p:nvPr/>
          </p:nvSpPr>
          <p:spPr>
            <a:xfrm>
              <a:off x="7406274"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Stored Procedure</a:t>
              </a:r>
            </a:p>
          </p:txBody>
        </p:sp>
        <p:sp>
          <p:nvSpPr>
            <p:cNvPr id="19" name="Rectangle 18">
              <a:extLst>
                <a:ext uri="{FF2B5EF4-FFF2-40B4-BE49-F238E27FC236}">
                  <a16:creationId xmlns:a16="http://schemas.microsoft.com/office/drawing/2014/main" id="{58499A3C-77FC-4985-B3F9-56085B2E5749}"/>
                </a:ext>
              </a:extLst>
            </p:cNvPr>
            <p:cNvSpPr/>
            <p:nvPr/>
          </p:nvSpPr>
          <p:spPr>
            <a:xfrm>
              <a:off x="7401151" y="2854432"/>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Procedure Cache</a:t>
              </a:r>
            </a:p>
          </p:txBody>
        </p:sp>
        <p:sp>
          <p:nvSpPr>
            <p:cNvPr id="20" name="Rectangle 19">
              <a:extLst>
                <a:ext uri="{FF2B5EF4-FFF2-40B4-BE49-F238E27FC236}">
                  <a16:creationId xmlns:a16="http://schemas.microsoft.com/office/drawing/2014/main" id="{A8D5AB41-93D7-47DA-9265-77999E93115A}"/>
                </a:ext>
              </a:extLst>
            </p:cNvPr>
            <p:cNvSpPr/>
            <p:nvPr/>
          </p:nvSpPr>
          <p:spPr>
            <a:xfrm>
              <a:off x="1837757" y="1115128"/>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Syntax</a:t>
              </a:r>
            </a:p>
          </p:txBody>
        </p:sp>
        <p:cxnSp>
          <p:nvCxnSpPr>
            <p:cNvPr id="21" name="Straight Connector 20">
              <a:extLst>
                <a:ext uri="{FF2B5EF4-FFF2-40B4-BE49-F238E27FC236}">
                  <a16:creationId xmlns:a16="http://schemas.microsoft.com/office/drawing/2014/main" id="{4FAC5BF0-A7E2-43F8-8CB0-96CE43E0597C}"/>
                </a:ext>
              </a:extLst>
            </p:cNvPr>
            <p:cNvCxnSpPr/>
            <p:nvPr/>
          </p:nvCxnSpPr>
          <p:spPr>
            <a:xfrm>
              <a:off x="1234074" y="5073062"/>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FA1E6AD-3D0D-41C9-BEAD-143D2B475773}"/>
                </a:ext>
              </a:extLst>
            </p:cNvPr>
            <p:cNvSpPr/>
            <p:nvPr/>
          </p:nvSpPr>
          <p:spPr>
            <a:xfrm>
              <a:off x="7406274" y="4387263"/>
              <a:ext cx="27432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Execute</a:t>
              </a:r>
            </a:p>
          </p:txBody>
        </p:sp>
        <p:sp>
          <p:nvSpPr>
            <p:cNvPr id="23" name="Right Arrow 23">
              <a:extLst>
                <a:ext uri="{FF2B5EF4-FFF2-40B4-BE49-F238E27FC236}">
                  <a16:creationId xmlns:a16="http://schemas.microsoft.com/office/drawing/2014/main" id="{1D69A8E6-1163-4DB4-AAF4-5E8FA9AE9C5C}"/>
                </a:ext>
              </a:extLst>
            </p:cNvPr>
            <p:cNvSpPr/>
            <p:nvPr/>
          </p:nvSpPr>
          <p:spPr>
            <a:xfrm rot="5400000">
              <a:off x="7608768" y="1298020"/>
              <a:ext cx="2327965"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4" name="Right Arrow 24">
              <a:extLst>
                <a:ext uri="{FF2B5EF4-FFF2-40B4-BE49-F238E27FC236}">
                  <a16:creationId xmlns:a16="http://schemas.microsoft.com/office/drawing/2014/main" id="{69A71D45-FE8C-47D3-822E-6F9BCC5AB739}"/>
                </a:ext>
              </a:extLst>
            </p:cNvPr>
            <p:cNvSpPr/>
            <p:nvPr/>
          </p:nvSpPr>
          <p:spPr>
            <a:xfrm rot="5400000">
              <a:off x="8295603" y="3426199"/>
              <a:ext cx="954296"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5" name="Right Arrow 25">
              <a:extLst>
                <a:ext uri="{FF2B5EF4-FFF2-40B4-BE49-F238E27FC236}">
                  <a16:creationId xmlns:a16="http://schemas.microsoft.com/office/drawing/2014/main" id="{5EDA2E5F-801E-4EC6-A25B-E19779ED0DAC}"/>
                </a:ext>
              </a:extLst>
            </p:cNvPr>
            <p:cNvSpPr/>
            <p:nvPr/>
          </p:nvSpPr>
          <p:spPr>
            <a:xfrm rot="5400000">
              <a:off x="3042376" y="407080"/>
              <a:ext cx="410651" cy="522052"/>
            </a:xfrm>
            <a:prstGeom prst="rightArrow">
              <a:avLst/>
            </a:prstGeom>
            <a:solidFill>
              <a:schemeClr val="accent4">
                <a:lumMod val="75000"/>
              </a:schemeClr>
            </a:solidFill>
            <a:ln>
              <a:solidFill>
                <a:schemeClr val="accent4">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6" name="Rectangle 25">
              <a:extLst>
                <a:ext uri="{FF2B5EF4-FFF2-40B4-BE49-F238E27FC236}">
                  <a16:creationId xmlns:a16="http://schemas.microsoft.com/office/drawing/2014/main" id="{C5C6D64F-37B3-4CAA-B62A-24D735536918}"/>
                </a:ext>
              </a:extLst>
            </p:cNvPr>
            <p:cNvSpPr/>
            <p:nvPr/>
          </p:nvSpPr>
          <p:spPr>
            <a:xfrm>
              <a:off x="1837757" y="2558463"/>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Compile</a:t>
              </a:r>
            </a:p>
          </p:txBody>
        </p:sp>
        <p:sp>
          <p:nvSpPr>
            <p:cNvPr id="27" name="Rectangle 26">
              <a:extLst>
                <a:ext uri="{FF2B5EF4-FFF2-40B4-BE49-F238E27FC236}">
                  <a16:creationId xmlns:a16="http://schemas.microsoft.com/office/drawing/2014/main" id="{EC2F0B4C-8AA7-4C6C-BCFF-2E458CF6FC21}"/>
                </a:ext>
              </a:extLst>
            </p:cNvPr>
            <p:cNvSpPr/>
            <p:nvPr/>
          </p:nvSpPr>
          <p:spPr>
            <a:xfrm>
              <a:off x="1837757" y="3930063"/>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Run Time</a:t>
              </a:r>
            </a:p>
          </p:txBody>
        </p:sp>
        <p:sp>
          <p:nvSpPr>
            <p:cNvPr id="28" name="Rectangle 27">
              <a:extLst>
                <a:ext uri="{FF2B5EF4-FFF2-40B4-BE49-F238E27FC236}">
                  <a16:creationId xmlns:a16="http://schemas.microsoft.com/office/drawing/2014/main" id="{F5E7FE14-47F3-4A6E-8AE1-315D369C9D9F}"/>
                </a:ext>
              </a:extLst>
            </p:cNvPr>
            <p:cNvSpPr/>
            <p:nvPr/>
          </p:nvSpPr>
          <p:spPr>
            <a:xfrm>
              <a:off x="1837757"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Ad Hoc Query</a:t>
              </a:r>
            </a:p>
          </p:txBody>
        </p:sp>
        <p:pic>
          <p:nvPicPr>
            <p:cNvPr id="29" name="Picture 28">
              <a:extLst>
                <a:ext uri="{FF2B5EF4-FFF2-40B4-BE49-F238E27FC236}">
                  <a16:creationId xmlns:a16="http://schemas.microsoft.com/office/drawing/2014/main" id="{F3DF5659-CDA7-4CBE-A743-E8DB0CC9B1AA}"/>
                </a:ext>
              </a:extLst>
            </p:cNvPr>
            <p:cNvPicPr>
              <a:picLocks noChangeAspect="1"/>
            </p:cNvPicPr>
            <p:nvPr/>
          </p:nvPicPr>
          <p:blipFill>
            <a:blip r:embed="rId2"/>
            <a:stretch>
              <a:fillRect/>
            </a:stretch>
          </p:blipFill>
          <p:spPr>
            <a:xfrm>
              <a:off x="4815474" y="5168287"/>
              <a:ext cx="5328878" cy="1295400"/>
            </a:xfrm>
            <a:prstGeom prst="rect">
              <a:avLst/>
            </a:prstGeom>
          </p:spPr>
        </p:pic>
        <p:sp>
          <p:nvSpPr>
            <p:cNvPr id="30" name="Rectangle 29">
              <a:extLst>
                <a:ext uri="{FF2B5EF4-FFF2-40B4-BE49-F238E27FC236}">
                  <a16:creationId xmlns:a16="http://schemas.microsoft.com/office/drawing/2014/main" id="{C85850C3-01F4-45A5-A874-474423EF0BB2}"/>
                </a:ext>
              </a:extLst>
            </p:cNvPr>
            <p:cNvSpPr/>
            <p:nvPr/>
          </p:nvSpPr>
          <p:spPr>
            <a:xfrm rot="16200000">
              <a:off x="7636670" y="1477865"/>
              <a:ext cx="2253307" cy="295466"/>
            </a:xfrm>
            <a:prstGeom prst="rect">
              <a:avLst/>
            </a:prstGeom>
            <a:noFill/>
          </p:spPr>
          <p:txBody>
            <a:bodyPr wrap="square" lIns="91440" tIns="45720" rIns="91440" bIns="45720">
              <a:spAutoFit/>
            </a:bodyPr>
            <a:lstStyle/>
            <a:p>
              <a:r>
                <a:rPr lang="en-US" sz="14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rPr>
                <a:t>Execution Context</a:t>
              </a:r>
            </a:p>
          </p:txBody>
        </p:sp>
        <p:sp>
          <p:nvSpPr>
            <p:cNvPr id="31" name="Rectangle 30">
              <a:extLst>
                <a:ext uri="{FF2B5EF4-FFF2-40B4-BE49-F238E27FC236}">
                  <a16:creationId xmlns:a16="http://schemas.microsoft.com/office/drawing/2014/main" id="{E790C2F3-1252-4EA3-BEE8-76C732124A38}"/>
                </a:ext>
              </a:extLst>
            </p:cNvPr>
            <p:cNvSpPr/>
            <p:nvPr/>
          </p:nvSpPr>
          <p:spPr>
            <a:xfrm>
              <a:off x="2377074" y="3094095"/>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ompile</a:t>
              </a:r>
            </a:p>
          </p:txBody>
        </p:sp>
        <p:sp>
          <p:nvSpPr>
            <p:cNvPr id="32" name="Rectangle 31">
              <a:extLst>
                <a:ext uri="{FF2B5EF4-FFF2-40B4-BE49-F238E27FC236}">
                  <a16:creationId xmlns:a16="http://schemas.microsoft.com/office/drawing/2014/main" id="{F08527DD-4D86-4DB2-AB73-C6D21EEB69BA}"/>
                </a:ext>
              </a:extLst>
            </p:cNvPr>
            <p:cNvSpPr/>
            <p:nvPr/>
          </p:nvSpPr>
          <p:spPr>
            <a:xfrm>
              <a:off x="2377074" y="4160895"/>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xecute</a:t>
              </a:r>
            </a:p>
          </p:txBody>
        </p:sp>
        <p:sp>
          <p:nvSpPr>
            <p:cNvPr id="33" name="Rectangle 32">
              <a:extLst>
                <a:ext uri="{FF2B5EF4-FFF2-40B4-BE49-F238E27FC236}">
                  <a16:creationId xmlns:a16="http://schemas.microsoft.com/office/drawing/2014/main" id="{0878C4F9-3CC1-4A2E-92A9-EE26C130E988}"/>
                </a:ext>
              </a:extLst>
            </p:cNvPr>
            <p:cNvSpPr/>
            <p:nvPr/>
          </p:nvSpPr>
          <p:spPr>
            <a:xfrm>
              <a:off x="2377074" y="524075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QL</a:t>
              </a:r>
            </a:p>
          </p:txBody>
        </p:sp>
        <p:sp>
          <p:nvSpPr>
            <p:cNvPr id="34" name="Rectangle 33">
              <a:extLst>
                <a:ext uri="{FF2B5EF4-FFF2-40B4-BE49-F238E27FC236}">
                  <a16:creationId xmlns:a16="http://schemas.microsoft.com/office/drawing/2014/main" id="{6855E687-09BD-47B5-A96F-C69F0C6742EE}"/>
                </a:ext>
              </a:extLst>
            </p:cNvPr>
            <p:cNvSpPr/>
            <p:nvPr/>
          </p:nvSpPr>
          <p:spPr>
            <a:xfrm>
              <a:off x="2377074" y="583283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ets</a:t>
              </a:r>
            </a:p>
          </p:txBody>
        </p:sp>
        <p:sp>
          <p:nvSpPr>
            <p:cNvPr id="35" name="Rectangle 34">
              <a:extLst>
                <a:ext uri="{FF2B5EF4-FFF2-40B4-BE49-F238E27FC236}">
                  <a16:creationId xmlns:a16="http://schemas.microsoft.com/office/drawing/2014/main" id="{63C076F6-38ED-419F-8FBD-9C8323D4254A}"/>
                </a:ext>
              </a:extLst>
            </p:cNvPr>
            <p:cNvSpPr/>
            <p:nvPr/>
          </p:nvSpPr>
          <p:spPr>
            <a:xfrm>
              <a:off x="7406274" y="4385030"/>
              <a:ext cx="27432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Execute</a:t>
              </a:r>
            </a:p>
          </p:txBody>
        </p:sp>
        <p:sp>
          <p:nvSpPr>
            <p:cNvPr id="36" name="TextBox 35">
              <a:extLst>
                <a:ext uri="{FF2B5EF4-FFF2-40B4-BE49-F238E27FC236}">
                  <a16:creationId xmlns:a16="http://schemas.microsoft.com/office/drawing/2014/main" id="{75EDBF07-785A-4E8D-A2D6-3A2551A95A9D}"/>
                </a:ext>
              </a:extLst>
            </p:cNvPr>
            <p:cNvSpPr txBox="1"/>
            <p:nvPr/>
          </p:nvSpPr>
          <p:spPr>
            <a:xfrm>
              <a:off x="3774310" y="1744786"/>
              <a:ext cx="1262867" cy="276999"/>
            </a:xfrm>
            <a:prstGeom prst="rect">
              <a:avLst/>
            </a:prstGeom>
            <a:noFill/>
          </p:spPr>
          <p:txBody>
            <a:bodyPr wrap="square" rtlCol="0">
              <a:spAutoFit/>
            </a:bodyPr>
            <a:lstStyle/>
            <a:p>
              <a:r>
                <a:rPr lang="en-US" sz="1200" dirty="0">
                  <a:solidFill>
                    <a:schemeClr val="tx2"/>
                  </a:solidFill>
                </a:rPr>
                <a:t>(Binding)</a:t>
              </a:r>
            </a:p>
          </p:txBody>
        </p:sp>
        <p:sp>
          <p:nvSpPr>
            <p:cNvPr id="37" name="TextBox 36">
              <a:extLst>
                <a:ext uri="{FF2B5EF4-FFF2-40B4-BE49-F238E27FC236}">
                  <a16:creationId xmlns:a16="http://schemas.microsoft.com/office/drawing/2014/main" id="{60E6E9AA-ED83-41F8-B9C6-FE2AA99E1EE0}"/>
                </a:ext>
              </a:extLst>
            </p:cNvPr>
            <p:cNvSpPr txBox="1"/>
            <p:nvPr/>
          </p:nvSpPr>
          <p:spPr>
            <a:xfrm>
              <a:off x="5491415" y="2459838"/>
              <a:ext cx="1265848" cy="369332"/>
            </a:xfrm>
            <a:prstGeom prst="rect">
              <a:avLst/>
            </a:prstGeom>
            <a:noFill/>
          </p:spPr>
          <p:txBody>
            <a:bodyPr wrap="square" rtlCol="0">
              <a:spAutoFit/>
            </a:bodyPr>
            <a:lstStyle/>
            <a:p>
              <a:r>
                <a:rPr lang="en-US" dirty="0">
                  <a:solidFill>
                    <a:schemeClr val="accent5"/>
                  </a:solidFill>
                </a:rPr>
                <a:t>Estimated</a:t>
              </a:r>
            </a:p>
          </p:txBody>
        </p:sp>
        <p:sp>
          <p:nvSpPr>
            <p:cNvPr id="38" name="TextBox 37">
              <a:extLst>
                <a:ext uri="{FF2B5EF4-FFF2-40B4-BE49-F238E27FC236}">
                  <a16:creationId xmlns:a16="http://schemas.microsoft.com/office/drawing/2014/main" id="{C8422D76-2128-41E6-AF26-9FA1DB415B4A}"/>
                </a:ext>
              </a:extLst>
            </p:cNvPr>
            <p:cNvSpPr txBox="1"/>
            <p:nvPr/>
          </p:nvSpPr>
          <p:spPr>
            <a:xfrm>
              <a:off x="5675004" y="3165428"/>
              <a:ext cx="1265848" cy="369332"/>
            </a:xfrm>
            <a:prstGeom prst="rect">
              <a:avLst/>
            </a:prstGeom>
            <a:noFill/>
          </p:spPr>
          <p:txBody>
            <a:bodyPr wrap="square" rtlCol="0">
              <a:spAutoFit/>
            </a:bodyPr>
            <a:lstStyle/>
            <a:p>
              <a:r>
                <a:rPr lang="en-US" dirty="0">
                  <a:solidFill>
                    <a:schemeClr val="accent5"/>
                  </a:solidFill>
                </a:rPr>
                <a:t>Actual</a:t>
              </a:r>
            </a:p>
          </p:txBody>
        </p:sp>
        <p:grpSp>
          <p:nvGrpSpPr>
            <p:cNvPr id="39" name="Group 38">
              <a:extLst>
                <a:ext uri="{FF2B5EF4-FFF2-40B4-BE49-F238E27FC236}">
                  <a16:creationId xmlns:a16="http://schemas.microsoft.com/office/drawing/2014/main" id="{85B96714-9C68-449E-BF5C-033EFAFA82C6}"/>
                </a:ext>
              </a:extLst>
            </p:cNvPr>
            <p:cNvGrpSpPr/>
            <p:nvPr/>
          </p:nvGrpSpPr>
          <p:grpSpPr>
            <a:xfrm>
              <a:off x="5245566" y="507414"/>
              <a:ext cx="2472255" cy="956993"/>
              <a:chOff x="5224158" y="389621"/>
              <a:chExt cx="2472255" cy="956993"/>
            </a:xfrm>
          </p:grpSpPr>
          <p:cxnSp>
            <p:nvCxnSpPr>
              <p:cNvPr id="40" name="Straight Arrow Connector 39">
                <a:extLst>
                  <a:ext uri="{FF2B5EF4-FFF2-40B4-BE49-F238E27FC236}">
                    <a16:creationId xmlns:a16="http://schemas.microsoft.com/office/drawing/2014/main" id="{6FB3B03F-0A65-4427-887F-CFC5FDD2F7FC}"/>
                  </a:ext>
                </a:extLst>
              </p:cNvPr>
              <p:cNvCxnSpPr>
                <a:cxnSpLocks/>
              </p:cNvCxnSpPr>
              <p:nvPr/>
            </p:nvCxnSpPr>
            <p:spPr>
              <a:xfrm flipH="1">
                <a:off x="5224158" y="389621"/>
                <a:ext cx="1908107" cy="850395"/>
              </a:xfrm>
              <a:prstGeom prst="straightConnector1">
                <a:avLst/>
              </a:prstGeom>
              <a:ln w="5715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957107F-490C-425F-AD92-579032D7CEFE}"/>
                  </a:ext>
                </a:extLst>
              </p:cNvPr>
              <p:cNvSpPr txBox="1"/>
              <p:nvPr/>
            </p:nvSpPr>
            <p:spPr>
              <a:xfrm rot="20241743">
                <a:off x="5610834" y="700283"/>
                <a:ext cx="2085579" cy="646331"/>
              </a:xfrm>
              <a:prstGeom prst="rect">
                <a:avLst/>
              </a:prstGeom>
              <a:noFill/>
            </p:spPr>
            <p:txBody>
              <a:bodyPr wrap="square" rtlCol="0">
                <a:spAutoFit/>
              </a:bodyPr>
              <a:lstStyle/>
              <a:p>
                <a:r>
                  <a:rPr lang="en-US" dirty="0">
                    <a:solidFill>
                      <a:schemeClr val="accent5"/>
                    </a:solidFill>
                  </a:rPr>
                  <a:t>First Execution</a:t>
                </a:r>
              </a:p>
              <a:p>
                <a:r>
                  <a:rPr lang="en-US" dirty="0">
                    <a:solidFill>
                      <a:schemeClr val="accent5"/>
                    </a:solidFill>
                  </a:rPr>
                  <a:t>  or Recompile</a:t>
                </a:r>
              </a:p>
            </p:txBody>
          </p:sp>
        </p:grpSp>
      </p:grpSp>
    </p:spTree>
    <p:extLst>
      <p:ext uri="{BB962C8B-B14F-4D97-AF65-F5344CB8AC3E}">
        <p14:creationId xmlns:p14="http://schemas.microsoft.com/office/powerpoint/2010/main" val="146115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801D87DF-ECCF-413F-857F-FA7562D70F05}"/>
              </a:ext>
            </a:extLst>
          </p:cNvPr>
          <p:cNvSpPr txBox="1">
            <a:spLocks/>
          </p:cNvSpPr>
          <p:nvPr/>
        </p:nvSpPr>
        <p:spPr>
          <a:xfrm>
            <a:off x="289230" y="220662"/>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What is an Execution Plan?</a:t>
            </a:r>
          </a:p>
        </p:txBody>
      </p:sp>
      <p:pic>
        <p:nvPicPr>
          <p:cNvPr id="4" name="Picture 3">
            <a:extLst>
              <a:ext uri="{FF2B5EF4-FFF2-40B4-BE49-F238E27FC236}">
                <a16:creationId xmlns:a16="http://schemas.microsoft.com/office/drawing/2014/main" id="{A59E8D7D-FD9B-4470-A2BC-D4A2B39E28FD}"/>
              </a:ext>
            </a:extLst>
          </p:cNvPr>
          <p:cNvPicPr>
            <a:picLocks noChangeAspect="1"/>
          </p:cNvPicPr>
          <p:nvPr/>
        </p:nvPicPr>
        <p:blipFill>
          <a:blip r:embed="rId2"/>
          <a:stretch>
            <a:fillRect/>
          </a:stretch>
        </p:blipFill>
        <p:spPr>
          <a:xfrm>
            <a:off x="2560637" y="1138237"/>
            <a:ext cx="7006462" cy="5549211"/>
          </a:xfrm>
          <a:prstGeom prst="rect">
            <a:avLst/>
          </a:prstGeom>
        </p:spPr>
      </p:pic>
    </p:spTree>
    <p:extLst>
      <p:ext uri="{BB962C8B-B14F-4D97-AF65-F5344CB8AC3E}">
        <p14:creationId xmlns:p14="http://schemas.microsoft.com/office/powerpoint/2010/main" val="1402416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768496" y="1013440"/>
            <a:ext cx="2441284" cy="1888672"/>
          </a:xfrm>
          <a:prstGeom prst="rect">
            <a:avLst/>
          </a:prstGeom>
        </p:spPr>
      </p:pic>
      <p:sp>
        <p:nvSpPr>
          <p:cNvPr id="5" name="TextBox 4"/>
          <p:cNvSpPr txBox="1"/>
          <p:nvPr/>
        </p:nvSpPr>
        <p:spPr>
          <a:xfrm>
            <a:off x="751719" y="1290890"/>
            <a:ext cx="4795043" cy="1054716"/>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a:ea typeface="+mn-ea"/>
                <a:cs typeface="+mn-cs"/>
              </a:rPr>
              <a:t>Data stored in a Heap is not stored in any order and normally does not have a Primary Key.</a:t>
            </a:r>
          </a:p>
        </p:txBody>
      </p:sp>
      <p:pic>
        <p:nvPicPr>
          <p:cNvPr id="6" name="Picture 5"/>
          <p:cNvPicPr>
            <a:picLocks noChangeAspect="1"/>
          </p:cNvPicPr>
          <p:nvPr/>
        </p:nvPicPr>
        <p:blipFill>
          <a:blip r:embed="rId3"/>
          <a:stretch>
            <a:fillRect/>
          </a:stretch>
        </p:blipFill>
        <p:spPr>
          <a:xfrm>
            <a:off x="6805671" y="2902112"/>
            <a:ext cx="4571613" cy="1493635"/>
          </a:xfrm>
          <a:prstGeom prst="rect">
            <a:avLst/>
          </a:prstGeom>
        </p:spPr>
      </p:pic>
      <p:pic>
        <p:nvPicPr>
          <p:cNvPr id="7" name="Picture 6"/>
          <p:cNvPicPr>
            <a:picLocks noChangeAspect="1"/>
          </p:cNvPicPr>
          <p:nvPr/>
        </p:nvPicPr>
        <p:blipFill>
          <a:blip r:embed="rId4"/>
          <a:stretch>
            <a:fillRect/>
          </a:stretch>
        </p:blipFill>
        <p:spPr>
          <a:xfrm>
            <a:off x="6491423" y="4687886"/>
            <a:ext cx="5222514" cy="1736317"/>
          </a:xfrm>
          <a:prstGeom prst="rect">
            <a:avLst/>
          </a:prstGeom>
        </p:spPr>
      </p:pic>
      <p:sp>
        <p:nvSpPr>
          <p:cNvPr id="8" name="TextBox 7"/>
          <p:cNvSpPr txBox="1"/>
          <p:nvPr/>
        </p:nvSpPr>
        <p:spPr>
          <a:xfrm>
            <a:off x="751719" y="2902112"/>
            <a:ext cx="4795043" cy="1374897"/>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a:ea typeface="+mn-ea"/>
                <a:cs typeface="+mn-cs"/>
              </a:rPr>
              <a:t>Clustered Index data is stored in sorted order by the Clustering key. In many cases, this is the same value as the Primary Key.</a:t>
            </a:r>
          </a:p>
        </p:txBody>
      </p:sp>
      <p:sp>
        <p:nvSpPr>
          <p:cNvPr id="9" name="TextBox 8"/>
          <p:cNvSpPr txBox="1"/>
          <p:nvPr/>
        </p:nvSpPr>
        <p:spPr>
          <a:xfrm>
            <a:off x="751719" y="4913593"/>
            <a:ext cx="4795043" cy="1054716"/>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a:ea typeface="+mn-ea"/>
                <a:cs typeface="+mn-cs"/>
              </a:rPr>
              <a:t>Using a WHERE statement on an Index could possibly have the Execution Plan seek the Index instead of scan.</a:t>
            </a:r>
          </a:p>
        </p:txBody>
      </p:sp>
      <p:sp>
        <p:nvSpPr>
          <p:cNvPr id="11" name="Title 3">
            <a:extLst>
              <a:ext uri="{FF2B5EF4-FFF2-40B4-BE49-F238E27FC236}">
                <a16:creationId xmlns:a16="http://schemas.microsoft.com/office/drawing/2014/main" id="{95AE7C88-91AF-4978-9358-B022FF5E6133}"/>
              </a:ext>
            </a:extLst>
          </p:cNvPr>
          <p:cNvSpPr txBox="1">
            <a:spLocks/>
          </p:cNvSpPr>
          <p:nvPr/>
        </p:nvSpPr>
        <p:spPr>
          <a:xfrm>
            <a:off x="289230" y="220662"/>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Execution Plan Table Operators</a:t>
            </a:r>
          </a:p>
        </p:txBody>
      </p:sp>
    </p:spTree>
    <p:extLst>
      <p:ext uri="{BB962C8B-B14F-4D97-AF65-F5344CB8AC3E}">
        <p14:creationId xmlns:p14="http://schemas.microsoft.com/office/powerpoint/2010/main" val="2495089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95AE7C88-91AF-4978-9358-B022FF5E6133}"/>
              </a:ext>
            </a:extLst>
          </p:cNvPr>
          <p:cNvSpPr txBox="1">
            <a:spLocks/>
          </p:cNvSpPr>
          <p:nvPr/>
        </p:nvSpPr>
        <p:spPr>
          <a:xfrm>
            <a:off x="289230" y="220662"/>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Execution Plan Join Operators (Code)</a:t>
            </a:r>
          </a:p>
        </p:txBody>
      </p:sp>
      <p:pic>
        <p:nvPicPr>
          <p:cNvPr id="3" name="Picture 2">
            <a:extLst>
              <a:ext uri="{FF2B5EF4-FFF2-40B4-BE49-F238E27FC236}">
                <a16:creationId xmlns:a16="http://schemas.microsoft.com/office/drawing/2014/main" id="{FE7AC28A-F7D2-42CF-8BE4-0165CE397F7C}"/>
              </a:ext>
            </a:extLst>
          </p:cNvPr>
          <p:cNvPicPr>
            <a:picLocks noChangeAspect="1"/>
          </p:cNvPicPr>
          <p:nvPr/>
        </p:nvPicPr>
        <p:blipFill>
          <a:blip r:embed="rId2"/>
          <a:stretch>
            <a:fillRect/>
          </a:stretch>
        </p:blipFill>
        <p:spPr>
          <a:xfrm>
            <a:off x="578986" y="1668462"/>
            <a:ext cx="11278502" cy="3901816"/>
          </a:xfrm>
          <a:prstGeom prst="rect">
            <a:avLst/>
          </a:prstGeom>
        </p:spPr>
      </p:pic>
    </p:spTree>
    <p:extLst>
      <p:ext uri="{BB962C8B-B14F-4D97-AF65-F5344CB8AC3E}">
        <p14:creationId xmlns:p14="http://schemas.microsoft.com/office/powerpoint/2010/main" val="41152174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95AE7C88-91AF-4978-9358-B022FF5E6133}"/>
              </a:ext>
            </a:extLst>
          </p:cNvPr>
          <p:cNvSpPr txBox="1">
            <a:spLocks/>
          </p:cNvSpPr>
          <p:nvPr/>
        </p:nvSpPr>
        <p:spPr>
          <a:xfrm>
            <a:off x="289230" y="220662"/>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Execution Plan Join Operators (</a:t>
            </a:r>
            <a:r>
              <a:rPr lang="en-US" dirty="0">
                <a:latin typeface="Segoe UI Light"/>
              </a:rPr>
              <a:t>Plan</a:t>
            </a:r>
            <a:r>
              <a:rPr kumimoji="0" lang="en-US" sz="48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a:t>
            </a:r>
          </a:p>
        </p:txBody>
      </p:sp>
      <p:pic>
        <p:nvPicPr>
          <p:cNvPr id="2" name="Picture 1">
            <a:extLst>
              <a:ext uri="{FF2B5EF4-FFF2-40B4-BE49-F238E27FC236}">
                <a16:creationId xmlns:a16="http://schemas.microsoft.com/office/drawing/2014/main" id="{5320C3AA-582D-4EAB-AACA-378CA5819AA3}"/>
              </a:ext>
            </a:extLst>
          </p:cNvPr>
          <p:cNvPicPr>
            <a:picLocks noChangeAspect="1"/>
          </p:cNvPicPr>
          <p:nvPr/>
        </p:nvPicPr>
        <p:blipFill>
          <a:blip r:embed="rId2"/>
          <a:stretch>
            <a:fillRect/>
          </a:stretch>
        </p:blipFill>
        <p:spPr>
          <a:xfrm>
            <a:off x="122237" y="1439862"/>
            <a:ext cx="12229762" cy="4508226"/>
          </a:xfrm>
          <a:prstGeom prst="rect">
            <a:avLst/>
          </a:prstGeom>
        </p:spPr>
      </p:pic>
    </p:spTree>
    <p:extLst>
      <p:ext uri="{BB962C8B-B14F-4D97-AF65-F5344CB8AC3E}">
        <p14:creationId xmlns:p14="http://schemas.microsoft.com/office/powerpoint/2010/main" val="35219777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1302" y="1516062"/>
            <a:ext cx="4795043" cy="1034129"/>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2040" kern="0" dirty="0">
                <a:solidFill>
                  <a:sysClr val="windowText" lastClr="000000"/>
                </a:solidFill>
                <a:latin typeface="Segoe UI"/>
              </a:rPr>
              <a:t>A Merge Join is useful if both table inputs are in the same sorted order on the same value.</a:t>
            </a:r>
            <a:endParaRPr kumimoji="0" lang="en-US" sz="204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8" name="TextBox 7"/>
          <p:cNvSpPr txBox="1"/>
          <p:nvPr/>
        </p:nvSpPr>
        <p:spPr>
          <a:xfrm>
            <a:off x="781649" y="3343290"/>
            <a:ext cx="4795043" cy="1034129"/>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a:ea typeface="+mn-ea"/>
                <a:cs typeface="+mn-cs"/>
              </a:rPr>
              <a:t>A Hash Match is used when the tables being joined are not in the same sorted</a:t>
            </a:r>
            <a:r>
              <a:rPr lang="en-US" sz="2040" kern="0" dirty="0">
                <a:solidFill>
                  <a:sysClr val="windowText" lastClr="000000"/>
                </a:solidFill>
                <a:latin typeface="Segoe UI"/>
              </a:rPr>
              <a:t> order.</a:t>
            </a:r>
            <a:endParaRPr kumimoji="0" lang="en-US" sz="204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9" name="TextBox 8"/>
          <p:cNvSpPr txBox="1"/>
          <p:nvPr/>
        </p:nvSpPr>
        <p:spPr>
          <a:xfrm>
            <a:off x="801302" y="4998083"/>
            <a:ext cx="4795043" cy="1034129"/>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a:ea typeface="+mn-ea"/>
                <a:cs typeface="+mn-cs"/>
              </a:rPr>
              <a:t>A Nested Loop is use when a small (outer) table is used to lookup a value in a larger (inner) table.</a:t>
            </a:r>
          </a:p>
        </p:txBody>
      </p:sp>
      <p:sp>
        <p:nvSpPr>
          <p:cNvPr id="11" name="Title 3">
            <a:extLst>
              <a:ext uri="{FF2B5EF4-FFF2-40B4-BE49-F238E27FC236}">
                <a16:creationId xmlns:a16="http://schemas.microsoft.com/office/drawing/2014/main" id="{95AE7C88-91AF-4978-9358-B022FF5E6133}"/>
              </a:ext>
            </a:extLst>
          </p:cNvPr>
          <p:cNvSpPr txBox="1">
            <a:spLocks/>
          </p:cNvSpPr>
          <p:nvPr/>
        </p:nvSpPr>
        <p:spPr>
          <a:xfrm>
            <a:off x="289230" y="220662"/>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Execution Plan Join Operators</a:t>
            </a:r>
          </a:p>
        </p:txBody>
      </p:sp>
      <p:pic>
        <p:nvPicPr>
          <p:cNvPr id="3" name="Picture 2">
            <a:extLst>
              <a:ext uri="{FF2B5EF4-FFF2-40B4-BE49-F238E27FC236}">
                <a16:creationId xmlns:a16="http://schemas.microsoft.com/office/drawing/2014/main" id="{2F2CAA6C-6BEB-4C1E-95DB-B064800B4E09}"/>
              </a:ext>
            </a:extLst>
          </p:cNvPr>
          <p:cNvPicPr>
            <a:picLocks noChangeAspect="1"/>
          </p:cNvPicPr>
          <p:nvPr/>
        </p:nvPicPr>
        <p:blipFill>
          <a:blip r:embed="rId2"/>
          <a:stretch>
            <a:fillRect/>
          </a:stretch>
        </p:blipFill>
        <p:spPr>
          <a:xfrm>
            <a:off x="7866653" y="3019646"/>
            <a:ext cx="1956469" cy="1647553"/>
          </a:xfrm>
          <a:prstGeom prst="rect">
            <a:avLst/>
          </a:prstGeom>
        </p:spPr>
      </p:pic>
      <p:pic>
        <p:nvPicPr>
          <p:cNvPr id="10" name="Picture 9">
            <a:extLst>
              <a:ext uri="{FF2B5EF4-FFF2-40B4-BE49-F238E27FC236}">
                <a16:creationId xmlns:a16="http://schemas.microsoft.com/office/drawing/2014/main" id="{916DACB0-5B80-4FCE-AA9D-4FEFED1969E9}"/>
              </a:ext>
            </a:extLst>
          </p:cNvPr>
          <p:cNvPicPr>
            <a:picLocks noChangeAspect="1"/>
          </p:cNvPicPr>
          <p:nvPr/>
        </p:nvPicPr>
        <p:blipFill>
          <a:blip r:embed="rId3"/>
          <a:stretch>
            <a:fillRect/>
          </a:stretch>
        </p:blipFill>
        <p:spPr>
          <a:xfrm>
            <a:off x="7910463" y="4981150"/>
            <a:ext cx="1971238" cy="1750165"/>
          </a:xfrm>
          <a:prstGeom prst="rect">
            <a:avLst/>
          </a:prstGeom>
        </p:spPr>
      </p:pic>
      <p:pic>
        <p:nvPicPr>
          <p:cNvPr id="12" name="Picture 11">
            <a:extLst>
              <a:ext uri="{FF2B5EF4-FFF2-40B4-BE49-F238E27FC236}">
                <a16:creationId xmlns:a16="http://schemas.microsoft.com/office/drawing/2014/main" id="{E95D8A78-B55C-453E-91FA-F586010ECEEF}"/>
              </a:ext>
            </a:extLst>
          </p:cNvPr>
          <p:cNvPicPr>
            <a:picLocks noChangeAspect="1"/>
          </p:cNvPicPr>
          <p:nvPr/>
        </p:nvPicPr>
        <p:blipFill>
          <a:blip r:embed="rId4"/>
          <a:stretch>
            <a:fillRect/>
          </a:stretch>
        </p:blipFill>
        <p:spPr>
          <a:xfrm>
            <a:off x="7910463" y="1074810"/>
            <a:ext cx="1971238" cy="1813537"/>
          </a:xfrm>
          <a:prstGeom prst="rect">
            <a:avLst/>
          </a:prstGeom>
        </p:spPr>
      </p:pic>
    </p:spTree>
    <p:extLst>
      <p:ext uri="{BB962C8B-B14F-4D97-AF65-F5344CB8AC3E}">
        <p14:creationId xmlns:p14="http://schemas.microsoft.com/office/powerpoint/2010/main" val="5155896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Parameter Sniffing</a:t>
            </a:r>
            <a:endParaRPr lang="en-US" dirty="0"/>
          </a:p>
        </p:txBody>
      </p:sp>
      <p:pic>
        <p:nvPicPr>
          <p:cNvPr id="6" name="Picture 5">
            <a:extLst>
              <a:ext uri="{FF2B5EF4-FFF2-40B4-BE49-F238E27FC236}">
                <a16:creationId xmlns:a16="http://schemas.microsoft.com/office/drawing/2014/main" id="{E0234831-8521-49FC-8DBF-035ADF7F9610}"/>
              </a:ext>
            </a:extLst>
          </p:cNvPr>
          <p:cNvPicPr>
            <a:picLocks noChangeAspect="1"/>
          </p:cNvPicPr>
          <p:nvPr/>
        </p:nvPicPr>
        <p:blipFill>
          <a:blip r:embed="rId3"/>
          <a:stretch>
            <a:fillRect/>
          </a:stretch>
        </p:blipFill>
        <p:spPr>
          <a:xfrm>
            <a:off x="1265237" y="862982"/>
            <a:ext cx="9753600" cy="5123189"/>
          </a:xfrm>
          <a:prstGeom prst="rect">
            <a:avLst/>
          </a:prstGeom>
        </p:spPr>
      </p:pic>
    </p:spTree>
    <p:extLst>
      <p:ext uri="{BB962C8B-B14F-4D97-AF65-F5344CB8AC3E}">
        <p14:creationId xmlns:p14="http://schemas.microsoft.com/office/powerpoint/2010/main" val="1272879874"/>
      </p:ext>
    </p:extLst>
  </p:cSld>
  <p:clrMapOvr>
    <a:masterClrMapping/>
  </p:clrMapOvr>
  <p:transition advTm="21011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298" y="384175"/>
            <a:ext cx="11887878" cy="470856"/>
          </a:xfrm>
        </p:spPr>
        <p:txBody>
          <a:bodyPr/>
          <a:lstStyle/>
          <a:p>
            <a:r>
              <a:rPr lang="en-US" dirty="0"/>
              <a:t>Dynamic Management Views and Functions</a:t>
            </a:r>
          </a:p>
        </p:txBody>
      </p:sp>
      <p:graphicFrame>
        <p:nvGraphicFramePr>
          <p:cNvPr id="48" name="Table 3">
            <a:extLst>
              <a:ext uri="{FF2B5EF4-FFF2-40B4-BE49-F238E27FC236}">
                <a16:creationId xmlns:a16="http://schemas.microsoft.com/office/drawing/2014/main" id="{49DE2E63-2593-4483-ACE8-C24F9C63DD6A}"/>
              </a:ext>
            </a:extLst>
          </p:cNvPr>
          <p:cNvGraphicFramePr>
            <a:graphicFrameLocks/>
          </p:cNvGraphicFramePr>
          <p:nvPr/>
        </p:nvGraphicFramePr>
        <p:xfrm>
          <a:off x="1103132" y="1189662"/>
          <a:ext cx="10369179" cy="5415798"/>
        </p:xfrm>
        <a:graphic>
          <a:graphicData uri="http://schemas.openxmlformats.org/drawingml/2006/table">
            <a:tbl>
              <a:tblPr firstRow="1" bandRow="1">
                <a:effectLst/>
              </a:tblPr>
              <a:tblGrid>
                <a:gridCol w="3242697">
                  <a:extLst>
                    <a:ext uri="{9D8B030D-6E8A-4147-A177-3AD203B41FA5}">
                      <a16:colId xmlns:a16="http://schemas.microsoft.com/office/drawing/2014/main" val="20000"/>
                    </a:ext>
                  </a:extLst>
                </a:gridCol>
                <a:gridCol w="7126482">
                  <a:extLst>
                    <a:ext uri="{9D8B030D-6E8A-4147-A177-3AD203B41FA5}">
                      <a16:colId xmlns:a16="http://schemas.microsoft.com/office/drawing/2014/main" val="20001"/>
                    </a:ext>
                  </a:extLst>
                </a:gridCol>
              </a:tblGrid>
              <a:tr h="902633">
                <a:tc>
                  <a:txBody>
                    <a:bodyPr/>
                    <a:lstStyle>
                      <a:lvl1pPr marL="0" algn="l" defTabSz="932742" rtl="0" eaLnBrk="1" latinLnBrk="0" hangingPunct="1">
                        <a:defRPr sz="1800" b="1" kern="1200">
                          <a:solidFill>
                            <a:schemeClr val="lt1"/>
                          </a:solidFill>
                          <a:latin typeface="Verdana"/>
                        </a:defRPr>
                      </a:lvl1pPr>
                      <a:lvl2pPr marL="466371" algn="l" defTabSz="932742" rtl="0" eaLnBrk="1" latinLnBrk="0" hangingPunct="1">
                        <a:defRPr sz="1800" b="1" kern="1200">
                          <a:solidFill>
                            <a:schemeClr val="lt1"/>
                          </a:solidFill>
                          <a:latin typeface="Verdana"/>
                        </a:defRPr>
                      </a:lvl2pPr>
                      <a:lvl3pPr marL="932742" algn="l" defTabSz="932742" rtl="0" eaLnBrk="1" latinLnBrk="0" hangingPunct="1">
                        <a:defRPr sz="1800" b="1" kern="1200">
                          <a:solidFill>
                            <a:schemeClr val="lt1"/>
                          </a:solidFill>
                          <a:latin typeface="Verdana"/>
                        </a:defRPr>
                      </a:lvl3pPr>
                      <a:lvl4pPr marL="1399113" algn="l" defTabSz="932742" rtl="0" eaLnBrk="1" latinLnBrk="0" hangingPunct="1">
                        <a:defRPr sz="1800" b="1" kern="1200">
                          <a:solidFill>
                            <a:schemeClr val="lt1"/>
                          </a:solidFill>
                          <a:latin typeface="Verdana"/>
                        </a:defRPr>
                      </a:lvl4pPr>
                      <a:lvl5pPr marL="1865484" algn="l" defTabSz="932742" rtl="0" eaLnBrk="1" latinLnBrk="0" hangingPunct="1">
                        <a:defRPr sz="1800" b="1" kern="1200">
                          <a:solidFill>
                            <a:schemeClr val="lt1"/>
                          </a:solidFill>
                          <a:latin typeface="Verdana"/>
                        </a:defRPr>
                      </a:lvl5pPr>
                      <a:lvl6pPr marL="2331856" algn="l" defTabSz="932742" rtl="0" eaLnBrk="1" latinLnBrk="0" hangingPunct="1">
                        <a:defRPr sz="1800" b="1" kern="1200">
                          <a:solidFill>
                            <a:schemeClr val="lt1"/>
                          </a:solidFill>
                          <a:latin typeface="Verdana"/>
                        </a:defRPr>
                      </a:lvl6pPr>
                      <a:lvl7pPr marL="2798226" algn="l" defTabSz="932742" rtl="0" eaLnBrk="1" latinLnBrk="0" hangingPunct="1">
                        <a:defRPr sz="1800" b="1" kern="1200">
                          <a:solidFill>
                            <a:schemeClr val="lt1"/>
                          </a:solidFill>
                          <a:latin typeface="Verdana"/>
                        </a:defRPr>
                      </a:lvl7pPr>
                      <a:lvl8pPr marL="3264597" algn="l" defTabSz="932742" rtl="0" eaLnBrk="1" latinLnBrk="0" hangingPunct="1">
                        <a:defRPr sz="1800" b="1" kern="1200">
                          <a:solidFill>
                            <a:schemeClr val="lt1"/>
                          </a:solidFill>
                          <a:latin typeface="Verdana"/>
                        </a:defRPr>
                      </a:lvl8pPr>
                      <a:lvl9pPr marL="3730969" algn="l" defTabSz="932742" rtl="0" eaLnBrk="1" latinLnBrk="0" hangingPunct="1">
                        <a:defRPr sz="1800" b="1" kern="1200">
                          <a:solidFill>
                            <a:schemeClr val="lt1"/>
                          </a:solidFill>
                          <a:latin typeface="Verdana"/>
                        </a:defRPr>
                      </a:lvl9pPr>
                    </a:lstStyle>
                    <a:p>
                      <a:r>
                        <a:rPr lang="en-AU" sz="2800" b="0" dirty="0">
                          <a:ln>
                            <a:solidFill>
                              <a:schemeClr val="bg1"/>
                            </a:solidFill>
                          </a:ln>
                          <a:latin typeface="Segoe UI Light" panose="020B0502040204020203" pitchFamily="34" charset="0"/>
                          <a:cs typeface="Segoe UI Light" panose="020B0502040204020203" pitchFamily="34" charset="0"/>
                        </a:rPr>
                        <a:t>Category</a:t>
                      </a:r>
                      <a:endParaRPr lang="en-AU" sz="2800" b="0" dirty="0">
                        <a:ln>
                          <a:solidFill>
                            <a:schemeClr val="bg1"/>
                          </a:solidFill>
                        </a:ln>
                        <a:latin typeface="Segoe UI Light" panose="020B0502040204020203" pitchFamily="34" charset="0"/>
                        <a:ea typeface="Segoe UI" panose="020B0502040204020203" pitchFamily="34" charset="0"/>
                        <a:cs typeface="Segoe UI Light" panose="020B0502040204020203" pitchFamily="34" charset="0"/>
                      </a:endParaRPr>
                    </a:p>
                  </a:txBody>
                  <a:tcPr marL="91427" marR="91427" marT="45713" marB="45713" anchor="ctr">
                    <a:lnL w="12700" cmpd="sng">
                      <a:solidFill>
                        <a:srgbClr val="FFFFFF"/>
                      </a:solidFill>
                    </a:lnL>
                    <a:lnR w="12700" cap="flat" cmpd="sng" algn="ctr">
                      <a:solidFill>
                        <a:srgbClr val="569AD2"/>
                      </a:solidFill>
                      <a:prstDash val="solid"/>
                      <a:round/>
                      <a:headEnd type="none" w="med" len="med"/>
                      <a:tailEnd type="none" w="med" len="med"/>
                    </a:lnR>
                    <a:lnT w="12700" cmpd="sng">
                      <a:solidFill>
                        <a:srgbClr val="FFFFFF"/>
                      </a:solidFill>
                    </a:lnT>
                    <a:lnB w="12700" cap="flat" cmpd="sng" algn="ctr">
                      <a:solidFill>
                        <a:srgbClr val="569AD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32742" rtl="0" eaLnBrk="1" latinLnBrk="0" hangingPunct="1">
                        <a:defRPr sz="1800" b="1" kern="1200">
                          <a:solidFill>
                            <a:schemeClr val="lt1"/>
                          </a:solidFill>
                          <a:latin typeface="Verdana"/>
                        </a:defRPr>
                      </a:lvl1pPr>
                      <a:lvl2pPr marL="466371" algn="l" defTabSz="932742" rtl="0" eaLnBrk="1" latinLnBrk="0" hangingPunct="1">
                        <a:defRPr sz="1800" b="1" kern="1200">
                          <a:solidFill>
                            <a:schemeClr val="lt1"/>
                          </a:solidFill>
                          <a:latin typeface="Verdana"/>
                        </a:defRPr>
                      </a:lvl2pPr>
                      <a:lvl3pPr marL="932742" algn="l" defTabSz="932742" rtl="0" eaLnBrk="1" latinLnBrk="0" hangingPunct="1">
                        <a:defRPr sz="1800" b="1" kern="1200">
                          <a:solidFill>
                            <a:schemeClr val="lt1"/>
                          </a:solidFill>
                          <a:latin typeface="Verdana"/>
                        </a:defRPr>
                      </a:lvl3pPr>
                      <a:lvl4pPr marL="1399113" algn="l" defTabSz="932742" rtl="0" eaLnBrk="1" latinLnBrk="0" hangingPunct="1">
                        <a:defRPr sz="1800" b="1" kern="1200">
                          <a:solidFill>
                            <a:schemeClr val="lt1"/>
                          </a:solidFill>
                          <a:latin typeface="Verdana"/>
                        </a:defRPr>
                      </a:lvl4pPr>
                      <a:lvl5pPr marL="1865484" algn="l" defTabSz="932742" rtl="0" eaLnBrk="1" latinLnBrk="0" hangingPunct="1">
                        <a:defRPr sz="1800" b="1" kern="1200">
                          <a:solidFill>
                            <a:schemeClr val="lt1"/>
                          </a:solidFill>
                          <a:latin typeface="Verdana"/>
                        </a:defRPr>
                      </a:lvl5pPr>
                      <a:lvl6pPr marL="2331856" algn="l" defTabSz="932742" rtl="0" eaLnBrk="1" latinLnBrk="0" hangingPunct="1">
                        <a:defRPr sz="1800" b="1" kern="1200">
                          <a:solidFill>
                            <a:schemeClr val="lt1"/>
                          </a:solidFill>
                          <a:latin typeface="Verdana"/>
                        </a:defRPr>
                      </a:lvl6pPr>
                      <a:lvl7pPr marL="2798226" algn="l" defTabSz="932742" rtl="0" eaLnBrk="1" latinLnBrk="0" hangingPunct="1">
                        <a:defRPr sz="1800" b="1" kern="1200">
                          <a:solidFill>
                            <a:schemeClr val="lt1"/>
                          </a:solidFill>
                          <a:latin typeface="Verdana"/>
                        </a:defRPr>
                      </a:lvl7pPr>
                      <a:lvl8pPr marL="3264597" algn="l" defTabSz="932742" rtl="0" eaLnBrk="1" latinLnBrk="0" hangingPunct="1">
                        <a:defRPr sz="1800" b="1" kern="1200">
                          <a:solidFill>
                            <a:schemeClr val="lt1"/>
                          </a:solidFill>
                          <a:latin typeface="Verdana"/>
                        </a:defRPr>
                      </a:lvl8pPr>
                      <a:lvl9pPr marL="3730969" algn="l" defTabSz="932742" rtl="0" eaLnBrk="1" latinLnBrk="0" hangingPunct="1">
                        <a:defRPr sz="1800" b="1" kern="1200">
                          <a:solidFill>
                            <a:schemeClr val="lt1"/>
                          </a:solidFill>
                          <a:latin typeface="Verdana"/>
                        </a:defRPr>
                      </a:lvl9pPr>
                    </a:lstStyle>
                    <a:p>
                      <a:r>
                        <a:rPr lang="en-AU" sz="2800" b="0" dirty="0">
                          <a:ln>
                            <a:solidFill>
                              <a:schemeClr val="bg1"/>
                            </a:solidFill>
                          </a:ln>
                          <a:latin typeface="Segoe UI Light" panose="020B0502040204020203" pitchFamily="34" charset="0"/>
                          <a:cs typeface="Segoe UI Light" panose="020B0502040204020203" pitchFamily="34" charset="0"/>
                        </a:rPr>
                        <a:t>Description</a:t>
                      </a:r>
                      <a:endParaRPr lang="en-AU" sz="2800" b="0" dirty="0">
                        <a:ln>
                          <a:solidFill>
                            <a:schemeClr val="bg1"/>
                          </a:solidFill>
                        </a:ln>
                        <a:latin typeface="Segoe UI Light" panose="020B0502040204020203" pitchFamily="34" charset="0"/>
                        <a:ea typeface="Segoe UI" panose="020B0502040204020203" pitchFamily="34" charset="0"/>
                        <a:cs typeface="Segoe UI Light" panose="020B0502040204020203" pitchFamily="34" charset="0"/>
                      </a:endParaRPr>
                    </a:p>
                  </a:txBody>
                  <a:tcPr marL="91427" marR="91427" marT="45713" marB="45713" anchor="ctr">
                    <a:lnL w="12700" cap="flat" cmpd="sng" algn="ctr">
                      <a:solidFill>
                        <a:srgbClr val="569AD2"/>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569AD2"/>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902633">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r>
                        <a:rPr lang="en-AU" sz="2400" dirty="0">
                          <a:latin typeface="Segoe UI Light" panose="020B0502040204020203" pitchFamily="34" charset="0"/>
                          <a:cs typeface="Segoe UI Light" panose="020B0502040204020203" pitchFamily="34" charset="0"/>
                        </a:rPr>
                        <a:t>sys.dm_exec_%</a:t>
                      </a:r>
                      <a:endParaRPr lang="en-AU" sz="2400" dirty="0">
                        <a:latin typeface="Segoe UI Light" panose="020B0502040204020203" pitchFamily="34" charset="0"/>
                        <a:ea typeface="Segoe UI" panose="020B0502040204020203" pitchFamily="34" charset="0"/>
                        <a:cs typeface="Segoe UI Light" panose="020B0502040204020203" pitchFamily="34" charset="0"/>
                      </a:endParaRPr>
                    </a:p>
                  </a:txBody>
                  <a:tcPr marL="91427" marR="91427" marT="45713" marB="45713" anchor="ctr">
                    <a:lnL w="12700" cmpd="sng">
                      <a:solidFill>
                        <a:srgbClr val="FFFFFF"/>
                      </a:solidFill>
                    </a:lnL>
                    <a:lnR w="12700" cap="flat" cmpd="sng" algn="ctr">
                      <a:solidFill>
                        <a:srgbClr val="569AD2"/>
                      </a:solidFill>
                      <a:prstDash val="solid"/>
                      <a:round/>
                      <a:headEnd type="none" w="med" len="med"/>
                      <a:tailEnd type="none" w="med" len="med"/>
                    </a:lnR>
                    <a:lnT w="12700" cap="flat" cmpd="sng" algn="ctr">
                      <a:solidFill>
                        <a:srgbClr val="569AD2"/>
                      </a:solidFill>
                      <a:prstDash val="solid"/>
                      <a:round/>
                      <a:headEnd type="none" w="med" len="med"/>
                      <a:tailEnd type="none" w="med" len="med"/>
                    </a:lnT>
                    <a:lnB w="12700" cap="flat" cmpd="sng" algn="ctr">
                      <a:solidFill>
                        <a:srgbClr val="569AD2"/>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r>
                        <a:rPr lang="en-AU" sz="2400" dirty="0">
                          <a:latin typeface="Segoe UI Light" panose="020B0502040204020203" pitchFamily="34" charset="0"/>
                          <a:cs typeface="Segoe UI Light" panose="020B0502040204020203" pitchFamily="34" charset="0"/>
                        </a:rPr>
                        <a:t>Execution and connection information</a:t>
                      </a:r>
                      <a:endParaRPr lang="en-AU" sz="2400" dirty="0">
                        <a:latin typeface="Segoe UI Light" panose="020B0502040204020203" pitchFamily="34" charset="0"/>
                        <a:ea typeface="Segoe UI" panose="020B0502040204020203" pitchFamily="34" charset="0"/>
                        <a:cs typeface="Segoe UI Light" panose="020B0502040204020203" pitchFamily="34" charset="0"/>
                      </a:endParaRPr>
                    </a:p>
                  </a:txBody>
                  <a:tcPr marL="91427" marR="91427" marT="45713" marB="45713" anchor="ctr">
                    <a:lnL w="12700" cap="flat" cmpd="sng" algn="ctr">
                      <a:solidFill>
                        <a:srgbClr val="569AD2"/>
                      </a:solidFill>
                      <a:prstDash val="solid"/>
                      <a:round/>
                      <a:headEnd type="none" w="med" len="med"/>
                      <a:tailEnd type="none" w="med" len="med"/>
                    </a:lnL>
                    <a:lnR w="12700" cmpd="sng">
                      <a:solidFill>
                        <a:srgbClr val="FFFFFF"/>
                      </a:solidFill>
                    </a:lnR>
                    <a:lnT w="12700" cap="flat" cmpd="sng" algn="ctr">
                      <a:solidFill>
                        <a:srgbClr val="569AD2"/>
                      </a:solidFill>
                      <a:prstDash val="solid"/>
                      <a:round/>
                      <a:headEnd type="none" w="med" len="med"/>
                      <a:tailEnd type="none" w="med" len="med"/>
                    </a:lnT>
                    <a:lnB w="12700" cap="flat" cmpd="sng" algn="ctr">
                      <a:solidFill>
                        <a:srgbClr val="569AD2"/>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1"/>
                  </a:ext>
                </a:extLst>
              </a:tr>
              <a:tr h="902633">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400" dirty="0">
                          <a:latin typeface="Segoe UI Light" panose="020B0502040204020203" pitchFamily="34" charset="0"/>
                          <a:cs typeface="Segoe UI Light" panose="020B0502040204020203" pitchFamily="34" charset="0"/>
                        </a:rPr>
                        <a:t>sys.dm_os_%</a:t>
                      </a:r>
                      <a:endParaRPr lang="en-US" sz="2400" dirty="0">
                        <a:latin typeface="Segoe UI Light" panose="020B0502040204020203" pitchFamily="34" charset="0"/>
                        <a:ea typeface="Segoe UI" panose="020B0502040204020203" pitchFamily="34" charset="0"/>
                        <a:cs typeface="Segoe UI Light" panose="020B0502040204020203" pitchFamily="34" charset="0"/>
                      </a:endParaRPr>
                    </a:p>
                  </a:txBody>
                  <a:tcPr marL="91427" marR="91427" marT="45713" marB="45713" anchor="ctr">
                    <a:lnL w="12700" cmpd="sng">
                      <a:solidFill>
                        <a:srgbClr val="FFFFFF"/>
                      </a:solidFill>
                    </a:lnL>
                    <a:lnR w="12700" cap="flat" cmpd="sng" algn="ctr">
                      <a:solidFill>
                        <a:srgbClr val="569AD2"/>
                      </a:solidFill>
                      <a:prstDash val="solid"/>
                      <a:round/>
                      <a:headEnd type="none" w="med" len="med"/>
                      <a:tailEnd type="none" w="med" len="med"/>
                    </a:lnR>
                    <a:lnT w="12700" cap="flat" cmpd="sng" algn="ctr">
                      <a:solidFill>
                        <a:srgbClr val="569AD2"/>
                      </a:solidFill>
                      <a:prstDash val="solid"/>
                      <a:round/>
                      <a:headEnd type="none" w="med" len="med"/>
                      <a:tailEnd type="none" w="med" len="med"/>
                    </a:lnT>
                    <a:lnB w="12700" cap="flat" cmpd="sng" algn="ctr">
                      <a:solidFill>
                        <a:srgbClr val="569A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r>
                        <a:rPr lang="en-AU" sz="2400" dirty="0">
                          <a:latin typeface="Segoe UI Light" panose="020B0502040204020203" pitchFamily="34" charset="0"/>
                          <a:cs typeface="Segoe UI Light" panose="020B0502040204020203" pitchFamily="34" charset="0"/>
                        </a:rPr>
                        <a:t>Operating system related information</a:t>
                      </a:r>
                      <a:endParaRPr lang="en-AU" sz="2400" dirty="0">
                        <a:latin typeface="Segoe UI Light" panose="020B0502040204020203" pitchFamily="34" charset="0"/>
                        <a:ea typeface="Segoe UI" panose="020B0502040204020203" pitchFamily="34" charset="0"/>
                        <a:cs typeface="Segoe UI Light" panose="020B0502040204020203" pitchFamily="34" charset="0"/>
                      </a:endParaRPr>
                    </a:p>
                  </a:txBody>
                  <a:tcPr marL="91427" marR="91427" marT="45713" marB="45713" anchor="ctr">
                    <a:lnL w="12700" cap="flat" cmpd="sng" algn="ctr">
                      <a:solidFill>
                        <a:srgbClr val="569AD2"/>
                      </a:solidFill>
                      <a:prstDash val="solid"/>
                      <a:round/>
                      <a:headEnd type="none" w="med" len="med"/>
                      <a:tailEnd type="none" w="med" len="med"/>
                    </a:lnL>
                    <a:lnR w="12700" cmpd="sng">
                      <a:solidFill>
                        <a:srgbClr val="FFFFFF"/>
                      </a:solidFill>
                    </a:lnR>
                    <a:lnT w="12700" cap="flat" cmpd="sng" algn="ctr">
                      <a:solidFill>
                        <a:srgbClr val="569AD2"/>
                      </a:solidFill>
                      <a:prstDash val="solid"/>
                      <a:round/>
                      <a:headEnd type="none" w="med" len="med"/>
                      <a:tailEnd type="none" w="med" len="med"/>
                    </a:lnT>
                    <a:lnB w="12700" cap="flat" cmpd="sng" algn="ctr">
                      <a:solidFill>
                        <a:srgbClr val="569A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902633">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400" dirty="0">
                          <a:latin typeface="Segoe UI Light" panose="020B0502040204020203" pitchFamily="34" charset="0"/>
                          <a:cs typeface="Segoe UI Light" panose="020B0502040204020203" pitchFamily="34" charset="0"/>
                        </a:rPr>
                        <a:t>sys.dm_tran_%</a:t>
                      </a:r>
                      <a:endParaRPr lang="en-US" sz="2400" dirty="0">
                        <a:latin typeface="Segoe UI Light" panose="020B0502040204020203" pitchFamily="34" charset="0"/>
                        <a:ea typeface="Segoe UI" panose="020B0502040204020203" pitchFamily="34" charset="0"/>
                        <a:cs typeface="Segoe UI Light" panose="020B0502040204020203" pitchFamily="34" charset="0"/>
                      </a:endParaRPr>
                    </a:p>
                  </a:txBody>
                  <a:tcPr marL="91427" marR="91427" marT="45713" marB="45713" anchor="ctr">
                    <a:lnL w="12700" cmpd="sng">
                      <a:solidFill>
                        <a:srgbClr val="FFFFFF"/>
                      </a:solidFill>
                    </a:lnL>
                    <a:lnR w="12700" cap="flat" cmpd="sng" algn="ctr">
                      <a:solidFill>
                        <a:srgbClr val="569AD2"/>
                      </a:solidFill>
                      <a:prstDash val="solid"/>
                      <a:round/>
                      <a:headEnd type="none" w="med" len="med"/>
                      <a:tailEnd type="none" w="med" len="med"/>
                    </a:lnR>
                    <a:lnT w="12700" cap="flat" cmpd="sng" algn="ctr">
                      <a:solidFill>
                        <a:srgbClr val="569AD2"/>
                      </a:solidFill>
                      <a:prstDash val="solid"/>
                      <a:round/>
                      <a:headEnd type="none" w="med" len="med"/>
                      <a:tailEnd type="none" w="med" len="med"/>
                    </a:lnT>
                    <a:lnB w="12700" cap="flat" cmpd="sng" algn="ctr">
                      <a:solidFill>
                        <a:srgbClr val="569AD2"/>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r>
                        <a:rPr lang="en-AU" sz="2400" dirty="0">
                          <a:latin typeface="Segoe UI Light" panose="020B0502040204020203" pitchFamily="34" charset="0"/>
                          <a:cs typeface="Segoe UI Light" panose="020B0502040204020203" pitchFamily="34" charset="0"/>
                        </a:rPr>
                        <a:t>Transaction management information</a:t>
                      </a:r>
                      <a:endParaRPr lang="en-AU" sz="2400" dirty="0">
                        <a:latin typeface="Segoe UI Light" panose="020B0502040204020203" pitchFamily="34" charset="0"/>
                        <a:ea typeface="Segoe UI" panose="020B0502040204020203" pitchFamily="34" charset="0"/>
                        <a:cs typeface="Segoe UI Light" panose="020B0502040204020203" pitchFamily="34" charset="0"/>
                      </a:endParaRPr>
                    </a:p>
                  </a:txBody>
                  <a:tcPr marL="91427" marR="91427" marT="45713" marB="45713" anchor="ctr">
                    <a:lnL w="12700" cap="flat" cmpd="sng" algn="ctr">
                      <a:solidFill>
                        <a:srgbClr val="569AD2"/>
                      </a:solidFill>
                      <a:prstDash val="solid"/>
                      <a:round/>
                      <a:headEnd type="none" w="med" len="med"/>
                      <a:tailEnd type="none" w="med" len="med"/>
                    </a:lnL>
                    <a:lnR w="12700" cmpd="sng">
                      <a:solidFill>
                        <a:srgbClr val="FFFFFF"/>
                      </a:solidFill>
                    </a:lnR>
                    <a:lnT w="12700" cap="flat" cmpd="sng" algn="ctr">
                      <a:solidFill>
                        <a:srgbClr val="569AD2"/>
                      </a:solidFill>
                      <a:prstDash val="solid"/>
                      <a:round/>
                      <a:headEnd type="none" w="med" len="med"/>
                      <a:tailEnd type="none" w="med" len="med"/>
                    </a:lnT>
                    <a:lnB w="12700" cap="flat" cmpd="sng" algn="ctr">
                      <a:solidFill>
                        <a:srgbClr val="569AD2"/>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3"/>
                  </a:ext>
                </a:extLst>
              </a:tr>
              <a:tr h="902633">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r>
                        <a:rPr lang="en-AU" sz="2400" dirty="0">
                          <a:latin typeface="Segoe UI Light" panose="020B0502040204020203" pitchFamily="34" charset="0"/>
                          <a:cs typeface="Segoe UI Light" panose="020B0502040204020203" pitchFamily="34" charset="0"/>
                        </a:rPr>
                        <a:t>sys.dm_io_%</a:t>
                      </a:r>
                      <a:endParaRPr lang="en-AU" sz="2400" dirty="0">
                        <a:latin typeface="Segoe UI Light" panose="020B0502040204020203" pitchFamily="34" charset="0"/>
                        <a:ea typeface="Segoe UI" panose="020B0502040204020203" pitchFamily="34" charset="0"/>
                        <a:cs typeface="Segoe UI Light" panose="020B0502040204020203" pitchFamily="34" charset="0"/>
                      </a:endParaRPr>
                    </a:p>
                  </a:txBody>
                  <a:tcPr marL="91427" marR="91427" marT="45713" marB="45713" anchor="ctr">
                    <a:lnL w="12700" cmpd="sng">
                      <a:solidFill>
                        <a:srgbClr val="FFFFFF"/>
                      </a:solidFill>
                    </a:lnL>
                    <a:lnR w="12700" cap="flat" cmpd="sng" algn="ctr">
                      <a:solidFill>
                        <a:srgbClr val="569AD2"/>
                      </a:solidFill>
                      <a:prstDash val="solid"/>
                      <a:round/>
                      <a:headEnd type="none" w="med" len="med"/>
                      <a:tailEnd type="none" w="med" len="med"/>
                    </a:lnR>
                    <a:lnT w="12700" cap="flat" cmpd="sng" algn="ctr">
                      <a:solidFill>
                        <a:srgbClr val="569AD2"/>
                      </a:solidFill>
                      <a:prstDash val="solid"/>
                      <a:round/>
                      <a:headEnd type="none" w="med" len="med"/>
                      <a:tailEnd type="none" w="med" len="med"/>
                    </a:lnT>
                    <a:lnB w="12700" cap="flat" cmpd="sng" algn="ctr">
                      <a:solidFill>
                        <a:srgbClr val="569A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r>
                        <a:rPr lang="en-AU" sz="2400" dirty="0">
                          <a:latin typeface="Segoe UI Light" panose="020B0502040204020203" pitchFamily="34" charset="0"/>
                          <a:cs typeface="Segoe UI Light" panose="020B0502040204020203" pitchFamily="34" charset="0"/>
                        </a:rPr>
                        <a:t>I/O related information</a:t>
                      </a:r>
                      <a:endParaRPr lang="en-AU" sz="2400" dirty="0">
                        <a:latin typeface="Segoe UI Light" panose="020B0502040204020203" pitchFamily="34" charset="0"/>
                        <a:ea typeface="Segoe UI" panose="020B0502040204020203" pitchFamily="34" charset="0"/>
                        <a:cs typeface="Segoe UI Light" panose="020B0502040204020203" pitchFamily="34" charset="0"/>
                      </a:endParaRPr>
                    </a:p>
                  </a:txBody>
                  <a:tcPr marL="91427" marR="91427" marT="45713" marB="45713" anchor="ctr">
                    <a:lnL w="12700" cap="flat" cmpd="sng" algn="ctr">
                      <a:solidFill>
                        <a:srgbClr val="569AD2"/>
                      </a:solidFill>
                      <a:prstDash val="solid"/>
                      <a:round/>
                      <a:headEnd type="none" w="med" len="med"/>
                      <a:tailEnd type="none" w="med" len="med"/>
                    </a:lnL>
                    <a:lnR w="12700" cmpd="sng">
                      <a:solidFill>
                        <a:srgbClr val="FFFFFF"/>
                      </a:solidFill>
                    </a:lnR>
                    <a:lnT w="12700" cap="flat" cmpd="sng" algn="ctr">
                      <a:solidFill>
                        <a:srgbClr val="569AD2"/>
                      </a:solidFill>
                      <a:prstDash val="solid"/>
                      <a:round/>
                      <a:headEnd type="none" w="med" len="med"/>
                      <a:tailEnd type="none" w="med" len="med"/>
                    </a:lnT>
                    <a:lnB w="12700" cap="flat" cmpd="sng" algn="ctr">
                      <a:solidFill>
                        <a:srgbClr val="569A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902633">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r>
                        <a:rPr lang="en-AU" sz="2400" dirty="0">
                          <a:latin typeface="Segoe UI Light" panose="020B0502040204020203" pitchFamily="34" charset="0"/>
                          <a:cs typeface="Segoe UI Light" panose="020B0502040204020203" pitchFamily="34" charset="0"/>
                        </a:rPr>
                        <a:t>sys.dm_db_%</a:t>
                      </a:r>
                      <a:endParaRPr lang="en-AU" sz="2400" dirty="0">
                        <a:latin typeface="Segoe UI Light" panose="020B0502040204020203" pitchFamily="34" charset="0"/>
                        <a:ea typeface="Segoe UI" panose="020B0502040204020203" pitchFamily="34" charset="0"/>
                        <a:cs typeface="Segoe UI Light" panose="020B0502040204020203" pitchFamily="34" charset="0"/>
                      </a:endParaRPr>
                    </a:p>
                  </a:txBody>
                  <a:tcPr marL="91427" marR="91427" marT="45713" marB="45713" anchor="ctr">
                    <a:lnL w="12700" cmpd="sng">
                      <a:solidFill>
                        <a:srgbClr val="FFFFFF"/>
                      </a:solidFill>
                    </a:lnL>
                    <a:lnR w="12700" cap="flat" cmpd="sng" algn="ctr">
                      <a:solidFill>
                        <a:srgbClr val="569AD2"/>
                      </a:solidFill>
                      <a:prstDash val="solid"/>
                      <a:round/>
                      <a:headEnd type="none" w="med" len="med"/>
                      <a:tailEnd type="none" w="med" len="med"/>
                    </a:lnR>
                    <a:lnT w="12700" cap="flat" cmpd="sng" algn="ctr">
                      <a:solidFill>
                        <a:srgbClr val="569AD2"/>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tint val="20000"/>
                      </a:srgbClr>
                    </a:solidFill>
                  </a:tcPr>
                </a:tc>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r>
                        <a:rPr lang="en-AU" sz="2400" dirty="0">
                          <a:latin typeface="Segoe UI Light" panose="020B0502040204020203" pitchFamily="34" charset="0"/>
                          <a:cs typeface="Segoe UI Light" panose="020B0502040204020203" pitchFamily="34" charset="0"/>
                        </a:rPr>
                        <a:t>Database information</a:t>
                      </a:r>
                      <a:endParaRPr lang="en-AU" sz="2400" dirty="0">
                        <a:latin typeface="Segoe UI Light" panose="020B0502040204020203" pitchFamily="34" charset="0"/>
                        <a:ea typeface="Segoe UI" panose="020B0502040204020203" pitchFamily="34" charset="0"/>
                        <a:cs typeface="Segoe UI Light" panose="020B0502040204020203" pitchFamily="34" charset="0"/>
                      </a:endParaRPr>
                    </a:p>
                  </a:txBody>
                  <a:tcPr marL="91427" marR="91427" marT="45713" marB="45713" anchor="ctr">
                    <a:lnL w="12700" cap="flat" cmpd="sng" algn="ctr">
                      <a:solidFill>
                        <a:srgbClr val="569AD2"/>
                      </a:solidFill>
                      <a:prstDash val="solid"/>
                      <a:round/>
                      <a:headEnd type="none" w="med" len="med"/>
                      <a:tailEnd type="none" w="med" len="med"/>
                    </a:lnL>
                    <a:lnR w="12700" cmpd="sng">
                      <a:solidFill>
                        <a:srgbClr val="FFFFFF"/>
                      </a:solidFill>
                    </a:lnR>
                    <a:lnT w="12700" cap="flat" cmpd="sng" algn="ctr">
                      <a:solidFill>
                        <a:srgbClr val="569AD2"/>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5"/>
                  </a:ext>
                </a:extLst>
              </a:tr>
            </a:tbl>
          </a:graphicData>
        </a:graphic>
      </p:graphicFrame>
    </p:spTree>
    <p:custDataLst>
      <p:tags r:id="rId1"/>
    </p:custDataLst>
    <p:extLst>
      <p:ext uri="{BB962C8B-B14F-4D97-AF65-F5344CB8AC3E}">
        <p14:creationId xmlns:p14="http://schemas.microsoft.com/office/powerpoint/2010/main" val="1180668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95AE7C88-91AF-4978-9358-B022FF5E6133}"/>
              </a:ext>
            </a:extLst>
          </p:cNvPr>
          <p:cNvSpPr txBox="1">
            <a:spLocks/>
          </p:cNvSpPr>
          <p:nvPr/>
        </p:nvSpPr>
        <p:spPr>
          <a:xfrm>
            <a:off x="289230" y="220662"/>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Cardinality Estimator and Statistics</a:t>
            </a:r>
          </a:p>
        </p:txBody>
      </p:sp>
      <p:pic>
        <p:nvPicPr>
          <p:cNvPr id="2" name="Picture 1">
            <a:extLst>
              <a:ext uri="{FF2B5EF4-FFF2-40B4-BE49-F238E27FC236}">
                <a16:creationId xmlns:a16="http://schemas.microsoft.com/office/drawing/2014/main" id="{6ED6066C-6817-4CBD-B175-6B4B3AE246BB}"/>
              </a:ext>
            </a:extLst>
          </p:cNvPr>
          <p:cNvPicPr>
            <a:picLocks noChangeAspect="1"/>
          </p:cNvPicPr>
          <p:nvPr/>
        </p:nvPicPr>
        <p:blipFill>
          <a:blip r:embed="rId2"/>
          <a:stretch>
            <a:fillRect/>
          </a:stretch>
        </p:blipFill>
        <p:spPr>
          <a:xfrm>
            <a:off x="2255837" y="1058862"/>
            <a:ext cx="7239000" cy="5544252"/>
          </a:xfrm>
          <a:prstGeom prst="rect">
            <a:avLst/>
          </a:prstGeom>
        </p:spPr>
      </p:pic>
    </p:spTree>
    <p:extLst>
      <p:ext uri="{BB962C8B-B14F-4D97-AF65-F5344CB8AC3E}">
        <p14:creationId xmlns:p14="http://schemas.microsoft.com/office/powerpoint/2010/main" val="1440884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Rounded Rectangle 39">
            <a:extLst>
              <a:ext uri="{FF2B5EF4-FFF2-40B4-BE49-F238E27FC236}">
                <a16:creationId xmlns:a16="http://schemas.microsoft.com/office/drawing/2014/main" id="{0BF4BCC7-8209-4A2F-BBC7-21D2EE65EC96}"/>
              </a:ext>
            </a:extLst>
          </p:cNvPr>
          <p:cNvSpPr/>
          <p:nvPr/>
        </p:nvSpPr>
        <p:spPr>
          <a:xfrm rot="5400000">
            <a:off x="7214561" y="-64999"/>
            <a:ext cx="1561772" cy="654359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313">
              <a:defRPr/>
            </a:pPr>
            <a:endParaRPr lang="en-US" sz="2142" kern="0" dirty="0">
              <a:solidFill>
                <a:prstClr val="white"/>
              </a:solidFill>
              <a:latin typeface="Calibri" panose="020F0502020204030204" pitchFamily="34" charset="0"/>
            </a:endParaRPr>
          </a:p>
        </p:txBody>
      </p:sp>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prstGeom prst="rect">
            <a:avLst/>
          </a:prstGeom>
          <a:ln>
            <a:noFill/>
          </a:ln>
        </p:spPr>
        <p:txBody>
          <a:bodyPr wrap="square" anchor="t">
            <a:normAutofit fontScale="90000"/>
          </a:bodyPr>
          <a:lstStyle/>
          <a:p>
            <a:r>
              <a:rPr lang="en-US" dirty="0"/>
              <a:t>Read-Ahead Scans</a:t>
            </a:r>
          </a:p>
        </p:txBody>
      </p:sp>
      <p:grpSp>
        <p:nvGrpSpPr>
          <p:cNvPr id="116" name="Group 115">
            <a:extLst>
              <a:ext uri="{FF2B5EF4-FFF2-40B4-BE49-F238E27FC236}">
                <a16:creationId xmlns:a16="http://schemas.microsoft.com/office/drawing/2014/main" id="{624DCC4F-469A-450F-AB33-5FE2ED637235}"/>
              </a:ext>
            </a:extLst>
          </p:cNvPr>
          <p:cNvGrpSpPr/>
          <p:nvPr/>
        </p:nvGrpSpPr>
        <p:grpSpPr>
          <a:xfrm>
            <a:off x="811152" y="2539969"/>
            <a:ext cx="1108742" cy="1308360"/>
            <a:chOff x="655638" y="3429000"/>
            <a:chExt cx="2332544" cy="1132950"/>
          </a:xfrm>
        </p:grpSpPr>
        <p:sp>
          <p:nvSpPr>
            <p:cNvPr id="93" name="Rounded Rectangle 7">
              <a:extLst>
                <a:ext uri="{FF2B5EF4-FFF2-40B4-BE49-F238E27FC236}">
                  <a16:creationId xmlns:a16="http://schemas.microsoft.com/office/drawing/2014/main" id="{946EF957-D372-45DF-924E-032352B09D05}"/>
                </a:ext>
              </a:extLst>
            </p:cNvPr>
            <p:cNvSpPr/>
            <p:nvPr/>
          </p:nvSpPr>
          <p:spPr>
            <a:xfrm>
              <a:off x="655638" y="3429000"/>
              <a:ext cx="2332544" cy="1132950"/>
            </a:xfrm>
            <a:prstGeom prst="roundRect">
              <a:avLst/>
            </a:prstGeom>
            <a:solidFill>
              <a:srgbClr val="296A8E"/>
            </a:solidFill>
            <a:ln w="25400" cap="flat" cmpd="sng" algn="ctr">
              <a:solidFill>
                <a:srgbClr val="424CA0">
                  <a:shade val="50000"/>
                </a:srgbClr>
              </a:solidFill>
              <a:prstDash val="solid"/>
            </a:ln>
            <a:effectLst/>
          </p:spPr>
          <p:style>
            <a:lnRef idx="0">
              <a:scrgbClr r="0" g="0" b="0"/>
            </a:lnRef>
            <a:fillRef idx="0">
              <a:scrgbClr r="0" g="0" b="0"/>
            </a:fillRef>
            <a:effectRef idx="0">
              <a:scrgbClr r="0" g="0" b="0"/>
            </a:effectRef>
            <a:fontRef idx="major"/>
          </p:style>
          <p:txBody>
            <a:bodyPr rtlCol="0" anchor="ctr"/>
            <a:lstStyle/>
            <a:p>
              <a:pPr algn="ctr" defTabSz="932418">
                <a:defRPr/>
              </a:pPr>
              <a:endParaRPr lang="en-US" sz="1836" kern="0">
                <a:solidFill>
                  <a:sysClr val="windowText" lastClr="000000"/>
                </a:solidFill>
                <a:latin typeface="Segoe UI"/>
                <a:ea typeface="+mn-ea"/>
                <a:cs typeface="+mn-cs"/>
              </a:endParaRPr>
            </a:p>
          </p:txBody>
        </p:sp>
        <p:sp>
          <p:nvSpPr>
            <p:cNvPr id="95" name="Rectangle 94">
              <a:extLst>
                <a:ext uri="{FF2B5EF4-FFF2-40B4-BE49-F238E27FC236}">
                  <a16:creationId xmlns:a16="http://schemas.microsoft.com/office/drawing/2014/main" id="{43C97B0F-1CA5-4D0A-BF75-3F4CD547D278}"/>
                </a:ext>
              </a:extLst>
            </p:cNvPr>
            <p:cNvSpPr/>
            <p:nvPr/>
          </p:nvSpPr>
          <p:spPr>
            <a:xfrm>
              <a:off x="851466" y="3720262"/>
              <a:ext cx="1940885" cy="560167"/>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ajor"/>
          </p:style>
          <p:txBody>
            <a:bodyPr wrap="square" lIns="69935" tIns="34969" rIns="69935" bIns="34969">
              <a:spAutoFit/>
            </a:bodyPr>
            <a:lstStyle/>
            <a:p>
              <a:pPr algn="ctr" defTabSz="699313">
                <a:defRPr/>
              </a:pPr>
              <a:r>
                <a:rPr lang="en-US" sz="1836" b="1" kern="0" dirty="0">
                  <a:ln w="1905"/>
                  <a:solidFill>
                    <a:srgbClr val="1F497D">
                      <a:lumMod val="75000"/>
                    </a:srgbClr>
                  </a:solidFill>
                  <a:effectLst>
                    <a:innerShdw blurRad="69850" dist="43180" dir="5400000">
                      <a:srgbClr val="000000">
                        <a:alpha val="65000"/>
                      </a:srgbClr>
                    </a:innerShdw>
                  </a:effectLst>
                  <a:ea typeface="+mn-ea"/>
                  <a:cs typeface="+mn-cs"/>
                </a:rPr>
                <a:t>Page 1</a:t>
              </a:r>
            </a:p>
            <a:p>
              <a:pPr algn="ctr" defTabSz="699313">
                <a:defRPr/>
              </a:pPr>
              <a:endParaRPr lang="en-US" sz="1836" b="1" kern="0" dirty="0">
                <a:ln w="1905"/>
                <a:solidFill>
                  <a:srgbClr val="1F497D">
                    <a:lumMod val="60000"/>
                    <a:lumOff val="40000"/>
                  </a:srgbClr>
                </a:solidFill>
                <a:effectLst>
                  <a:innerShdw blurRad="69850" dist="43180" dir="5400000">
                    <a:srgbClr val="000000">
                      <a:alpha val="65000"/>
                    </a:srgbClr>
                  </a:innerShdw>
                </a:effectLst>
                <a:ea typeface="+mn-ea"/>
                <a:cs typeface="+mn-cs"/>
              </a:endParaRPr>
            </a:p>
          </p:txBody>
        </p:sp>
      </p:grpSp>
      <p:sp>
        <p:nvSpPr>
          <p:cNvPr id="193" name="Right Brace 192">
            <a:extLst>
              <a:ext uri="{FF2B5EF4-FFF2-40B4-BE49-F238E27FC236}">
                <a16:creationId xmlns:a16="http://schemas.microsoft.com/office/drawing/2014/main" id="{86D6CB44-2FA8-418A-BE45-6C4981465181}"/>
              </a:ext>
            </a:extLst>
          </p:cNvPr>
          <p:cNvSpPr/>
          <p:nvPr/>
        </p:nvSpPr>
        <p:spPr>
          <a:xfrm rot="5400000">
            <a:off x="2242550" y="-108780"/>
            <a:ext cx="843684" cy="4118512"/>
          </a:xfrm>
          <a:prstGeom prst="rightBrace">
            <a:avLst/>
          </a:prstGeom>
          <a:noFill/>
          <a:ln w="76200" cap="flat" cmpd="sng" algn="ctr">
            <a:solidFill>
              <a:srgbClr val="2098D5">
                <a:lumMod val="50000"/>
              </a:srgbClr>
            </a:solidFill>
            <a:prstDash val="solid"/>
          </a:ln>
          <a:effectLst/>
        </p:spPr>
        <p:txBody>
          <a:bodyPr rtlCol="0" anchor="ctr"/>
          <a:lstStyle/>
          <a:p>
            <a:pPr algn="ctr" defTabSz="914224">
              <a:defRPr/>
            </a:pPr>
            <a:endParaRPr lang="en-US" kern="0">
              <a:solidFill>
                <a:prstClr val="black"/>
              </a:solidFill>
              <a:latin typeface="Segoe UI"/>
            </a:endParaRPr>
          </a:p>
        </p:txBody>
      </p:sp>
      <p:sp>
        <p:nvSpPr>
          <p:cNvPr id="194" name="Title 1">
            <a:extLst>
              <a:ext uri="{FF2B5EF4-FFF2-40B4-BE49-F238E27FC236}">
                <a16:creationId xmlns:a16="http://schemas.microsoft.com/office/drawing/2014/main" id="{2C6258A5-91F5-4638-89C0-8C132A1600F6}"/>
              </a:ext>
            </a:extLst>
          </p:cNvPr>
          <p:cNvSpPr txBox="1">
            <a:spLocks/>
          </p:cNvSpPr>
          <p:nvPr/>
        </p:nvSpPr>
        <p:spPr>
          <a:xfrm>
            <a:off x="1853155" y="1383014"/>
            <a:ext cx="2265268" cy="470856"/>
          </a:xfrm>
          <a:prstGeom prst="rect">
            <a:avLst/>
          </a:prstGeom>
          <a:solidFill>
            <a:schemeClr val="bg1"/>
          </a:solidFill>
          <a:ln>
            <a:noFill/>
          </a:ln>
        </p:spPr>
        <p:txBody>
          <a:bodyPr vert="horz" wrap="square" lIns="0" tIns="0" rIns="0" bIns="0" rtlCol="0" anchor="t">
            <a:normAutofit/>
          </a:bodyPr>
          <a:lstStyle>
            <a:lvl1pPr algn="l" defTabSz="932742" rtl="0" eaLnBrk="1" latinLnBrk="0" hangingPunct="1">
              <a:lnSpc>
                <a:spcPts val="3620"/>
              </a:lnSpc>
              <a:spcBef>
                <a:spcPct val="0"/>
              </a:spcBef>
              <a:buNone/>
              <a:defRPr lang="en-GB" sz="3200" b="0" kern="1200" cap="none" spc="-50" baseline="0">
                <a:ln w="3175">
                  <a:noFill/>
                </a:ln>
                <a:solidFill>
                  <a:schemeClr val="tx1"/>
                </a:solidFill>
                <a:effectLst/>
                <a:latin typeface="+mj-lt"/>
                <a:ea typeface="+mn-ea"/>
                <a:cs typeface="Segoe UI" pitchFamily="34" charset="0"/>
              </a:defRPr>
            </a:lvl1pPr>
          </a:lstStyle>
          <a:p>
            <a:r>
              <a:rPr lang="en-US" sz="2448" dirty="0"/>
              <a:t>Read Pages</a:t>
            </a:r>
          </a:p>
        </p:txBody>
      </p:sp>
      <p:sp>
        <p:nvSpPr>
          <p:cNvPr id="196" name="Right Brace 195">
            <a:extLst>
              <a:ext uri="{FF2B5EF4-FFF2-40B4-BE49-F238E27FC236}">
                <a16:creationId xmlns:a16="http://schemas.microsoft.com/office/drawing/2014/main" id="{A75E0387-FFEC-46F7-947F-0694E2B84C21}"/>
              </a:ext>
            </a:extLst>
          </p:cNvPr>
          <p:cNvSpPr/>
          <p:nvPr/>
        </p:nvSpPr>
        <p:spPr>
          <a:xfrm rot="5400000">
            <a:off x="7434846" y="-108780"/>
            <a:ext cx="843684" cy="4118512"/>
          </a:xfrm>
          <a:prstGeom prst="rightBrace">
            <a:avLst/>
          </a:prstGeom>
          <a:noFill/>
          <a:ln w="76200" cap="flat" cmpd="sng" algn="ctr">
            <a:solidFill>
              <a:srgbClr val="2098D5">
                <a:lumMod val="50000"/>
              </a:srgbClr>
            </a:solidFill>
            <a:prstDash val="solid"/>
          </a:ln>
          <a:effectLst/>
        </p:spPr>
        <p:txBody>
          <a:bodyPr rtlCol="0" anchor="ctr"/>
          <a:lstStyle/>
          <a:p>
            <a:pPr algn="ctr" defTabSz="914224">
              <a:defRPr/>
            </a:pPr>
            <a:endParaRPr lang="en-US" kern="0">
              <a:solidFill>
                <a:prstClr val="black"/>
              </a:solidFill>
              <a:latin typeface="Segoe UI"/>
            </a:endParaRPr>
          </a:p>
        </p:txBody>
      </p:sp>
      <p:sp>
        <p:nvSpPr>
          <p:cNvPr id="198" name="Title 1">
            <a:extLst>
              <a:ext uri="{FF2B5EF4-FFF2-40B4-BE49-F238E27FC236}">
                <a16:creationId xmlns:a16="http://schemas.microsoft.com/office/drawing/2014/main" id="{40DF79CA-C032-438A-B918-8E7430FB80F1}"/>
              </a:ext>
            </a:extLst>
          </p:cNvPr>
          <p:cNvSpPr txBox="1">
            <a:spLocks/>
          </p:cNvSpPr>
          <p:nvPr/>
        </p:nvSpPr>
        <p:spPr>
          <a:xfrm>
            <a:off x="6936915" y="1383014"/>
            <a:ext cx="1703946" cy="470856"/>
          </a:xfrm>
          <a:prstGeom prst="rect">
            <a:avLst/>
          </a:prstGeom>
          <a:solidFill>
            <a:schemeClr val="bg1"/>
          </a:solidFill>
          <a:ln>
            <a:noFill/>
          </a:ln>
        </p:spPr>
        <p:txBody>
          <a:bodyPr vert="horz" wrap="square" lIns="0" tIns="0" rIns="0" bIns="0" rtlCol="0" anchor="t">
            <a:normAutofit/>
          </a:bodyPr>
          <a:lstStyle>
            <a:lvl1pPr algn="l" defTabSz="932742" rtl="0" eaLnBrk="1" latinLnBrk="0" hangingPunct="1">
              <a:lnSpc>
                <a:spcPts val="3620"/>
              </a:lnSpc>
              <a:spcBef>
                <a:spcPct val="0"/>
              </a:spcBef>
              <a:buNone/>
              <a:defRPr lang="en-GB" sz="3200" b="0" kern="1200" cap="none" spc="-50" baseline="0">
                <a:ln w="3175">
                  <a:noFill/>
                </a:ln>
                <a:solidFill>
                  <a:schemeClr val="tx1"/>
                </a:solidFill>
                <a:effectLst/>
                <a:latin typeface="+mj-lt"/>
                <a:ea typeface="+mn-ea"/>
                <a:cs typeface="Segoe UI" pitchFamily="34" charset="0"/>
              </a:defRPr>
            </a:lvl1pPr>
          </a:lstStyle>
          <a:p>
            <a:r>
              <a:rPr lang="en-US" sz="2448" dirty="0"/>
              <a:t>Read-Ahead</a:t>
            </a:r>
          </a:p>
        </p:txBody>
      </p:sp>
      <p:sp>
        <p:nvSpPr>
          <p:cNvPr id="199" name="Rectangle 198">
            <a:extLst>
              <a:ext uri="{FF2B5EF4-FFF2-40B4-BE49-F238E27FC236}">
                <a16:creationId xmlns:a16="http://schemas.microsoft.com/office/drawing/2014/main" id="{8317B01F-F5D2-4E25-9A61-22EFC28EB4D9}"/>
              </a:ext>
            </a:extLst>
          </p:cNvPr>
          <p:cNvSpPr/>
          <p:nvPr/>
        </p:nvSpPr>
        <p:spPr bwMode="auto">
          <a:xfrm>
            <a:off x="997959" y="4243718"/>
            <a:ext cx="10269288" cy="1029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543" tIns="158543" rIns="158543" bIns="158543" numCol="1" spcCol="0" rtlCol="0" fromWordArt="0" anchor="t" anchorCtr="0" forceAA="0" compatLnSpc="1">
            <a:prstTxWarp prst="textNoShape">
              <a:avLst/>
            </a:prstTxWarp>
            <a:noAutofit/>
          </a:bodyPr>
          <a:lstStyle/>
          <a:p>
            <a:pPr marL="349724" indent="-349724" defTabSz="951028" fontAlgn="base">
              <a:spcBef>
                <a:spcPct val="0"/>
              </a:spcBef>
              <a:spcAft>
                <a:spcPct val="0"/>
              </a:spcAft>
              <a:buFont typeface="Arial" panose="020B0604020202020204" pitchFamily="34" charset="0"/>
              <a:buChar char="•"/>
            </a:pPr>
            <a:r>
              <a:rPr lang="en-US" sz="2448" dirty="0">
                <a:solidFill>
                  <a:schemeClr val="dk1"/>
                </a:solidFill>
                <a:latin typeface="Segoe UI" panose="020B0502040204020203" pitchFamily="34" charset="0"/>
              </a:rPr>
              <a:t>Read-ahead anticipates the data and index pages needed to fulfill a query execution plan and brings the pages into the buffer cache before they are used by the query.</a:t>
            </a:r>
          </a:p>
          <a:p>
            <a:pPr marL="349724" indent="-349724" defTabSz="951028" fontAlgn="base">
              <a:spcBef>
                <a:spcPct val="0"/>
              </a:spcBef>
              <a:spcAft>
                <a:spcPct val="0"/>
              </a:spcAft>
              <a:buFont typeface="Arial" panose="020B0604020202020204" pitchFamily="34" charset="0"/>
              <a:buChar char="•"/>
            </a:pPr>
            <a:r>
              <a:rPr lang="en-US" sz="2448" dirty="0">
                <a:solidFill>
                  <a:schemeClr val="dk1"/>
                </a:solidFill>
                <a:latin typeface="Segoe UI" panose="020B0502040204020203" pitchFamily="34" charset="0"/>
              </a:rPr>
              <a:t>The read-ahead mechanism allows the Database Engine to read up to 64 contiguous pages (512KB) from one file.</a:t>
            </a:r>
            <a:endParaRPr lang="en-US" sz="2448" dirty="0">
              <a:solidFill>
                <a:schemeClr val="dk1"/>
              </a:solidFill>
              <a:ea typeface="Segoe UI" pitchFamily="34" charset="0"/>
              <a:cs typeface="Segoe UI" pitchFamily="34" charset="0"/>
            </a:endParaRPr>
          </a:p>
        </p:txBody>
      </p:sp>
      <p:grpSp>
        <p:nvGrpSpPr>
          <p:cNvPr id="200" name="Group 199">
            <a:extLst>
              <a:ext uri="{FF2B5EF4-FFF2-40B4-BE49-F238E27FC236}">
                <a16:creationId xmlns:a16="http://schemas.microsoft.com/office/drawing/2014/main" id="{47A4916E-8B63-43D3-AEBF-B8FBE2B2F3A9}"/>
              </a:ext>
            </a:extLst>
          </p:cNvPr>
          <p:cNvGrpSpPr/>
          <p:nvPr/>
        </p:nvGrpSpPr>
        <p:grpSpPr>
          <a:xfrm>
            <a:off x="2118244" y="2539969"/>
            <a:ext cx="1108742" cy="1308360"/>
            <a:chOff x="655638" y="3429000"/>
            <a:chExt cx="2332544" cy="1132950"/>
          </a:xfrm>
        </p:grpSpPr>
        <p:sp>
          <p:nvSpPr>
            <p:cNvPr id="201" name="Rounded Rectangle 7">
              <a:extLst>
                <a:ext uri="{FF2B5EF4-FFF2-40B4-BE49-F238E27FC236}">
                  <a16:creationId xmlns:a16="http://schemas.microsoft.com/office/drawing/2014/main" id="{80613CBA-ECA1-4EA5-94DE-AF679AA88797}"/>
                </a:ext>
              </a:extLst>
            </p:cNvPr>
            <p:cNvSpPr/>
            <p:nvPr/>
          </p:nvSpPr>
          <p:spPr>
            <a:xfrm>
              <a:off x="655638" y="3429000"/>
              <a:ext cx="2332544" cy="1132950"/>
            </a:xfrm>
            <a:prstGeom prst="roundRect">
              <a:avLst/>
            </a:prstGeom>
            <a:solidFill>
              <a:srgbClr val="296A8E"/>
            </a:solidFill>
            <a:ln w="25400" cap="flat" cmpd="sng" algn="ctr">
              <a:solidFill>
                <a:srgbClr val="424CA0">
                  <a:shade val="50000"/>
                </a:srgbClr>
              </a:solidFill>
              <a:prstDash val="solid"/>
            </a:ln>
            <a:effectLst/>
          </p:spPr>
          <p:style>
            <a:lnRef idx="0">
              <a:scrgbClr r="0" g="0" b="0"/>
            </a:lnRef>
            <a:fillRef idx="0">
              <a:scrgbClr r="0" g="0" b="0"/>
            </a:fillRef>
            <a:effectRef idx="0">
              <a:scrgbClr r="0" g="0" b="0"/>
            </a:effectRef>
            <a:fontRef idx="major"/>
          </p:style>
          <p:txBody>
            <a:bodyPr rtlCol="0" anchor="ctr"/>
            <a:lstStyle/>
            <a:p>
              <a:pPr algn="ctr" defTabSz="932418">
                <a:defRPr/>
              </a:pPr>
              <a:endParaRPr lang="en-US" sz="1836" kern="0">
                <a:solidFill>
                  <a:sysClr val="windowText" lastClr="000000"/>
                </a:solidFill>
                <a:latin typeface="Segoe UI"/>
                <a:ea typeface="+mn-ea"/>
                <a:cs typeface="+mn-cs"/>
              </a:endParaRPr>
            </a:p>
          </p:txBody>
        </p:sp>
        <p:sp>
          <p:nvSpPr>
            <p:cNvPr id="202" name="Rectangle 201">
              <a:extLst>
                <a:ext uri="{FF2B5EF4-FFF2-40B4-BE49-F238E27FC236}">
                  <a16:creationId xmlns:a16="http://schemas.microsoft.com/office/drawing/2014/main" id="{D2CA9C3C-FF3F-43B6-BC5F-50567F59504B}"/>
                </a:ext>
              </a:extLst>
            </p:cNvPr>
            <p:cNvSpPr/>
            <p:nvPr/>
          </p:nvSpPr>
          <p:spPr>
            <a:xfrm>
              <a:off x="851466" y="3720262"/>
              <a:ext cx="1940885" cy="560167"/>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ajor"/>
          </p:style>
          <p:txBody>
            <a:bodyPr wrap="square" lIns="69935" tIns="34969" rIns="69935" bIns="34969">
              <a:spAutoFit/>
            </a:bodyPr>
            <a:lstStyle/>
            <a:p>
              <a:pPr algn="ctr" defTabSz="699313">
                <a:defRPr/>
              </a:pPr>
              <a:r>
                <a:rPr lang="en-US" sz="1836" b="1" kern="0" dirty="0">
                  <a:ln w="1905"/>
                  <a:solidFill>
                    <a:srgbClr val="1F497D">
                      <a:lumMod val="75000"/>
                    </a:srgbClr>
                  </a:solidFill>
                  <a:effectLst>
                    <a:innerShdw blurRad="69850" dist="43180" dir="5400000">
                      <a:srgbClr val="000000">
                        <a:alpha val="65000"/>
                      </a:srgbClr>
                    </a:innerShdw>
                  </a:effectLst>
                  <a:ea typeface="+mn-ea"/>
                  <a:cs typeface="+mn-cs"/>
                </a:rPr>
                <a:t>Page 2</a:t>
              </a:r>
            </a:p>
            <a:p>
              <a:pPr algn="ctr" defTabSz="699313">
                <a:defRPr/>
              </a:pPr>
              <a:endParaRPr lang="en-US" sz="1836" b="1" kern="0" dirty="0">
                <a:ln w="1905"/>
                <a:solidFill>
                  <a:srgbClr val="1F497D">
                    <a:lumMod val="60000"/>
                    <a:lumOff val="40000"/>
                  </a:srgbClr>
                </a:solidFill>
                <a:effectLst>
                  <a:innerShdw blurRad="69850" dist="43180" dir="5400000">
                    <a:srgbClr val="000000">
                      <a:alpha val="65000"/>
                    </a:srgbClr>
                  </a:innerShdw>
                </a:effectLst>
                <a:ea typeface="+mn-ea"/>
                <a:cs typeface="+mn-cs"/>
              </a:endParaRPr>
            </a:p>
          </p:txBody>
        </p:sp>
      </p:grpSp>
      <p:grpSp>
        <p:nvGrpSpPr>
          <p:cNvPr id="203" name="Group 202">
            <a:extLst>
              <a:ext uri="{FF2B5EF4-FFF2-40B4-BE49-F238E27FC236}">
                <a16:creationId xmlns:a16="http://schemas.microsoft.com/office/drawing/2014/main" id="{B46FD44F-2C26-4A69-BF0E-E0848E10B8CB}"/>
              </a:ext>
            </a:extLst>
          </p:cNvPr>
          <p:cNvGrpSpPr/>
          <p:nvPr/>
        </p:nvGrpSpPr>
        <p:grpSpPr>
          <a:xfrm>
            <a:off x="3425335" y="2539969"/>
            <a:ext cx="1108742" cy="1308360"/>
            <a:chOff x="655638" y="3429000"/>
            <a:chExt cx="2332544" cy="1132950"/>
          </a:xfrm>
        </p:grpSpPr>
        <p:sp>
          <p:nvSpPr>
            <p:cNvPr id="204" name="Rounded Rectangle 7">
              <a:extLst>
                <a:ext uri="{FF2B5EF4-FFF2-40B4-BE49-F238E27FC236}">
                  <a16:creationId xmlns:a16="http://schemas.microsoft.com/office/drawing/2014/main" id="{BEF7CA50-B6B7-4673-8917-38E4B2833785}"/>
                </a:ext>
              </a:extLst>
            </p:cNvPr>
            <p:cNvSpPr/>
            <p:nvPr/>
          </p:nvSpPr>
          <p:spPr>
            <a:xfrm>
              <a:off x="655638" y="3429000"/>
              <a:ext cx="2332544" cy="1132950"/>
            </a:xfrm>
            <a:prstGeom prst="roundRect">
              <a:avLst/>
            </a:prstGeom>
            <a:solidFill>
              <a:srgbClr val="296A8E"/>
            </a:solidFill>
            <a:ln w="25400" cap="flat" cmpd="sng" algn="ctr">
              <a:solidFill>
                <a:srgbClr val="424CA0">
                  <a:shade val="50000"/>
                </a:srgbClr>
              </a:solidFill>
              <a:prstDash val="solid"/>
            </a:ln>
            <a:effectLst/>
          </p:spPr>
          <p:style>
            <a:lnRef idx="0">
              <a:scrgbClr r="0" g="0" b="0"/>
            </a:lnRef>
            <a:fillRef idx="0">
              <a:scrgbClr r="0" g="0" b="0"/>
            </a:fillRef>
            <a:effectRef idx="0">
              <a:scrgbClr r="0" g="0" b="0"/>
            </a:effectRef>
            <a:fontRef idx="major"/>
          </p:style>
          <p:txBody>
            <a:bodyPr rtlCol="0" anchor="ctr"/>
            <a:lstStyle/>
            <a:p>
              <a:pPr algn="ctr" defTabSz="932418">
                <a:defRPr/>
              </a:pPr>
              <a:endParaRPr lang="en-US" sz="1836" kern="0">
                <a:solidFill>
                  <a:sysClr val="windowText" lastClr="000000"/>
                </a:solidFill>
                <a:latin typeface="Segoe UI"/>
                <a:ea typeface="+mn-ea"/>
                <a:cs typeface="+mn-cs"/>
              </a:endParaRPr>
            </a:p>
          </p:txBody>
        </p:sp>
        <p:sp>
          <p:nvSpPr>
            <p:cNvPr id="205" name="Rectangle 204">
              <a:extLst>
                <a:ext uri="{FF2B5EF4-FFF2-40B4-BE49-F238E27FC236}">
                  <a16:creationId xmlns:a16="http://schemas.microsoft.com/office/drawing/2014/main" id="{E905F7F6-0819-4082-8688-2955820ABF44}"/>
                </a:ext>
              </a:extLst>
            </p:cNvPr>
            <p:cNvSpPr/>
            <p:nvPr/>
          </p:nvSpPr>
          <p:spPr>
            <a:xfrm>
              <a:off x="851466" y="3720262"/>
              <a:ext cx="1940885" cy="560167"/>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ajor"/>
          </p:style>
          <p:txBody>
            <a:bodyPr wrap="square" lIns="69935" tIns="34969" rIns="69935" bIns="34969">
              <a:spAutoFit/>
            </a:bodyPr>
            <a:lstStyle/>
            <a:p>
              <a:pPr algn="ctr" defTabSz="699313">
                <a:defRPr/>
              </a:pPr>
              <a:r>
                <a:rPr lang="en-US" sz="1836" b="1" kern="0" dirty="0">
                  <a:ln w="1905"/>
                  <a:solidFill>
                    <a:srgbClr val="1F497D">
                      <a:lumMod val="75000"/>
                    </a:srgbClr>
                  </a:solidFill>
                  <a:effectLst>
                    <a:innerShdw blurRad="69850" dist="43180" dir="5400000">
                      <a:srgbClr val="000000">
                        <a:alpha val="65000"/>
                      </a:srgbClr>
                    </a:innerShdw>
                  </a:effectLst>
                  <a:ea typeface="+mn-ea"/>
                  <a:cs typeface="+mn-cs"/>
                </a:rPr>
                <a:t>Page 3</a:t>
              </a:r>
            </a:p>
            <a:p>
              <a:pPr algn="ctr" defTabSz="699313">
                <a:defRPr/>
              </a:pPr>
              <a:endParaRPr lang="en-US" sz="1836" b="1" kern="0" dirty="0">
                <a:ln w="1905"/>
                <a:solidFill>
                  <a:srgbClr val="1F497D">
                    <a:lumMod val="60000"/>
                    <a:lumOff val="40000"/>
                  </a:srgbClr>
                </a:solidFill>
                <a:effectLst>
                  <a:innerShdw blurRad="69850" dist="43180" dir="5400000">
                    <a:srgbClr val="000000">
                      <a:alpha val="65000"/>
                    </a:srgbClr>
                  </a:innerShdw>
                </a:effectLst>
                <a:ea typeface="+mn-ea"/>
                <a:cs typeface="+mn-cs"/>
              </a:endParaRPr>
            </a:p>
          </p:txBody>
        </p:sp>
      </p:grpSp>
      <p:grpSp>
        <p:nvGrpSpPr>
          <p:cNvPr id="206" name="Group 205">
            <a:extLst>
              <a:ext uri="{FF2B5EF4-FFF2-40B4-BE49-F238E27FC236}">
                <a16:creationId xmlns:a16="http://schemas.microsoft.com/office/drawing/2014/main" id="{E8F7499F-F9AD-4DE6-878A-A1BA95E9C65C}"/>
              </a:ext>
            </a:extLst>
          </p:cNvPr>
          <p:cNvGrpSpPr/>
          <p:nvPr/>
        </p:nvGrpSpPr>
        <p:grpSpPr>
          <a:xfrm>
            <a:off x="4818181" y="2539969"/>
            <a:ext cx="1108742" cy="1308360"/>
            <a:chOff x="655638" y="3429000"/>
            <a:chExt cx="2332544" cy="1132950"/>
          </a:xfrm>
        </p:grpSpPr>
        <p:sp>
          <p:nvSpPr>
            <p:cNvPr id="207" name="Rounded Rectangle 7">
              <a:extLst>
                <a:ext uri="{FF2B5EF4-FFF2-40B4-BE49-F238E27FC236}">
                  <a16:creationId xmlns:a16="http://schemas.microsoft.com/office/drawing/2014/main" id="{55E58351-A484-4419-8E1F-21D98FFCB6E6}"/>
                </a:ext>
              </a:extLst>
            </p:cNvPr>
            <p:cNvSpPr/>
            <p:nvPr/>
          </p:nvSpPr>
          <p:spPr>
            <a:xfrm>
              <a:off x="655638" y="3429000"/>
              <a:ext cx="2332544" cy="1132950"/>
            </a:xfrm>
            <a:prstGeom prst="roundRect">
              <a:avLst/>
            </a:prstGeom>
            <a:solidFill>
              <a:srgbClr val="296A8E"/>
            </a:solidFill>
            <a:ln w="25400" cap="flat" cmpd="sng" algn="ctr">
              <a:solidFill>
                <a:srgbClr val="424CA0">
                  <a:shade val="50000"/>
                </a:srgbClr>
              </a:solidFill>
              <a:prstDash val="solid"/>
            </a:ln>
            <a:effectLst/>
          </p:spPr>
          <p:style>
            <a:lnRef idx="0">
              <a:scrgbClr r="0" g="0" b="0"/>
            </a:lnRef>
            <a:fillRef idx="0">
              <a:scrgbClr r="0" g="0" b="0"/>
            </a:fillRef>
            <a:effectRef idx="0">
              <a:scrgbClr r="0" g="0" b="0"/>
            </a:effectRef>
            <a:fontRef idx="major"/>
          </p:style>
          <p:txBody>
            <a:bodyPr rtlCol="0" anchor="ctr"/>
            <a:lstStyle/>
            <a:p>
              <a:pPr algn="ctr" defTabSz="932418">
                <a:defRPr/>
              </a:pPr>
              <a:endParaRPr lang="en-US" sz="1836" kern="0">
                <a:solidFill>
                  <a:sysClr val="windowText" lastClr="000000"/>
                </a:solidFill>
                <a:latin typeface="Segoe UI"/>
                <a:ea typeface="+mn-ea"/>
                <a:cs typeface="+mn-cs"/>
              </a:endParaRPr>
            </a:p>
          </p:txBody>
        </p:sp>
        <p:sp>
          <p:nvSpPr>
            <p:cNvPr id="208" name="Rectangle 207">
              <a:extLst>
                <a:ext uri="{FF2B5EF4-FFF2-40B4-BE49-F238E27FC236}">
                  <a16:creationId xmlns:a16="http://schemas.microsoft.com/office/drawing/2014/main" id="{D76171E8-8E34-4C33-9C2C-3DB41A7442BB}"/>
                </a:ext>
              </a:extLst>
            </p:cNvPr>
            <p:cNvSpPr/>
            <p:nvPr/>
          </p:nvSpPr>
          <p:spPr>
            <a:xfrm>
              <a:off x="851466" y="3720262"/>
              <a:ext cx="1940885" cy="560167"/>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ajor"/>
          </p:style>
          <p:txBody>
            <a:bodyPr wrap="square" lIns="69935" tIns="34969" rIns="69935" bIns="34969">
              <a:spAutoFit/>
            </a:bodyPr>
            <a:lstStyle/>
            <a:p>
              <a:pPr algn="ctr" defTabSz="699313">
                <a:defRPr/>
              </a:pPr>
              <a:r>
                <a:rPr lang="en-US" sz="1836" b="1" kern="0" dirty="0">
                  <a:ln w="1905"/>
                  <a:solidFill>
                    <a:srgbClr val="1F497D">
                      <a:lumMod val="75000"/>
                    </a:srgbClr>
                  </a:solidFill>
                  <a:effectLst>
                    <a:innerShdw blurRad="69850" dist="43180" dir="5400000">
                      <a:srgbClr val="000000">
                        <a:alpha val="65000"/>
                      </a:srgbClr>
                    </a:innerShdw>
                  </a:effectLst>
                  <a:ea typeface="+mn-ea"/>
                  <a:cs typeface="+mn-cs"/>
                </a:rPr>
                <a:t>Page 4</a:t>
              </a:r>
            </a:p>
            <a:p>
              <a:pPr algn="ctr" defTabSz="699313">
                <a:defRPr/>
              </a:pPr>
              <a:endParaRPr lang="en-US" sz="1836" b="1" kern="0" dirty="0">
                <a:ln w="1905"/>
                <a:solidFill>
                  <a:srgbClr val="1F497D">
                    <a:lumMod val="60000"/>
                    <a:lumOff val="40000"/>
                  </a:srgbClr>
                </a:solidFill>
                <a:effectLst>
                  <a:innerShdw blurRad="69850" dist="43180" dir="5400000">
                    <a:srgbClr val="000000">
                      <a:alpha val="65000"/>
                    </a:srgbClr>
                  </a:innerShdw>
                </a:effectLst>
                <a:ea typeface="+mn-ea"/>
                <a:cs typeface="+mn-cs"/>
              </a:endParaRPr>
            </a:p>
          </p:txBody>
        </p:sp>
      </p:grpSp>
      <p:grpSp>
        <p:nvGrpSpPr>
          <p:cNvPr id="209" name="Group 208">
            <a:extLst>
              <a:ext uri="{FF2B5EF4-FFF2-40B4-BE49-F238E27FC236}">
                <a16:creationId xmlns:a16="http://schemas.microsoft.com/office/drawing/2014/main" id="{AC496877-D551-4874-B845-65344291DBE2}"/>
              </a:ext>
            </a:extLst>
          </p:cNvPr>
          <p:cNvGrpSpPr/>
          <p:nvPr/>
        </p:nvGrpSpPr>
        <p:grpSpPr>
          <a:xfrm>
            <a:off x="6125273" y="2539969"/>
            <a:ext cx="1108742" cy="1308360"/>
            <a:chOff x="655638" y="3429000"/>
            <a:chExt cx="2332544" cy="1132950"/>
          </a:xfrm>
        </p:grpSpPr>
        <p:sp>
          <p:nvSpPr>
            <p:cNvPr id="210" name="Rounded Rectangle 7">
              <a:extLst>
                <a:ext uri="{FF2B5EF4-FFF2-40B4-BE49-F238E27FC236}">
                  <a16:creationId xmlns:a16="http://schemas.microsoft.com/office/drawing/2014/main" id="{5B624B65-C0B0-4BB6-AA48-026428AEA15B}"/>
                </a:ext>
              </a:extLst>
            </p:cNvPr>
            <p:cNvSpPr/>
            <p:nvPr/>
          </p:nvSpPr>
          <p:spPr>
            <a:xfrm>
              <a:off x="655638" y="3429000"/>
              <a:ext cx="2332544" cy="1132950"/>
            </a:xfrm>
            <a:prstGeom prst="roundRect">
              <a:avLst/>
            </a:prstGeom>
            <a:solidFill>
              <a:srgbClr val="296A8E"/>
            </a:solidFill>
            <a:ln w="25400" cap="flat" cmpd="sng" algn="ctr">
              <a:solidFill>
                <a:srgbClr val="424CA0">
                  <a:shade val="50000"/>
                </a:srgbClr>
              </a:solidFill>
              <a:prstDash val="solid"/>
            </a:ln>
            <a:effectLst/>
          </p:spPr>
          <p:style>
            <a:lnRef idx="0">
              <a:scrgbClr r="0" g="0" b="0"/>
            </a:lnRef>
            <a:fillRef idx="0">
              <a:scrgbClr r="0" g="0" b="0"/>
            </a:fillRef>
            <a:effectRef idx="0">
              <a:scrgbClr r="0" g="0" b="0"/>
            </a:effectRef>
            <a:fontRef idx="major"/>
          </p:style>
          <p:txBody>
            <a:bodyPr rtlCol="0" anchor="ctr"/>
            <a:lstStyle/>
            <a:p>
              <a:pPr algn="ctr" defTabSz="932418">
                <a:defRPr/>
              </a:pPr>
              <a:endParaRPr lang="en-US" sz="1836" kern="0">
                <a:solidFill>
                  <a:sysClr val="windowText" lastClr="000000"/>
                </a:solidFill>
                <a:latin typeface="Segoe UI"/>
                <a:ea typeface="+mn-ea"/>
                <a:cs typeface="+mn-cs"/>
              </a:endParaRPr>
            </a:p>
          </p:txBody>
        </p:sp>
        <p:sp>
          <p:nvSpPr>
            <p:cNvPr id="211" name="Rectangle 210">
              <a:extLst>
                <a:ext uri="{FF2B5EF4-FFF2-40B4-BE49-F238E27FC236}">
                  <a16:creationId xmlns:a16="http://schemas.microsoft.com/office/drawing/2014/main" id="{CF4E17FC-94D1-411F-8988-596C576E43CC}"/>
                </a:ext>
              </a:extLst>
            </p:cNvPr>
            <p:cNvSpPr/>
            <p:nvPr/>
          </p:nvSpPr>
          <p:spPr>
            <a:xfrm>
              <a:off x="851466" y="3720262"/>
              <a:ext cx="1940885" cy="560167"/>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ajor"/>
          </p:style>
          <p:txBody>
            <a:bodyPr wrap="square" lIns="69935" tIns="34969" rIns="69935" bIns="34969">
              <a:spAutoFit/>
            </a:bodyPr>
            <a:lstStyle/>
            <a:p>
              <a:pPr algn="ctr" defTabSz="699313">
                <a:defRPr/>
              </a:pPr>
              <a:r>
                <a:rPr lang="en-US" sz="1836" b="1" kern="0" dirty="0">
                  <a:ln w="1905"/>
                  <a:solidFill>
                    <a:srgbClr val="1F497D">
                      <a:lumMod val="75000"/>
                    </a:srgbClr>
                  </a:solidFill>
                  <a:effectLst>
                    <a:innerShdw blurRad="69850" dist="43180" dir="5400000">
                      <a:srgbClr val="000000">
                        <a:alpha val="65000"/>
                      </a:srgbClr>
                    </a:innerShdw>
                  </a:effectLst>
                  <a:ea typeface="+mn-ea"/>
                  <a:cs typeface="+mn-cs"/>
                </a:rPr>
                <a:t>Page 5</a:t>
              </a:r>
            </a:p>
            <a:p>
              <a:pPr algn="ctr" defTabSz="699313">
                <a:defRPr/>
              </a:pPr>
              <a:endParaRPr lang="en-US" sz="1836" b="1" kern="0" dirty="0">
                <a:ln w="1905"/>
                <a:solidFill>
                  <a:srgbClr val="1F497D">
                    <a:lumMod val="60000"/>
                    <a:lumOff val="40000"/>
                  </a:srgbClr>
                </a:solidFill>
                <a:effectLst>
                  <a:innerShdw blurRad="69850" dist="43180" dir="5400000">
                    <a:srgbClr val="000000">
                      <a:alpha val="65000"/>
                    </a:srgbClr>
                  </a:innerShdw>
                </a:effectLst>
                <a:ea typeface="+mn-ea"/>
                <a:cs typeface="+mn-cs"/>
              </a:endParaRPr>
            </a:p>
          </p:txBody>
        </p:sp>
      </p:grpSp>
      <p:grpSp>
        <p:nvGrpSpPr>
          <p:cNvPr id="212" name="Group 211">
            <a:extLst>
              <a:ext uri="{FF2B5EF4-FFF2-40B4-BE49-F238E27FC236}">
                <a16:creationId xmlns:a16="http://schemas.microsoft.com/office/drawing/2014/main" id="{3174F1A0-E8F0-4D1B-9DBE-4A8C77D35FDB}"/>
              </a:ext>
            </a:extLst>
          </p:cNvPr>
          <p:cNvGrpSpPr/>
          <p:nvPr/>
        </p:nvGrpSpPr>
        <p:grpSpPr>
          <a:xfrm>
            <a:off x="7432365" y="2539969"/>
            <a:ext cx="1108742" cy="1308360"/>
            <a:chOff x="655638" y="3429000"/>
            <a:chExt cx="2332544" cy="1132950"/>
          </a:xfrm>
        </p:grpSpPr>
        <p:sp>
          <p:nvSpPr>
            <p:cNvPr id="213" name="Rounded Rectangle 7">
              <a:extLst>
                <a:ext uri="{FF2B5EF4-FFF2-40B4-BE49-F238E27FC236}">
                  <a16:creationId xmlns:a16="http://schemas.microsoft.com/office/drawing/2014/main" id="{75C75519-DC6E-4293-AC4E-BEA15B08B4FC}"/>
                </a:ext>
              </a:extLst>
            </p:cNvPr>
            <p:cNvSpPr/>
            <p:nvPr/>
          </p:nvSpPr>
          <p:spPr>
            <a:xfrm>
              <a:off x="655638" y="3429000"/>
              <a:ext cx="2332544" cy="1132950"/>
            </a:xfrm>
            <a:prstGeom prst="roundRect">
              <a:avLst/>
            </a:prstGeom>
            <a:solidFill>
              <a:srgbClr val="296A8E"/>
            </a:solidFill>
            <a:ln w="25400" cap="flat" cmpd="sng" algn="ctr">
              <a:solidFill>
                <a:srgbClr val="424CA0">
                  <a:shade val="50000"/>
                </a:srgbClr>
              </a:solidFill>
              <a:prstDash val="solid"/>
            </a:ln>
            <a:effectLst/>
          </p:spPr>
          <p:style>
            <a:lnRef idx="0">
              <a:scrgbClr r="0" g="0" b="0"/>
            </a:lnRef>
            <a:fillRef idx="0">
              <a:scrgbClr r="0" g="0" b="0"/>
            </a:fillRef>
            <a:effectRef idx="0">
              <a:scrgbClr r="0" g="0" b="0"/>
            </a:effectRef>
            <a:fontRef idx="major"/>
          </p:style>
          <p:txBody>
            <a:bodyPr rtlCol="0" anchor="ctr"/>
            <a:lstStyle/>
            <a:p>
              <a:pPr algn="ctr" defTabSz="932418">
                <a:defRPr/>
              </a:pPr>
              <a:endParaRPr lang="en-US" sz="1836" kern="0">
                <a:solidFill>
                  <a:sysClr val="windowText" lastClr="000000"/>
                </a:solidFill>
                <a:latin typeface="Segoe UI"/>
                <a:ea typeface="+mn-ea"/>
                <a:cs typeface="+mn-cs"/>
              </a:endParaRPr>
            </a:p>
          </p:txBody>
        </p:sp>
        <p:sp>
          <p:nvSpPr>
            <p:cNvPr id="214" name="Rectangle 213">
              <a:extLst>
                <a:ext uri="{FF2B5EF4-FFF2-40B4-BE49-F238E27FC236}">
                  <a16:creationId xmlns:a16="http://schemas.microsoft.com/office/drawing/2014/main" id="{A5715330-E953-453D-B789-3115826A1338}"/>
                </a:ext>
              </a:extLst>
            </p:cNvPr>
            <p:cNvSpPr/>
            <p:nvPr/>
          </p:nvSpPr>
          <p:spPr>
            <a:xfrm>
              <a:off x="851466" y="3720262"/>
              <a:ext cx="1940885" cy="560167"/>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ajor"/>
          </p:style>
          <p:txBody>
            <a:bodyPr wrap="square" lIns="69935" tIns="34969" rIns="69935" bIns="34969">
              <a:spAutoFit/>
            </a:bodyPr>
            <a:lstStyle/>
            <a:p>
              <a:pPr algn="ctr" defTabSz="699313">
                <a:defRPr/>
              </a:pPr>
              <a:r>
                <a:rPr lang="en-US" sz="1836" b="1" kern="0" dirty="0">
                  <a:ln w="1905"/>
                  <a:solidFill>
                    <a:srgbClr val="1F497D">
                      <a:lumMod val="75000"/>
                    </a:srgbClr>
                  </a:solidFill>
                  <a:effectLst>
                    <a:innerShdw blurRad="69850" dist="43180" dir="5400000">
                      <a:srgbClr val="000000">
                        <a:alpha val="65000"/>
                      </a:srgbClr>
                    </a:innerShdw>
                  </a:effectLst>
                  <a:ea typeface="+mn-ea"/>
                  <a:cs typeface="+mn-cs"/>
                </a:rPr>
                <a:t>Page 6</a:t>
              </a:r>
            </a:p>
            <a:p>
              <a:pPr algn="ctr" defTabSz="699313">
                <a:defRPr/>
              </a:pPr>
              <a:endParaRPr lang="en-US" sz="1836" b="1" kern="0" dirty="0">
                <a:ln w="1905"/>
                <a:solidFill>
                  <a:srgbClr val="1F497D">
                    <a:lumMod val="60000"/>
                    <a:lumOff val="40000"/>
                  </a:srgbClr>
                </a:solidFill>
                <a:effectLst>
                  <a:innerShdw blurRad="69850" dist="43180" dir="5400000">
                    <a:srgbClr val="000000">
                      <a:alpha val="65000"/>
                    </a:srgbClr>
                  </a:innerShdw>
                </a:effectLst>
                <a:ea typeface="+mn-ea"/>
                <a:cs typeface="+mn-cs"/>
              </a:endParaRPr>
            </a:p>
          </p:txBody>
        </p:sp>
      </p:grpSp>
      <p:grpSp>
        <p:nvGrpSpPr>
          <p:cNvPr id="215" name="Group 214">
            <a:extLst>
              <a:ext uri="{FF2B5EF4-FFF2-40B4-BE49-F238E27FC236}">
                <a16:creationId xmlns:a16="http://schemas.microsoft.com/office/drawing/2014/main" id="{12C85024-6725-4C85-AC44-EC1C1961FF1A}"/>
              </a:ext>
            </a:extLst>
          </p:cNvPr>
          <p:cNvGrpSpPr/>
          <p:nvPr/>
        </p:nvGrpSpPr>
        <p:grpSpPr>
          <a:xfrm>
            <a:off x="8739457" y="2539969"/>
            <a:ext cx="1108742" cy="1308360"/>
            <a:chOff x="655638" y="3429000"/>
            <a:chExt cx="2332544" cy="1132950"/>
          </a:xfrm>
        </p:grpSpPr>
        <p:sp>
          <p:nvSpPr>
            <p:cNvPr id="216" name="Rounded Rectangle 7">
              <a:extLst>
                <a:ext uri="{FF2B5EF4-FFF2-40B4-BE49-F238E27FC236}">
                  <a16:creationId xmlns:a16="http://schemas.microsoft.com/office/drawing/2014/main" id="{F5C2E800-B66B-43BF-A3F2-43E8381B4378}"/>
                </a:ext>
              </a:extLst>
            </p:cNvPr>
            <p:cNvSpPr/>
            <p:nvPr/>
          </p:nvSpPr>
          <p:spPr>
            <a:xfrm>
              <a:off x="655638" y="3429000"/>
              <a:ext cx="2332544" cy="1132950"/>
            </a:xfrm>
            <a:prstGeom prst="roundRect">
              <a:avLst/>
            </a:prstGeom>
            <a:solidFill>
              <a:srgbClr val="296A8E"/>
            </a:solidFill>
            <a:ln w="25400" cap="flat" cmpd="sng" algn="ctr">
              <a:solidFill>
                <a:srgbClr val="424CA0">
                  <a:shade val="50000"/>
                </a:srgbClr>
              </a:solidFill>
              <a:prstDash val="solid"/>
            </a:ln>
            <a:effectLst/>
          </p:spPr>
          <p:style>
            <a:lnRef idx="0">
              <a:scrgbClr r="0" g="0" b="0"/>
            </a:lnRef>
            <a:fillRef idx="0">
              <a:scrgbClr r="0" g="0" b="0"/>
            </a:fillRef>
            <a:effectRef idx="0">
              <a:scrgbClr r="0" g="0" b="0"/>
            </a:effectRef>
            <a:fontRef idx="major"/>
          </p:style>
          <p:txBody>
            <a:bodyPr rtlCol="0" anchor="ctr"/>
            <a:lstStyle/>
            <a:p>
              <a:pPr algn="ctr" defTabSz="932418">
                <a:defRPr/>
              </a:pPr>
              <a:endParaRPr lang="en-US" sz="1836" kern="0">
                <a:solidFill>
                  <a:sysClr val="windowText" lastClr="000000"/>
                </a:solidFill>
                <a:latin typeface="Segoe UI"/>
                <a:ea typeface="+mn-ea"/>
                <a:cs typeface="+mn-cs"/>
              </a:endParaRPr>
            </a:p>
          </p:txBody>
        </p:sp>
        <p:sp>
          <p:nvSpPr>
            <p:cNvPr id="217" name="Rectangle 216">
              <a:extLst>
                <a:ext uri="{FF2B5EF4-FFF2-40B4-BE49-F238E27FC236}">
                  <a16:creationId xmlns:a16="http://schemas.microsoft.com/office/drawing/2014/main" id="{2974B8F6-9612-492B-A158-5A69D9F2011A}"/>
                </a:ext>
              </a:extLst>
            </p:cNvPr>
            <p:cNvSpPr/>
            <p:nvPr/>
          </p:nvSpPr>
          <p:spPr>
            <a:xfrm>
              <a:off x="851466" y="3720262"/>
              <a:ext cx="1940885" cy="560167"/>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ajor"/>
          </p:style>
          <p:txBody>
            <a:bodyPr wrap="square" lIns="69935" tIns="34969" rIns="69935" bIns="34969">
              <a:spAutoFit/>
            </a:bodyPr>
            <a:lstStyle/>
            <a:p>
              <a:pPr algn="ctr" defTabSz="699313">
                <a:defRPr/>
              </a:pPr>
              <a:r>
                <a:rPr lang="en-US" sz="1836" b="1" kern="0" dirty="0">
                  <a:ln w="1905"/>
                  <a:solidFill>
                    <a:srgbClr val="1F497D">
                      <a:lumMod val="75000"/>
                    </a:srgbClr>
                  </a:solidFill>
                  <a:effectLst>
                    <a:innerShdw blurRad="69850" dist="43180" dir="5400000">
                      <a:srgbClr val="000000">
                        <a:alpha val="65000"/>
                      </a:srgbClr>
                    </a:innerShdw>
                  </a:effectLst>
                  <a:ea typeface="+mn-ea"/>
                  <a:cs typeface="+mn-cs"/>
                </a:rPr>
                <a:t>Page 7</a:t>
              </a:r>
            </a:p>
            <a:p>
              <a:pPr algn="ctr" defTabSz="699313">
                <a:defRPr/>
              </a:pPr>
              <a:endParaRPr lang="en-US" sz="1836" b="1" kern="0" dirty="0">
                <a:ln w="1905"/>
                <a:solidFill>
                  <a:srgbClr val="1F497D">
                    <a:lumMod val="60000"/>
                    <a:lumOff val="40000"/>
                  </a:srgbClr>
                </a:solidFill>
                <a:effectLst>
                  <a:innerShdw blurRad="69850" dist="43180" dir="5400000">
                    <a:srgbClr val="000000">
                      <a:alpha val="65000"/>
                    </a:srgbClr>
                  </a:innerShdw>
                </a:effectLst>
                <a:ea typeface="+mn-ea"/>
                <a:cs typeface="+mn-cs"/>
              </a:endParaRPr>
            </a:p>
          </p:txBody>
        </p:sp>
      </p:grpSp>
      <p:grpSp>
        <p:nvGrpSpPr>
          <p:cNvPr id="218" name="Group 217">
            <a:extLst>
              <a:ext uri="{FF2B5EF4-FFF2-40B4-BE49-F238E27FC236}">
                <a16:creationId xmlns:a16="http://schemas.microsoft.com/office/drawing/2014/main" id="{A49BAEA4-8C83-4A4E-A925-E6A9BA240773}"/>
              </a:ext>
            </a:extLst>
          </p:cNvPr>
          <p:cNvGrpSpPr/>
          <p:nvPr/>
        </p:nvGrpSpPr>
        <p:grpSpPr>
          <a:xfrm>
            <a:off x="10046547" y="2539969"/>
            <a:ext cx="1108742" cy="1308360"/>
            <a:chOff x="655638" y="3429000"/>
            <a:chExt cx="2332544" cy="1132950"/>
          </a:xfrm>
        </p:grpSpPr>
        <p:sp>
          <p:nvSpPr>
            <p:cNvPr id="219" name="Rounded Rectangle 7">
              <a:extLst>
                <a:ext uri="{FF2B5EF4-FFF2-40B4-BE49-F238E27FC236}">
                  <a16:creationId xmlns:a16="http://schemas.microsoft.com/office/drawing/2014/main" id="{946CD687-25CC-4E97-9596-E0958D2B7124}"/>
                </a:ext>
              </a:extLst>
            </p:cNvPr>
            <p:cNvSpPr/>
            <p:nvPr/>
          </p:nvSpPr>
          <p:spPr>
            <a:xfrm>
              <a:off x="655638" y="3429000"/>
              <a:ext cx="2332544" cy="1132950"/>
            </a:xfrm>
            <a:prstGeom prst="roundRect">
              <a:avLst/>
            </a:prstGeom>
            <a:solidFill>
              <a:srgbClr val="296A8E"/>
            </a:solidFill>
            <a:ln w="25400" cap="flat" cmpd="sng" algn="ctr">
              <a:solidFill>
                <a:srgbClr val="424CA0">
                  <a:shade val="50000"/>
                </a:srgbClr>
              </a:solidFill>
              <a:prstDash val="solid"/>
            </a:ln>
            <a:effectLst/>
          </p:spPr>
          <p:style>
            <a:lnRef idx="0">
              <a:scrgbClr r="0" g="0" b="0"/>
            </a:lnRef>
            <a:fillRef idx="0">
              <a:scrgbClr r="0" g="0" b="0"/>
            </a:fillRef>
            <a:effectRef idx="0">
              <a:scrgbClr r="0" g="0" b="0"/>
            </a:effectRef>
            <a:fontRef idx="major"/>
          </p:style>
          <p:txBody>
            <a:bodyPr rtlCol="0" anchor="ctr"/>
            <a:lstStyle/>
            <a:p>
              <a:pPr algn="ctr" defTabSz="932418">
                <a:defRPr/>
              </a:pPr>
              <a:endParaRPr lang="en-US" sz="1836" kern="0">
                <a:solidFill>
                  <a:sysClr val="windowText" lastClr="000000"/>
                </a:solidFill>
                <a:latin typeface="Segoe UI"/>
                <a:ea typeface="+mn-ea"/>
                <a:cs typeface="+mn-cs"/>
              </a:endParaRPr>
            </a:p>
          </p:txBody>
        </p:sp>
        <p:sp>
          <p:nvSpPr>
            <p:cNvPr id="220" name="Rectangle 219">
              <a:extLst>
                <a:ext uri="{FF2B5EF4-FFF2-40B4-BE49-F238E27FC236}">
                  <a16:creationId xmlns:a16="http://schemas.microsoft.com/office/drawing/2014/main" id="{6196282F-EF76-4DF5-BC51-E6BA9CB516A2}"/>
                </a:ext>
              </a:extLst>
            </p:cNvPr>
            <p:cNvSpPr/>
            <p:nvPr/>
          </p:nvSpPr>
          <p:spPr>
            <a:xfrm>
              <a:off x="851466" y="3720262"/>
              <a:ext cx="1940885" cy="560167"/>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ajor"/>
          </p:style>
          <p:txBody>
            <a:bodyPr wrap="square" lIns="69935" tIns="34969" rIns="69935" bIns="34969">
              <a:spAutoFit/>
            </a:bodyPr>
            <a:lstStyle/>
            <a:p>
              <a:pPr algn="ctr" defTabSz="699313">
                <a:defRPr/>
              </a:pPr>
              <a:r>
                <a:rPr lang="en-US" sz="1836" b="1" kern="0" dirty="0">
                  <a:ln w="1905"/>
                  <a:solidFill>
                    <a:srgbClr val="1F497D">
                      <a:lumMod val="75000"/>
                    </a:srgbClr>
                  </a:solidFill>
                  <a:effectLst>
                    <a:innerShdw blurRad="69850" dist="43180" dir="5400000">
                      <a:srgbClr val="000000">
                        <a:alpha val="65000"/>
                      </a:srgbClr>
                    </a:innerShdw>
                  </a:effectLst>
                  <a:ea typeface="+mn-ea"/>
                  <a:cs typeface="+mn-cs"/>
                </a:rPr>
                <a:t>Page 8</a:t>
              </a:r>
            </a:p>
            <a:p>
              <a:pPr algn="ctr" defTabSz="699313">
                <a:defRPr/>
              </a:pPr>
              <a:endParaRPr lang="en-US" sz="1836" b="1" kern="0" dirty="0">
                <a:ln w="1905"/>
                <a:solidFill>
                  <a:srgbClr val="1F497D">
                    <a:lumMod val="60000"/>
                    <a:lumOff val="40000"/>
                  </a:srgbClr>
                </a:solidFill>
                <a:effectLst>
                  <a:innerShdw blurRad="69850" dist="43180" dir="5400000">
                    <a:srgbClr val="000000">
                      <a:alpha val="65000"/>
                    </a:srgbClr>
                  </a:innerShdw>
                </a:effectLst>
                <a:ea typeface="+mn-ea"/>
                <a:cs typeface="+mn-cs"/>
              </a:endParaRPr>
            </a:p>
          </p:txBody>
        </p:sp>
      </p:grpSp>
    </p:spTree>
    <p:extLst>
      <p:ext uri="{BB962C8B-B14F-4D97-AF65-F5344CB8AC3E}">
        <p14:creationId xmlns:p14="http://schemas.microsoft.com/office/powerpoint/2010/main" val="15213212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298" y="67656"/>
            <a:ext cx="11887878" cy="470856"/>
          </a:xfrm>
        </p:spPr>
        <p:txBody>
          <a:bodyPr/>
          <a:lstStyle/>
          <a:p>
            <a:r>
              <a:rPr lang="en-US" dirty="0"/>
              <a:t>Using Dynamic Management Objects (DMOs)</a:t>
            </a:r>
          </a:p>
        </p:txBody>
      </p:sp>
      <p:sp>
        <p:nvSpPr>
          <p:cNvPr id="6" name="Content Placeholder 1">
            <a:extLst>
              <a:ext uri="{FF2B5EF4-FFF2-40B4-BE49-F238E27FC236}">
                <a16:creationId xmlns:a16="http://schemas.microsoft.com/office/drawing/2014/main" id="{AA90E196-1455-41F9-8748-6BEEAEE2FAF1}"/>
              </a:ext>
            </a:extLst>
          </p:cNvPr>
          <p:cNvSpPr txBox="1">
            <a:spLocks/>
          </p:cNvSpPr>
          <p:nvPr/>
        </p:nvSpPr>
        <p:spPr>
          <a:xfrm>
            <a:off x="744701" y="985101"/>
            <a:ext cx="8118004" cy="514662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GB" sz="3199" kern="0" dirty="0">
                <a:solidFill>
                  <a:srgbClr val="000000"/>
                </a:solidFill>
              </a:rPr>
              <a:t>Must reference using the sys schema</a:t>
            </a:r>
          </a:p>
          <a:p>
            <a:pPr lvl="0"/>
            <a:r>
              <a:rPr lang="en-GB" sz="3199" kern="0" dirty="0">
                <a:solidFill>
                  <a:srgbClr val="000000"/>
                </a:solidFill>
              </a:rPr>
              <a:t>Two basic types:</a:t>
            </a:r>
          </a:p>
          <a:p>
            <a:pPr lvl="1"/>
            <a:r>
              <a:rPr lang="en-GB" sz="3199" kern="0" dirty="0">
                <a:solidFill>
                  <a:srgbClr val="000000"/>
                </a:solidFill>
              </a:rPr>
              <a:t>Real-time state information</a:t>
            </a:r>
          </a:p>
          <a:p>
            <a:pPr lvl="1"/>
            <a:r>
              <a:rPr lang="en-GB" sz="3199" kern="0" dirty="0">
                <a:solidFill>
                  <a:srgbClr val="000000"/>
                </a:solidFill>
              </a:rPr>
              <a:t>Historical information</a:t>
            </a:r>
          </a:p>
        </p:txBody>
      </p:sp>
      <p:pic>
        <p:nvPicPr>
          <p:cNvPr id="2" name="Picture 1">
            <a:extLst>
              <a:ext uri="{FF2B5EF4-FFF2-40B4-BE49-F238E27FC236}">
                <a16:creationId xmlns:a16="http://schemas.microsoft.com/office/drawing/2014/main" id="{2821DC8B-6624-4553-8E5D-1AB713DD58B3}"/>
              </a:ext>
            </a:extLst>
          </p:cNvPr>
          <p:cNvPicPr>
            <a:picLocks noChangeAspect="1"/>
          </p:cNvPicPr>
          <p:nvPr/>
        </p:nvPicPr>
        <p:blipFill>
          <a:blip r:embed="rId4"/>
          <a:stretch>
            <a:fillRect/>
          </a:stretch>
        </p:blipFill>
        <p:spPr>
          <a:xfrm>
            <a:off x="1478202" y="3652092"/>
            <a:ext cx="9626510" cy="2689310"/>
          </a:xfrm>
          <a:prstGeom prst="rect">
            <a:avLst/>
          </a:prstGeom>
        </p:spPr>
      </p:pic>
    </p:spTree>
    <p:custDataLst>
      <p:tags r:id="rId1"/>
    </p:custDataLst>
    <p:extLst>
      <p:ext uri="{BB962C8B-B14F-4D97-AF65-F5344CB8AC3E}">
        <p14:creationId xmlns:p14="http://schemas.microsoft.com/office/powerpoint/2010/main" val="3954748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3455" y="162551"/>
            <a:ext cx="11889564" cy="917575"/>
          </a:xfrm>
        </p:spPr>
        <p:txBody>
          <a:bodyPr/>
          <a:lstStyle/>
          <a:p>
            <a:r>
              <a:rPr lang="en-US" dirty="0"/>
              <a:t>Yielding </a:t>
            </a:r>
          </a:p>
        </p:txBody>
      </p:sp>
      <p:grpSp>
        <p:nvGrpSpPr>
          <p:cNvPr id="27" name="Group 26">
            <a:extLst>
              <a:ext uri="{FF2B5EF4-FFF2-40B4-BE49-F238E27FC236}">
                <a16:creationId xmlns:a16="http://schemas.microsoft.com/office/drawing/2014/main" id="{7601F592-A5F0-42C2-8412-7BDC5944ADE5}"/>
              </a:ext>
            </a:extLst>
          </p:cNvPr>
          <p:cNvGrpSpPr/>
          <p:nvPr/>
        </p:nvGrpSpPr>
        <p:grpSpPr>
          <a:xfrm>
            <a:off x="815483" y="1212849"/>
            <a:ext cx="10805508" cy="5336476"/>
            <a:chOff x="666867" y="907088"/>
            <a:chExt cx="10805508" cy="5336476"/>
          </a:xfrm>
        </p:grpSpPr>
        <p:sp>
          <p:nvSpPr>
            <p:cNvPr id="28" name="Oval 27" descr="A black circle representing the start of a task." title="Start">
              <a:extLst>
                <a:ext uri="{FF2B5EF4-FFF2-40B4-BE49-F238E27FC236}">
                  <a16:creationId xmlns:a16="http://schemas.microsoft.com/office/drawing/2014/main" id="{F7386285-8275-4DE3-84F0-5D12B5FBF37C}"/>
                </a:ext>
              </a:extLst>
            </p:cNvPr>
            <p:cNvSpPr/>
            <p:nvPr/>
          </p:nvSpPr>
          <p:spPr bwMode="auto">
            <a:xfrm>
              <a:off x="666867" y="1115637"/>
              <a:ext cx="661591" cy="660630"/>
            </a:xfrm>
            <a:prstGeom prst="ellipse">
              <a:avLst/>
            </a:prstGeom>
            <a:solidFill>
              <a:srgbClr val="2098D5">
                <a:lumMod val="75000"/>
              </a:srgbClr>
            </a:solidFill>
            <a:ln w="76200" cap="flat" cmpd="sng" algn="ctr">
              <a:solidFill>
                <a:srgbClr val="2098D5">
                  <a:lumMod val="50000"/>
                </a:srgbClr>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dirty="0">
                <a:ln>
                  <a:noFill/>
                </a:ln>
                <a:solidFill>
                  <a:srgbClr val="000000"/>
                </a:solidFill>
                <a:effectLst/>
                <a:uLnTx/>
                <a:uFillTx/>
                <a:latin typeface="Verdana" pitchFamily="34" charset="0"/>
                <a:cs typeface="Arial" charset="0"/>
              </a:endParaRPr>
            </a:p>
          </p:txBody>
        </p:sp>
        <p:sp>
          <p:nvSpPr>
            <p:cNvPr id="29" name="Oval 28">
              <a:extLst>
                <a:ext uri="{FF2B5EF4-FFF2-40B4-BE49-F238E27FC236}">
                  <a16:creationId xmlns:a16="http://schemas.microsoft.com/office/drawing/2014/main" id="{5C18D1A0-24FE-417E-9704-F0081B05CC60}"/>
                </a:ext>
              </a:extLst>
            </p:cNvPr>
            <p:cNvSpPr/>
            <p:nvPr/>
          </p:nvSpPr>
          <p:spPr bwMode="auto">
            <a:xfrm>
              <a:off x="10825816" y="3261822"/>
              <a:ext cx="517247" cy="470987"/>
            </a:xfrm>
            <a:prstGeom prst="ellipse">
              <a:avLst/>
            </a:prstGeom>
            <a:solidFill>
              <a:srgbClr val="2098D5">
                <a:lumMod val="75000"/>
              </a:srgbClr>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dirty="0">
                <a:ln>
                  <a:noFill/>
                </a:ln>
                <a:solidFill>
                  <a:srgbClr val="000000"/>
                </a:solidFill>
                <a:effectLst/>
                <a:uLnTx/>
                <a:uFillTx/>
                <a:latin typeface="Verdana" pitchFamily="34" charset="0"/>
                <a:cs typeface="Arial" charset="0"/>
              </a:endParaRPr>
            </a:p>
          </p:txBody>
        </p:sp>
        <p:sp>
          <p:nvSpPr>
            <p:cNvPr id="30" name="Oval 29">
              <a:extLst>
                <a:ext uri="{FF2B5EF4-FFF2-40B4-BE49-F238E27FC236}">
                  <a16:creationId xmlns:a16="http://schemas.microsoft.com/office/drawing/2014/main" id="{4144FB25-5F66-4958-A8EE-53BE064BCD7A}"/>
                </a:ext>
              </a:extLst>
            </p:cNvPr>
            <p:cNvSpPr/>
            <p:nvPr/>
          </p:nvSpPr>
          <p:spPr bwMode="auto">
            <a:xfrm>
              <a:off x="10696504" y="3144075"/>
              <a:ext cx="775871" cy="706480"/>
            </a:xfrm>
            <a:prstGeom prst="ellipse">
              <a:avLst/>
            </a:prstGeom>
            <a:noFill/>
            <a:ln w="63500" cap="flat" cmpd="sng" algn="ctr">
              <a:solidFill>
                <a:srgbClr val="2098D5">
                  <a:lumMod val="50000"/>
                </a:srgbClr>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dirty="0">
                <a:ln>
                  <a:noFill/>
                </a:ln>
                <a:solidFill>
                  <a:srgbClr val="000000"/>
                </a:solidFill>
                <a:effectLst/>
                <a:uLnTx/>
                <a:uFillTx/>
                <a:latin typeface="Verdana" pitchFamily="34" charset="0"/>
                <a:cs typeface="Arial" charset="0"/>
              </a:endParaRPr>
            </a:p>
          </p:txBody>
        </p:sp>
        <p:sp>
          <p:nvSpPr>
            <p:cNvPr id="31" name="TextBox 30">
              <a:extLst>
                <a:ext uri="{FF2B5EF4-FFF2-40B4-BE49-F238E27FC236}">
                  <a16:creationId xmlns:a16="http://schemas.microsoft.com/office/drawing/2014/main" id="{A3948E0C-EFC5-4858-B2EA-B1262B11A979}"/>
                </a:ext>
              </a:extLst>
            </p:cNvPr>
            <p:cNvSpPr txBox="1"/>
            <p:nvPr/>
          </p:nvSpPr>
          <p:spPr>
            <a:xfrm>
              <a:off x="666867" y="1825676"/>
              <a:ext cx="709746"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800" b="1" i="0" u="none" strike="noStrike" kern="0" cap="none" spc="0" normalizeH="0" baseline="0" noProof="0" dirty="0">
                  <a:ln>
                    <a:noFill/>
                  </a:ln>
                  <a:solidFill>
                    <a:srgbClr val="000000"/>
                  </a:solidFill>
                  <a:effectLst/>
                  <a:uLnTx/>
                  <a:uFillTx/>
                  <a:cs typeface="Segoe UI" panose="020B0502040204020203" pitchFamily="34" charset="0"/>
                </a:rPr>
                <a:t>Start</a:t>
              </a:r>
              <a:endParaRPr kumimoji="0" lang="en-US" sz="1800" b="1" i="0" u="none" strike="noStrike" kern="0" cap="none" spc="0" normalizeH="0" baseline="0" noProof="0" dirty="0">
                <a:ln>
                  <a:noFill/>
                </a:ln>
                <a:solidFill>
                  <a:srgbClr val="000000"/>
                </a:solidFill>
                <a:effectLst/>
                <a:uLnTx/>
                <a:uFillTx/>
                <a:cs typeface="Segoe UI" panose="020B0502040204020203" pitchFamily="34" charset="0"/>
              </a:endParaRPr>
            </a:p>
          </p:txBody>
        </p:sp>
        <p:sp>
          <p:nvSpPr>
            <p:cNvPr id="32" name="TextBox 31">
              <a:extLst>
                <a:ext uri="{FF2B5EF4-FFF2-40B4-BE49-F238E27FC236}">
                  <a16:creationId xmlns:a16="http://schemas.microsoft.com/office/drawing/2014/main" id="{13F72CFA-987B-4497-962B-BFD4C1E977E3}"/>
                </a:ext>
              </a:extLst>
            </p:cNvPr>
            <p:cNvSpPr txBox="1"/>
            <p:nvPr/>
          </p:nvSpPr>
          <p:spPr>
            <a:xfrm>
              <a:off x="10800547" y="3901395"/>
              <a:ext cx="590226"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800" b="1" i="0" u="none" strike="noStrike" kern="0" cap="none" spc="0" normalizeH="0" baseline="0" noProof="0" dirty="0">
                  <a:ln>
                    <a:noFill/>
                  </a:ln>
                  <a:solidFill>
                    <a:srgbClr val="000000"/>
                  </a:solidFill>
                  <a:effectLst/>
                  <a:uLnTx/>
                  <a:uFillTx/>
                  <a:cs typeface="Segoe UI" panose="020B0502040204020203" pitchFamily="34" charset="0"/>
                </a:rPr>
                <a:t>End</a:t>
              </a:r>
              <a:endParaRPr kumimoji="0" lang="en-US" sz="1800" b="1" i="0" u="none" strike="noStrike" kern="0" cap="none" spc="0" normalizeH="0" baseline="0" noProof="0" dirty="0">
                <a:ln>
                  <a:noFill/>
                </a:ln>
                <a:solidFill>
                  <a:srgbClr val="000000"/>
                </a:solidFill>
                <a:effectLst/>
                <a:uLnTx/>
                <a:uFillTx/>
                <a:cs typeface="Segoe UI" panose="020B0502040204020203" pitchFamily="34" charset="0"/>
              </a:endParaRPr>
            </a:p>
          </p:txBody>
        </p:sp>
        <p:cxnSp>
          <p:nvCxnSpPr>
            <p:cNvPr id="33" name="Straight Arrow Connector 32" descr="An unlablled arrow linking the Start of the process to the Runnable list box." title="starting">
              <a:extLst>
                <a:ext uri="{FF2B5EF4-FFF2-40B4-BE49-F238E27FC236}">
                  <a16:creationId xmlns:a16="http://schemas.microsoft.com/office/drawing/2014/main" id="{265A2689-E6C6-4A7C-BC2E-81F9D293441A}"/>
                </a:ext>
              </a:extLst>
            </p:cNvPr>
            <p:cNvCxnSpPr>
              <a:cxnSpLocks/>
            </p:cNvCxnSpPr>
            <p:nvPr/>
          </p:nvCxnSpPr>
          <p:spPr bwMode="auto">
            <a:xfrm>
              <a:off x="1529947" y="1459747"/>
              <a:ext cx="793062" cy="0"/>
            </a:xfrm>
            <a:prstGeom prst="straightConnector1">
              <a:avLst/>
            </a:prstGeom>
            <a:noFill/>
            <a:ln w="76200" cap="flat" cmpd="sng" algn="ctr">
              <a:solidFill>
                <a:sysClr val="windowText" lastClr="000000">
                  <a:shade val="95000"/>
                  <a:satMod val="105000"/>
                </a:sysClr>
              </a:solidFill>
              <a:prstDash val="solid"/>
              <a:headEnd type="none" w="med" len="med"/>
              <a:tailEnd type="triangle"/>
            </a:ln>
            <a:effectLst/>
          </p:spPr>
        </p:cxnSp>
        <p:cxnSp>
          <p:nvCxnSpPr>
            <p:cNvPr id="34" name="Straight Arrow Connector 33" descr="An arrow from the CPU box to the End of the process labelled &quot;Complete&quot;." title="Complete">
              <a:extLst>
                <a:ext uri="{FF2B5EF4-FFF2-40B4-BE49-F238E27FC236}">
                  <a16:creationId xmlns:a16="http://schemas.microsoft.com/office/drawing/2014/main" id="{5BF75EF2-BFBC-47AF-82A5-678AB053EC43}"/>
                </a:ext>
              </a:extLst>
            </p:cNvPr>
            <p:cNvCxnSpPr/>
            <p:nvPr/>
          </p:nvCxnSpPr>
          <p:spPr bwMode="auto">
            <a:xfrm>
              <a:off x="9060465" y="3522670"/>
              <a:ext cx="1440248" cy="0"/>
            </a:xfrm>
            <a:prstGeom prst="straightConnector1">
              <a:avLst/>
            </a:prstGeom>
            <a:noFill/>
            <a:ln w="76200" cap="flat" cmpd="sng" algn="ctr">
              <a:solidFill>
                <a:sysClr val="windowText" lastClr="000000">
                  <a:shade val="95000"/>
                  <a:satMod val="105000"/>
                </a:sysClr>
              </a:solidFill>
              <a:prstDash val="solid"/>
              <a:headEnd type="none" w="med" len="med"/>
              <a:tailEnd type="triangle"/>
            </a:ln>
            <a:effectLst/>
          </p:spPr>
        </p:cxnSp>
        <p:cxnSp>
          <p:nvCxnSpPr>
            <p:cNvPr id="35" name="Straight Arrow Connector 34" descr="An arrow from the CPU box to the Waiter List box, labelled &quot;Resource blocked&quot;." title="Resource blocked">
              <a:extLst>
                <a:ext uri="{FF2B5EF4-FFF2-40B4-BE49-F238E27FC236}">
                  <a16:creationId xmlns:a16="http://schemas.microsoft.com/office/drawing/2014/main" id="{B5AB4B11-30FB-424B-9708-C94A63D2F5A6}"/>
                </a:ext>
              </a:extLst>
            </p:cNvPr>
            <p:cNvCxnSpPr>
              <a:cxnSpLocks/>
            </p:cNvCxnSpPr>
            <p:nvPr/>
          </p:nvCxnSpPr>
          <p:spPr bwMode="auto">
            <a:xfrm>
              <a:off x="7451257" y="4177927"/>
              <a:ext cx="0" cy="673008"/>
            </a:xfrm>
            <a:prstGeom prst="straightConnector1">
              <a:avLst/>
            </a:prstGeom>
            <a:noFill/>
            <a:ln w="76200" cap="flat" cmpd="sng" algn="ctr">
              <a:solidFill>
                <a:sysClr val="windowText" lastClr="000000">
                  <a:shade val="95000"/>
                  <a:satMod val="105000"/>
                </a:sysClr>
              </a:solidFill>
              <a:prstDash val="solid"/>
              <a:headEnd type="none" w="med" len="med"/>
              <a:tailEnd type="triangle"/>
            </a:ln>
            <a:effectLst/>
          </p:spPr>
        </p:cxnSp>
        <p:cxnSp>
          <p:nvCxnSpPr>
            <p:cNvPr id="36" name="Elbow Connector 15" descr="An arrow from the Waiter List box to the Runnable List box, labelled &quot;Resource available&quot;." title="Resource available">
              <a:extLst>
                <a:ext uri="{FF2B5EF4-FFF2-40B4-BE49-F238E27FC236}">
                  <a16:creationId xmlns:a16="http://schemas.microsoft.com/office/drawing/2014/main" id="{10058B89-DF3A-45DE-B40A-9AAC923BEC68}"/>
                </a:ext>
              </a:extLst>
            </p:cNvPr>
            <p:cNvCxnSpPr/>
            <p:nvPr/>
          </p:nvCxnSpPr>
          <p:spPr bwMode="auto">
            <a:xfrm rot="10800000">
              <a:off x="3088301" y="2206325"/>
              <a:ext cx="2728617" cy="3225459"/>
            </a:xfrm>
            <a:prstGeom prst="bentConnector2">
              <a:avLst/>
            </a:prstGeom>
            <a:noFill/>
            <a:ln w="76200" cap="flat" cmpd="sng" algn="ctr">
              <a:solidFill>
                <a:sysClr val="windowText" lastClr="000000">
                  <a:shade val="95000"/>
                  <a:satMod val="105000"/>
                </a:sysClr>
              </a:solidFill>
              <a:prstDash val="solid"/>
              <a:headEnd type="none" w="med" len="med"/>
              <a:tailEnd type="triangle"/>
            </a:ln>
            <a:effectLst/>
          </p:spPr>
        </p:cxnSp>
        <p:cxnSp>
          <p:nvCxnSpPr>
            <p:cNvPr id="37" name="Elbow Connector 16" descr="An arrow from the Runnable List box to the CPU box, labelled &quot;CPU available&quot;." title="CPU available">
              <a:extLst>
                <a:ext uri="{FF2B5EF4-FFF2-40B4-BE49-F238E27FC236}">
                  <a16:creationId xmlns:a16="http://schemas.microsoft.com/office/drawing/2014/main" id="{5994C78D-99CE-4354-90F1-D9C1A6AE94A5}"/>
                </a:ext>
              </a:extLst>
            </p:cNvPr>
            <p:cNvCxnSpPr>
              <a:cxnSpLocks/>
            </p:cNvCxnSpPr>
            <p:nvPr/>
          </p:nvCxnSpPr>
          <p:spPr bwMode="auto">
            <a:xfrm>
              <a:off x="5391146" y="1532726"/>
              <a:ext cx="2019966" cy="1236043"/>
            </a:xfrm>
            <a:prstGeom prst="bentConnector2">
              <a:avLst/>
            </a:prstGeom>
            <a:noFill/>
            <a:ln w="76200" cap="flat" cmpd="sng" algn="ctr">
              <a:solidFill>
                <a:sysClr val="windowText" lastClr="000000">
                  <a:shade val="95000"/>
                  <a:satMod val="105000"/>
                </a:sysClr>
              </a:solidFill>
              <a:prstDash val="solid"/>
              <a:headEnd type="none" w="med" len="med"/>
              <a:tailEnd type="triangle"/>
            </a:ln>
            <a:effectLst/>
          </p:spPr>
        </p:cxnSp>
        <p:cxnSp>
          <p:nvCxnSpPr>
            <p:cNvPr id="38" name="Elbow Connector 17" descr="An arrow from the CPU box to the Runnable list box, labelled &quot;Quantum exhausted&quot;" title="Quantum exhausted">
              <a:extLst>
                <a:ext uri="{FF2B5EF4-FFF2-40B4-BE49-F238E27FC236}">
                  <a16:creationId xmlns:a16="http://schemas.microsoft.com/office/drawing/2014/main" id="{C0D4D7AC-042B-4B08-B45F-994D70570045}"/>
                </a:ext>
              </a:extLst>
            </p:cNvPr>
            <p:cNvCxnSpPr/>
            <p:nvPr/>
          </p:nvCxnSpPr>
          <p:spPr bwMode="auto">
            <a:xfrm rot="10800000">
              <a:off x="3782017" y="2291086"/>
              <a:ext cx="2019965" cy="1236043"/>
            </a:xfrm>
            <a:prstGeom prst="bentConnector2">
              <a:avLst/>
            </a:prstGeom>
            <a:noFill/>
            <a:ln w="76200" cap="flat" cmpd="sng" algn="ctr">
              <a:solidFill>
                <a:sysClr val="windowText" lastClr="000000">
                  <a:shade val="95000"/>
                  <a:satMod val="105000"/>
                </a:sysClr>
              </a:solidFill>
              <a:prstDash val="solid"/>
              <a:headEnd type="none" w="med" len="med"/>
              <a:tailEnd type="triangle"/>
            </a:ln>
            <a:effectLst/>
          </p:spPr>
        </p:cxnSp>
        <p:sp>
          <p:nvSpPr>
            <p:cNvPr id="39" name="TextBox 38">
              <a:extLst>
                <a:ext uri="{FF2B5EF4-FFF2-40B4-BE49-F238E27FC236}">
                  <a16:creationId xmlns:a16="http://schemas.microsoft.com/office/drawing/2014/main" id="{B68F64D0-F889-4043-8063-C24CF5C5694F}"/>
                </a:ext>
              </a:extLst>
            </p:cNvPr>
            <p:cNvSpPr txBox="1"/>
            <p:nvPr/>
          </p:nvSpPr>
          <p:spPr>
            <a:xfrm>
              <a:off x="5620787" y="1111019"/>
              <a:ext cx="1657570"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800" b="1" i="0" u="none" strike="noStrike" kern="0" cap="none" spc="0" normalizeH="0" baseline="0" noProof="0" dirty="0">
                  <a:ln>
                    <a:noFill/>
                  </a:ln>
                  <a:solidFill>
                    <a:srgbClr val="000000"/>
                  </a:solidFill>
                  <a:effectLst/>
                  <a:uLnTx/>
                  <a:uFillTx/>
                  <a:cs typeface="Segoe UI" panose="020B0502040204020203" pitchFamily="34" charset="0"/>
                </a:rPr>
                <a:t>CPU available</a:t>
              </a:r>
              <a:endParaRPr kumimoji="0" lang="en-US" sz="1800" b="1" i="0" u="none" strike="noStrike" kern="0" cap="none" spc="0" normalizeH="0" baseline="0" noProof="0" dirty="0">
                <a:ln>
                  <a:noFill/>
                </a:ln>
                <a:solidFill>
                  <a:srgbClr val="000000"/>
                </a:solidFill>
                <a:effectLst/>
                <a:uLnTx/>
                <a:uFillTx/>
                <a:cs typeface="Segoe UI" panose="020B0502040204020203" pitchFamily="34" charset="0"/>
              </a:endParaRPr>
            </a:p>
          </p:txBody>
        </p:sp>
        <p:sp>
          <p:nvSpPr>
            <p:cNvPr id="40" name="TextBox 39">
              <a:extLst>
                <a:ext uri="{FF2B5EF4-FFF2-40B4-BE49-F238E27FC236}">
                  <a16:creationId xmlns:a16="http://schemas.microsoft.com/office/drawing/2014/main" id="{5190F655-9D5F-483B-B53B-9B10C3E6BFCE}"/>
                </a:ext>
              </a:extLst>
            </p:cNvPr>
            <p:cNvSpPr txBox="1"/>
            <p:nvPr/>
          </p:nvSpPr>
          <p:spPr>
            <a:xfrm>
              <a:off x="3522233" y="3637843"/>
              <a:ext cx="2379882"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800" b="1" i="0" u="none" strike="noStrike" kern="0" cap="none" spc="0" normalizeH="0" baseline="0" noProof="0" dirty="0">
                  <a:ln>
                    <a:noFill/>
                  </a:ln>
                  <a:solidFill>
                    <a:srgbClr val="000000"/>
                  </a:solidFill>
                  <a:effectLst/>
                  <a:uLnTx/>
                  <a:uFillTx/>
                  <a:cs typeface="Segoe UI" panose="020B0502040204020203" pitchFamily="34" charset="0"/>
                </a:rPr>
                <a:t>Quantum exhausted</a:t>
              </a:r>
              <a:endParaRPr kumimoji="0" lang="en-US" sz="1800" b="1" i="0" u="none" strike="noStrike" kern="0" cap="none" spc="0" normalizeH="0" baseline="0" noProof="0" dirty="0">
                <a:ln>
                  <a:noFill/>
                </a:ln>
                <a:solidFill>
                  <a:srgbClr val="000000"/>
                </a:solidFill>
                <a:effectLst/>
                <a:uLnTx/>
                <a:uFillTx/>
                <a:cs typeface="Segoe UI" panose="020B0502040204020203" pitchFamily="34" charset="0"/>
              </a:endParaRPr>
            </a:p>
          </p:txBody>
        </p:sp>
        <p:sp>
          <p:nvSpPr>
            <p:cNvPr id="41" name="TextBox 40">
              <a:extLst>
                <a:ext uri="{FF2B5EF4-FFF2-40B4-BE49-F238E27FC236}">
                  <a16:creationId xmlns:a16="http://schemas.microsoft.com/office/drawing/2014/main" id="{CFB2DE08-CF9E-4E4F-ACC9-DB2AF7058FA1}"/>
                </a:ext>
              </a:extLst>
            </p:cNvPr>
            <p:cNvSpPr txBox="1"/>
            <p:nvPr/>
          </p:nvSpPr>
          <p:spPr>
            <a:xfrm>
              <a:off x="3502513" y="5535627"/>
              <a:ext cx="2183098"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800" b="1" i="0" u="none" strike="noStrike" kern="0" cap="none" spc="0" normalizeH="0" baseline="0" noProof="0" dirty="0">
                  <a:ln>
                    <a:noFill/>
                  </a:ln>
                  <a:solidFill>
                    <a:srgbClr val="000000"/>
                  </a:solidFill>
                  <a:effectLst/>
                  <a:uLnTx/>
                  <a:uFillTx/>
                  <a:cs typeface="Segoe UI" panose="020B0502040204020203" pitchFamily="34" charset="0"/>
                </a:rPr>
                <a:t>Resource available</a:t>
              </a:r>
              <a:endParaRPr kumimoji="0" lang="en-US" sz="1800" b="1" i="0" u="none" strike="noStrike" kern="0" cap="none" spc="0" normalizeH="0" baseline="0" noProof="0" dirty="0">
                <a:ln>
                  <a:noFill/>
                </a:ln>
                <a:solidFill>
                  <a:srgbClr val="000000"/>
                </a:solidFill>
                <a:effectLst/>
                <a:uLnTx/>
                <a:uFillTx/>
                <a:cs typeface="Segoe UI" panose="020B0502040204020203" pitchFamily="34" charset="0"/>
              </a:endParaRPr>
            </a:p>
          </p:txBody>
        </p:sp>
        <p:sp>
          <p:nvSpPr>
            <p:cNvPr id="42" name="TextBox 41">
              <a:extLst>
                <a:ext uri="{FF2B5EF4-FFF2-40B4-BE49-F238E27FC236}">
                  <a16:creationId xmlns:a16="http://schemas.microsoft.com/office/drawing/2014/main" id="{B5A36C20-7A63-41A9-8930-088E1DB6A996}"/>
                </a:ext>
              </a:extLst>
            </p:cNvPr>
            <p:cNvSpPr txBox="1"/>
            <p:nvPr/>
          </p:nvSpPr>
          <p:spPr>
            <a:xfrm>
              <a:off x="7614123" y="4297327"/>
              <a:ext cx="2080698"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800" b="1" i="0" u="none" strike="noStrike" kern="0" cap="none" spc="0" normalizeH="0" baseline="0" noProof="0" dirty="0">
                  <a:ln>
                    <a:noFill/>
                  </a:ln>
                  <a:solidFill>
                    <a:srgbClr val="000000"/>
                  </a:solidFill>
                  <a:effectLst/>
                  <a:uLnTx/>
                  <a:uFillTx/>
                  <a:cs typeface="Segoe UI" panose="020B0502040204020203" pitchFamily="34" charset="0"/>
                </a:rPr>
                <a:t>Resource blocked</a:t>
              </a:r>
              <a:endParaRPr kumimoji="0" lang="en-US" sz="1800" b="1" i="0" u="none" strike="noStrike" kern="0" cap="none" spc="0" normalizeH="0" baseline="0" noProof="0" dirty="0">
                <a:ln>
                  <a:noFill/>
                </a:ln>
                <a:solidFill>
                  <a:srgbClr val="000000"/>
                </a:solidFill>
                <a:effectLst/>
                <a:uLnTx/>
                <a:uFillTx/>
                <a:cs typeface="Segoe UI" panose="020B0502040204020203" pitchFamily="34" charset="0"/>
              </a:endParaRPr>
            </a:p>
          </p:txBody>
        </p:sp>
        <p:sp>
          <p:nvSpPr>
            <p:cNvPr id="43" name="TextBox 42">
              <a:extLst>
                <a:ext uri="{FF2B5EF4-FFF2-40B4-BE49-F238E27FC236}">
                  <a16:creationId xmlns:a16="http://schemas.microsoft.com/office/drawing/2014/main" id="{156DC059-0289-42DF-9AF6-F67C90CAEE79}"/>
                </a:ext>
              </a:extLst>
            </p:cNvPr>
            <p:cNvSpPr txBox="1"/>
            <p:nvPr/>
          </p:nvSpPr>
          <p:spPr>
            <a:xfrm>
              <a:off x="9176993" y="3051137"/>
              <a:ext cx="1228926"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800" b="1" i="0" u="none" strike="noStrike" kern="0" cap="none" spc="0" normalizeH="0" baseline="0" noProof="0" dirty="0">
                  <a:ln>
                    <a:noFill/>
                  </a:ln>
                  <a:solidFill>
                    <a:srgbClr val="000000"/>
                  </a:solidFill>
                  <a:effectLst/>
                  <a:uLnTx/>
                  <a:uFillTx/>
                  <a:cs typeface="Segoe UI" panose="020B0502040204020203" pitchFamily="34" charset="0"/>
                </a:rPr>
                <a:t>Complete</a:t>
              </a:r>
              <a:endParaRPr kumimoji="0" lang="en-US" sz="1800" b="1" i="0" u="none" strike="noStrike" kern="0" cap="none" spc="0" normalizeH="0" baseline="0" noProof="0" dirty="0">
                <a:ln>
                  <a:noFill/>
                </a:ln>
                <a:solidFill>
                  <a:srgbClr val="000000"/>
                </a:solidFill>
                <a:effectLst/>
                <a:uLnTx/>
                <a:uFillTx/>
                <a:cs typeface="Segoe UI" panose="020B0502040204020203" pitchFamily="34" charset="0"/>
              </a:endParaRPr>
            </a:p>
          </p:txBody>
        </p:sp>
        <p:sp>
          <p:nvSpPr>
            <p:cNvPr id="44" name="Rectangle: Rounded Corners 43">
              <a:extLst>
                <a:ext uri="{FF2B5EF4-FFF2-40B4-BE49-F238E27FC236}">
                  <a16:creationId xmlns:a16="http://schemas.microsoft.com/office/drawing/2014/main" id="{4A152612-7ECF-4DD4-95E8-395185F051E6}"/>
                </a:ext>
              </a:extLst>
            </p:cNvPr>
            <p:cNvSpPr/>
            <p:nvPr/>
          </p:nvSpPr>
          <p:spPr>
            <a:xfrm>
              <a:off x="2416375" y="907088"/>
              <a:ext cx="2765502" cy="1251276"/>
            </a:xfrm>
            <a:prstGeom prst="roundRect">
              <a:avLst/>
            </a:prstGeom>
            <a:solidFill>
              <a:schemeClr val="bg1"/>
            </a:solidFill>
            <a:ln w="57150" cap="flat" cmpd="sng" algn="ctr">
              <a:solidFill>
                <a:srgbClr val="2098D5">
                  <a:lumMod val="50000"/>
                </a:srgbClr>
              </a:solidFill>
              <a:prstDash val="solid"/>
            </a:ln>
            <a:effectLst/>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Segoe UI"/>
                  <a:ea typeface="+mn-ea"/>
                  <a:cs typeface="Segoe UI" panose="020B0502040204020203" pitchFamily="34" charset="0"/>
                </a:rPr>
                <a:t>Runnable List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GB" sz="2400" b="0" i="0" u="none" strike="noStrike" kern="0" cap="none" spc="0" normalizeH="0" baseline="0" noProof="0" dirty="0">
                <a:ln>
                  <a:noFill/>
                </a:ln>
                <a:effectLst/>
                <a:uLnTx/>
                <a:uFillTx/>
                <a:latin typeface="Segoe UI"/>
                <a:ea typeface="+mn-ea"/>
                <a:cs typeface="Segoe UI" panose="020B0502040204020203"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Segoe UI"/>
                  <a:ea typeface="+mn-ea"/>
                  <a:cs typeface="Segoe UI" panose="020B0502040204020203" pitchFamily="34" charset="0"/>
                </a:rPr>
                <a:t>Status: </a:t>
              </a:r>
              <a:r>
                <a:rPr kumimoji="0" lang="en-GB" sz="2400" b="1" i="0" u="none" strike="noStrike" kern="0" cap="none" spc="0" normalizeH="0" baseline="0" noProof="0" dirty="0">
                  <a:ln>
                    <a:noFill/>
                  </a:ln>
                  <a:effectLst/>
                  <a:uLnTx/>
                  <a:uFillTx/>
                  <a:latin typeface="Segoe UI"/>
                  <a:ea typeface="+mn-ea"/>
                  <a:cs typeface="Segoe UI" panose="020B0502040204020203" pitchFamily="34" charset="0"/>
                </a:rPr>
                <a:t>runnable</a:t>
              </a:r>
              <a:endParaRPr kumimoji="0" lang="en-US" sz="2400" b="1" i="0" u="none" strike="noStrike" kern="0" cap="none" spc="0" normalizeH="0" baseline="0" noProof="0" dirty="0">
                <a:ln>
                  <a:noFill/>
                </a:ln>
                <a:effectLst/>
                <a:uLnTx/>
                <a:uFillTx/>
                <a:latin typeface="Segoe UI"/>
                <a:ea typeface="+mn-ea"/>
                <a:cs typeface="Segoe UI" panose="020B0502040204020203" pitchFamily="34" charset="0"/>
              </a:endParaRPr>
            </a:p>
          </p:txBody>
        </p:sp>
        <p:sp>
          <p:nvSpPr>
            <p:cNvPr id="45" name="Rectangle: Rounded Corners 44">
              <a:extLst>
                <a:ext uri="{FF2B5EF4-FFF2-40B4-BE49-F238E27FC236}">
                  <a16:creationId xmlns:a16="http://schemas.microsoft.com/office/drawing/2014/main" id="{75E2F568-F439-40E0-A59A-AE4D016C2F8E}"/>
                </a:ext>
              </a:extLst>
            </p:cNvPr>
            <p:cNvSpPr/>
            <p:nvPr/>
          </p:nvSpPr>
          <p:spPr>
            <a:xfrm>
              <a:off x="6028360" y="2849000"/>
              <a:ext cx="2765502" cy="1251276"/>
            </a:xfrm>
            <a:prstGeom prst="roundRect">
              <a:avLst/>
            </a:prstGeom>
            <a:solidFill>
              <a:schemeClr val="bg1"/>
            </a:solidFill>
            <a:ln w="57150" cap="flat" cmpd="sng" algn="ctr">
              <a:solidFill>
                <a:srgbClr val="2098D5">
                  <a:lumMod val="50000"/>
                </a:srgbClr>
              </a:solidFill>
              <a:prstDash val="solid"/>
            </a:ln>
            <a:effectLst/>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Segoe UI"/>
                  <a:ea typeface="+mn-ea"/>
                  <a:cs typeface="Segoe UI" panose="020B0502040204020203" pitchFamily="34" charset="0"/>
                </a:rPr>
                <a:t>CPU</a:t>
              </a:r>
            </a:p>
            <a:p>
              <a:pPr marL="0" marR="0" lvl="0" indent="0" defTabSz="914400" eaLnBrk="1" fontAlgn="base" latinLnBrk="0" hangingPunct="1">
                <a:lnSpc>
                  <a:spcPct val="100000"/>
                </a:lnSpc>
                <a:spcBef>
                  <a:spcPct val="0"/>
                </a:spcBef>
                <a:spcAft>
                  <a:spcPct val="0"/>
                </a:spcAft>
                <a:buClrTx/>
                <a:buSzTx/>
                <a:buFontTx/>
                <a:buNone/>
                <a:tabLst/>
                <a:defRPr/>
              </a:pPr>
              <a:endParaRPr kumimoji="0" lang="en-GB" sz="2400" b="0" i="0" u="none" strike="noStrike" kern="0" cap="none" spc="0" normalizeH="0" baseline="0" noProof="0" dirty="0">
                <a:ln>
                  <a:noFill/>
                </a:ln>
                <a:effectLst/>
                <a:uLnTx/>
                <a:uFillTx/>
                <a:latin typeface="Segoe UI"/>
                <a:ea typeface="+mn-ea"/>
                <a:cs typeface="Segoe UI" panose="020B0502040204020203"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Segoe UI"/>
                  <a:ea typeface="+mn-ea"/>
                  <a:cs typeface="Segoe UI" panose="020B0502040204020203" pitchFamily="34" charset="0"/>
                </a:rPr>
                <a:t>Status: </a:t>
              </a:r>
              <a:r>
                <a:rPr kumimoji="0" lang="en-GB" sz="2400" b="1" i="0" u="none" strike="noStrike" kern="0" cap="none" spc="0" normalizeH="0" baseline="0" noProof="0" dirty="0">
                  <a:ln>
                    <a:noFill/>
                  </a:ln>
                  <a:effectLst/>
                  <a:uLnTx/>
                  <a:uFillTx/>
                  <a:latin typeface="Segoe UI"/>
                  <a:ea typeface="+mn-ea"/>
                  <a:cs typeface="Segoe UI" panose="020B0502040204020203" pitchFamily="34" charset="0"/>
                </a:rPr>
                <a:t>running</a:t>
              </a:r>
              <a:endParaRPr kumimoji="0" lang="en-US" sz="2400" b="1" i="0" u="none" strike="noStrike" kern="0" cap="none" spc="0" normalizeH="0" baseline="0" noProof="0" dirty="0">
                <a:ln>
                  <a:noFill/>
                </a:ln>
                <a:effectLst/>
                <a:uLnTx/>
                <a:uFillTx/>
                <a:latin typeface="Segoe UI"/>
                <a:ea typeface="+mn-ea"/>
                <a:cs typeface="Segoe UI" panose="020B0502040204020203" pitchFamily="34" charset="0"/>
              </a:endParaRPr>
            </a:p>
          </p:txBody>
        </p:sp>
        <p:sp>
          <p:nvSpPr>
            <p:cNvPr id="46" name="Rectangle: Rounded Corners 45">
              <a:extLst>
                <a:ext uri="{FF2B5EF4-FFF2-40B4-BE49-F238E27FC236}">
                  <a16:creationId xmlns:a16="http://schemas.microsoft.com/office/drawing/2014/main" id="{9D847284-253B-45B2-AD82-2AB9BCF87087}"/>
                </a:ext>
              </a:extLst>
            </p:cNvPr>
            <p:cNvSpPr/>
            <p:nvPr/>
          </p:nvSpPr>
          <p:spPr>
            <a:xfrm>
              <a:off x="5988606" y="4953526"/>
              <a:ext cx="2845011" cy="1290038"/>
            </a:xfrm>
            <a:prstGeom prst="roundRect">
              <a:avLst/>
            </a:prstGeom>
            <a:solidFill>
              <a:schemeClr val="bg1"/>
            </a:solidFill>
            <a:ln w="57150" cap="flat" cmpd="sng" algn="ctr">
              <a:solidFill>
                <a:srgbClr val="2098D5">
                  <a:lumMod val="50000"/>
                </a:srgbClr>
              </a:solidFill>
              <a:prstDash val="solid"/>
            </a:ln>
            <a:effectLst/>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Segoe UI"/>
                  <a:ea typeface="+mn-ea"/>
                  <a:cs typeface="Segoe UI" panose="020B0502040204020203" pitchFamily="34" charset="0"/>
                </a:rPr>
                <a:t>Waiter List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GB" sz="2400" b="0" i="0" u="none" strike="noStrike" kern="0" cap="none" spc="0" normalizeH="0" baseline="0" noProof="0" dirty="0">
                <a:ln>
                  <a:noFill/>
                </a:ln>
                <a:effectLst/>
                <a:uLnTx/>
                <a:uFillTx/>
                <a:latin typeface="Segoe UI"/>
                <a:ea typeface="+mn-ea"/>
                <a:cs typeface="Segoe UI" panose="020B0502040204020203"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Segoe UI"/>
                  <a:ea typeface="+mn-ea"/>
                  <a:cs typeface="Segoe UI" panose="020B0502040204020203" pitchFamily="34" charset="0"/>
                </a:rPr>
                <a:t>Status: </a:t>
              </a:r>
              <a:r>
                <a:rPr kumimoji="0" lang="en-GB" sz="2400" b="1" i="0" u="none" strike="noStrike" kern="0" cap="none" spc="0" normalizeH="0" baseline="0" noProof="0" dirty="0">
                  <a:ln>
                    <a:noFill/>
                  </a:ln>
                  <a:effectLst/>
                  <a:uLnTx/>
                  <a:uFillTx/>
                  <a:latin typeface="Segoe UI"/>
                  <a:ea typeface="+mn-ea"/>
                  <a:cs typeface="Segoe UI" panose="020B0502040204020203" pitchFamily="34" charset="0"/>
                </a:rPr>
                <a:t>suspended</a:t>
              </a:r>
              <a:endParaRPr kumimoji="0" lang="en-US" sz="2400" b="1" i="0" u="none" strike="noStrike" kern="0" cap="none" spc="0" normalizeH="0" baseline="0" noProof="0" dirty="0">
                <a:ln>
                  <a:noFill/>
                </a:ln>
                <a:effectLst/>
                <a:uLnTx/>
                <a:uFillTx/>
                <a:latin typeface="Segoe UI"/>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519378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Thread States and Queues</a:t>
            </a:r>
          </a:p>
        </p:txBody>
      </p:sp>
      <p:graphicFrame>
        <p:nvGraphicFramePr>
          <p:cNvPr id="3" name="Diagram 2">
            <a:extLst>
              <a:ext uri="{FF2B5EF4-FFF2-40B4-BE49-F238E27FC236}">
                <a16:creationId xmlns:a16="http://schemas.microsoft.com/office/drawing/2014/main" id="{8C5A161C-459C-47E2-A87D-EE120BBEB10F}"/>
              </a:ext>
            </a:extLst>
          </p:cNvPr>
          <p:cNvGraphicFramePr/>
          <p:nvPr/>
        </p:nvGraphicFramePr>
        <p:xfrm>
          <a:off x="427756" y="1086710"/>
          <a:ext cx="11580962" cy="5422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03672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Waiting Tasks DMV</a:t>
            </a:r>
          </a:p>
        </p:txBody>
      </p:sp>
      <p:pic>
        <p:nvPicPr>
          <p:cNvPr id="4" name="Picture 3">
            <a:extLst>
              <a:ext uri="{FF2B5EF4-FFF2-40B4-BE49-F238E27FC236}">
                <a16:creationId xmlns:a16="http://schemas.microsoft.com/office/drawing/2014/main" id="{3C9BBB90-B461-4D36-93A8-853FD4B2395B}"/>
              </a:ext>
            </a:extLst>
          </p:cNvPr>
          <p:cNvPicPr>
            <a:picLocks noChangeAspect="1"/>
          </p:cNvPicPr>
          <p:nvPr/>
        </p:nvPicPr>
        <p:blipFill>
          <a:blip r:embed="rId4"/>
          <a:stretch>
            <a:fillRect/>
          </a:stretch>
        </p:blipFill>
        <p:spPr>
          <a:xfrm>
            <a:off x="1213757" y="1418805"/>
            <a:ext cx="10007655" cy="3595646"/>
          </a:xfrm>
          <a:prstGeom prst="rect">
            <a:avLst/>
          </a:prstGeom>
          <a:effectLst>
            <a:outerShdw blurRad="50800" dist="76200" dir="2700000" algn="tl" rotWithShape="0">
              <a:prstClr val="black">
                <a:alpha val="40000"/>
              </a:prstClr>
            </a:outerShdw>
          </a:effectLst>
        </p:spPr>
      </p:pic>
      <p:pic>
        <p:nvPicPr>
          <p:cNvPr id="7" name="Picture 6">
            <a:extLst>
              <a:ext uri="{FF2B5EF4-FFF2-40B4-BE49-F238E27FC236}">
                <a16:creationId xmlns:a16="http://schemas.microsoft.com/office/drawing/2014/main" id="{2849C14F-001B-48F3-B1F8-781720644704}"/>
              </a:ext>
            </a:extLst>
          </p:cNvPr>
          <p:cNvPicPr>
            <a:picLocks noChangeAspect="1"/>
          </p:cNvPicPr>
          <p:nvPr/>
        </p:nvPicPr>
        <p:blipFill>
          <a:blip r:embed="rId5"/>
          <a:stretch>
            <a:fillRect/>
          </a:stretch>
        </p:blipFill>
        <p:spPr>
          <a:xfrm>
            <a:off x="47856" y="5585552"/>
            <a:ext cx="12339459" cy="626653"/>
          </a:xfrm>
          <a:prstGeom prst="rect">
            <a:avLst/>
          </a:prstGeom>
          <a:ln>
            <a:solidFill>
              <a:srgbClr val="000000"/>
            </a:solidFill>
          </a:ln>
        </p:spPr>
      </p:pic>
    </p:spTree>
    <p:custDataLst>
      <p:tags r:id="rId1"/>
    </p:custDataLst>
    <p:extLst>
      <p:ext uri="{BB962C8B-B14F-4D97-AF65-F5344CB8AC3E}">
        <p14:creationId xmlns:p14="http://schemas.microsoft.com/office/powerpoint/2010/main" val="20143692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5.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6.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2.xml><?xml version="1.0" encoding="utf-8"?>
<a:theme xmlns:a="http://schemas.openxmlformats.org/drawingml/2006/main" name="COR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rvices_template_16-9_Business_DARK_BLUE_1" id="{4D5D49FA-D2E2-4CF4-9293-FEC3B06D6D96}" vid="{8228C419-AD61-4A3F-8F5C-D6B22305B122}"/>
    </a:ext>
  </a:extLst>
</a:theme>
</file>

<file path=ppt/theme/theme3.xml><?xml version="1.0" encoding="utf-8"?>
<a:theme xmlns:a="http://schemas.openxmlformats.org/drawingml/2006/main" name="1_CORE TEMPLATE">
  <a:themeElements>
    <a:clrScheme name="Custom 84">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277EBB"/>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rvices_template_16-9_Business_DARK_BLUE_1" id="{4D5D49FA-D2E2-4CF4-9293-FEC3B06D6D96}" vid="{8228C419-AD61-4A3F-8F5C-D6B22305B122}"/>
    </a:ext>
  </a:extLst>
</a:theme>
</file>

<file path=ppt/theme/theme4.xml><?xml version="1.0" encoding="utf-8"?>
<a:theme xmlns:a="http://schemas.openxmlformats.org/drawingml/2006/main" name="2_CORE TEMPLATE">
  <a:themeElements>
    <a:clrScheme name="Custom 84">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277EBB"/>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rvices_template_16-9_Business_DARK_BLUE_1" id="{4D5D49FA-D2E2-4CF4-9293-FEC3B06D6D96}" vid="{8228C419-AD61-4A3F-8F5C-D6B22305B122}"/>
    </a:ext>
  </a:extLst>
</a:theme>
</file>

<file path=ppt/theme/theme5.xml><?xml version="1.0" encoding="utf-8"?>
<a:theme xmlns:a="http://schemas.openxmlformats.org/drawingml/2006/main" name="3_CORE TEMPLATE">
  <a:themeElements>
    <a:clrScheme name="Custom 7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277EBB"/>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rvices_template_16-9_Business_DARK_BLUE_1" id="{4D5D49FA-D2E2-4CF4-9293-FEC3B06D6D96}" vid="{8228C419-AD61-4A3F-8F5C-D6B22305B122}"/>
    </a:ext>
  </a:extLst>
</a:theme>
</file>

<file path=ppt/theme/theme6.xml><?xml version="1.0" encoding="utf-8"?>
<a:theme xmlns:a="http://schemas.openxmlformats.org/drawingml/2006/main" name="2_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7.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7ed30aa2-a9a3-48dd-93de-4f2bc034e61b">
      <UserInfo>
        <DisplayName/>
        <AccountId xsi:nil="true"/>
        <AccountType/>
      </UserInfo>
    </SharedWithUsers>
    <_dlc_DocId xmlns="230e9df3-be65-4c73-a93b-d1236ebd677e">CPS089-2103211598-1102</_dlc_DocId>
    <_dlc_DocIdUrl xmlns="230e9df3-be65-4c73-a93b-d1236ebd677e">
      <Url>https://microsoft.sharepoint.com/teams/CampusProjectSites089/hahzsakosd/ipdev/_layouts/15/DocIdRedir.aspx?ID=CPS089-2103211598-1102</Url>
      <Description>CPS089-2103211598-1102</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955019D4B70474EB61829C05E053846" ma:contentTypeVersion="4" ma:contentTypeDescription="Create a new document." ma:contentTypeScope="" ma:versionID="4ff56c72fb55f50d5c8738918199deb7">
  <xsd:schema xmlns:xsd="http://www.w3.org/2001/XMLSchema" xmlns:xs="http://www.w3.org/2001/XMLSchema" xmlns:p="http://schemas.microsoft.com/office/2006/metadata/properties" xmlns:ns2="230e9df3-be65-4c73-a93b-d1236ebd677e" xmlns:ns3="7ed30aa2-a9a3-48dd-93de-4f2bc034e61b" targetNamespace="http://schemas.microsoft.com/office/2006/metadata/properties" ma:root="true" ma:fieldsID="69b0d54d1c2dc846cef99b56d8d17402" ns2:_="" ns3:_="">
    <xsd:import namespace="230e9df3-be65-4c73-a93b-d1236ebd677e"/>
    <xsd:import namespace="7ed30aa2-a9a3-48dd-93de-4f2bc034e61b"/>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7ed30aa2-a9a3-48dd-93de-4f2bc034e61b"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F990F116-B58F-4255-B05B-DA3808E0E5C6}">
  <ds:schemaRefs>
    <ds:schemaRef ds:uri="http://purl.org/dc/terms/"/>
    <ds:schemaRef ds:uri="http://www.w3.org/XML/1998/namespace"/>
    <ds:schemaRef ds:uri="230e9df3-be65-4c73-a93b-d1236ebd677e"/>
    <ds:schemaRef ds:uri="http://purl.org/dc/dcmitype/"/>
    <ds:schemaRef ds:uri="http://schemas.microsoft.com/office/2006/documentManagement/types"/>
    <ds:schemaRef ds:uri="http://purl.org/dc/elements/1.1/"/>
    <ds:schemaRef ds:uri="7ed30aa2-a9a3-48dd-93de-4f2bc034e61b"/>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EF90D4CD-A5E5-4310-B06F-D8B4505D93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7ed30aa2-a9a3-48dd-93de-4f2bc034e6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1A9C70AF-A8CE-44C7-BAAE-67706C471353}">
  <ds:schemaRefs>
    <ds:schemaRef ds:uri="http://schemas.microsoft.com/sharepoint/event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Services_template_16-9_Business_DARK_BLUE_1</Template>
  <TotalTime>3917</TotalTime>
  <Words>5843</Words>
  <Application>Microsoft Office PowerPoint</Application>
  <PresentationFormat>Custom</PresentationFormat>
  <Paragraphs>649</Paragraphs>
  <Slides>52</Slides>
  <Notes>23</Notes>
  <HiddenSlides>0</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52</vt:i4>
      </vt:variant>
    </vt:vector>
  </HeadingPairs>
  <TitlesOfParts>
    <vt:vector size="72" baseType="lpstr">
      <vt:lpstr>Arial</vt:lpstr>
      <vt:lpstr>Arial Black</vt:lpstr>
      <vt:lpstr>Calibri</vt:lpstr>
      <vt:lpstr>Calibri Light</vt:lpstr>
      <vt:lpstr>Century Gothic</vt:lpstr>
      <vt:lpstr>Comic Sans MS</vt:lpstr>
      <vt:lpstr>Consolas</vt:lpstr>
      <vt:lpstr>Segoe UI</vt:lpstr>
      <vt:lpstr>Segoe UI Light</vt:lpstr>
      <vt:lpstr>Segoe UI Semibold</vt:lpstr>
      <vt:lpstr>Times New Roman</vt:lpstr>
      <vt:lpstr>Verdana</vt:lpstr>
      <vt:lpstr>Wingdings</vt:lpstr>
      <vt:lpstr>1_PASS 2013_SpeakerTemplate_Final</vt:lpstr>
      <vt:lpstr>CORE TEMPLATE</vt:lpstr>
      <vt:lpstr>1_CORE TEMPLATE</vt:lpstr>
      <vt:lpstr>2_CORE TEMPLATE</vt:lpstr>
      <vt:lpstr>3_CORE TEMPLATE</vt:lpstr>
      <vt:lpstr>2_PASS 2013_SpeakerTemplate_Final</vt:lpstr>
      <vt:lpstr>Dark Blue</vt:lpstr>
      <vt:lpstr>PowerPoint Presentation</vt:lpstr>
      <vt:lpstr>PowerPoint Presentation</vt:lpstr>
      <vt:lpstr>SQL Server Performance Killers</vt:lpstr>
      <vt:lpstr>Two Main Functions of SQLOS</vt:lpstr>
      <vt:lpstr>Dynamic Management Views and Functions</vt:lpstr>
      <vt:lpstr>Using Dynamic Management Objects (DMOs)</vt:lpstr>
      <vt:lpstr>Yielding </vt:lpstr>
      <vt:lpstr>Thread States and Queues</vt:lpstr>
      <vt:lpstr>Waiting Tasks DMV</vt:lpstr>
      <vt:lpstr>Troubleshooting Wait Types</vt:lpstr>
      <vt:lpstr>SQL Server Disk I/O (Write-Ahead Logging)</vt:lpstr>
      <vt:lpstr>SQL Server Object Allocation</vt:lpstr>
      <vt:lpstr>Basic Page Structure</vt:lpstr>
      <vt:lpstr>SQL Server Buffer Pool</vt:lpstr>
      <vt:lpstr>SET STATISTICS IO</vt:lpstr>
      <vt:lpstr>Allocation Units</vt:lpstr>
      <vt:lpstr>Allocation Structures</vt:lpstr>
      <vt:lpstr>Index Allocation Map Pages</vt:lpstr>
      <vt:lpstr>DBCC IND</vt:lpstr>
      <vt:lpstr>DBCC PAGE</vt:lpstr>
      <vt:lpstr>PowerPoint Presentation</vt:lpstr>
      <vt:lpstr>Characteristics of a Good Clustering Key</vt:lpstr>
      <vt:lpstr>Key Lookup </vt:lpstr>
      <vt:lpstr>Non-Clustered Index with Included Column </vt:lpstr>
      <vt:lpstr>How to determine Thread Stack Memory</vt:lpstr>
      <vt:lpstr>Dynamic Memory Management</vt:lpstr>
      <vt:lpstr>PowerPoint Presentation</vt:lpstr>
      <vt:lpstr>PowerPoint Presentation</vt:lpstr>
      <vt:lpstr>PowerPoint Presentation</vt:lpstr>
      <vt:lpstr>PowerPoint Presentation</vt:lpstr>
      <vt:lpstr>PowerPoint Presentation</vt:lpstr>
      <vt:lpstr>PowerPoint Presentation</vt:lpstr>
      <vt:lpstr>Transactions must pass the ACID 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Parameter Sniffing</vt:lpstr>
      <vt:lpstr>PowerPoint Presentation</vt:lpstr>
      <vt:lpstr>Read-Ahead Scans</vt:lpstr>
      <vt:lpstr>PowerPoint Presentation</vt:lpstr>
    </vt:vector>
  </TitlesOfParts>
  <Manager/>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Performance Tuning and Optimization</dc:title>
  <dc:subject>&lt;Speech title here&gt;</dc:subject>
  <dc:creator>John Deardurff</dc:creator>
  <cp:keywords>MSVID, Brand Guidelines, Branding, Visual Identity, grid</cp:keywords>
  <dc:description>Template: Maryfj_x000d_
Formatting: _x000d_
Audience Type:</dc:description>
  <cp:lastModifiedBy>John Deardurff</cp:lastModifiedBy>
  <cp:revision>27</cp:revision>
  <dcterms:created xsi:type="dcterms:W3CDTF">2015-12-05T05:09:45Z</dcterms:created>
  <dcterms:modified xsi:type="dcterms:W3CDTF">2021-04-18T16:00:37Z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0x010100B955019D4B70474EB61829C05E053846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3ee6071e-d60a-434d-9fd4-c763a5ba4dc7</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lilem@microsoft.com</vt:lpwstr>
  </property>
  <property fmtid="{D5CDD505-2E9C-101B-9397-08002B2CF9AE}" pid="15" name="MSIP_Label_f42aa342-8706-4288-bd11-ebb85995028c_SetDate">
    <vt:lpwstr>2018-06-11T19:04:34.7326875Z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